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  <p:sldMasterId id="2147483759" r:id="rId2"/>
  </p:sldMasterIdLst>
  <p:sldIdLst>
    <p:sldId id="259" r:id="rId3"/>
    <p:sldId id="256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3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114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295400"/>
            <a:ext cx="8229600" cy="1143000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2819400"/>
            <a:ext cx="4191000" cy="1295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B6CBC-BD69-4196-8229-73A95675715B}" type="datetimeFigureOut">
              <a:rPr lang="ru-RU"/>
              <a:pPr>
                <a:defRPr/>
              </a:pPr>
              <a:t>12.11.2013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8A3CF-3F03-4FD7-ACFD-6322D214AD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26015-565A-449B-991E-C210B742FB0D}" type="datetimeFigureOut">
              <a:rPr lang="ru-RU"/>
              <a:pPr>
                <a:defRPr/>
              </a:pPr>
              <a:t>12.11.2013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F8BB6-0E4D-4ADE-AFDA-3F846680CC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10400" y="304800"/>
            <a:ext cx="175260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52600" y="304800"/>
            <a:ext cx="510540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9BC7E-0B78-4B1A-B227-D110EE8EA312}" type="datetimeFigureOut">
              <a:rPr lang="ru-RU"/>
              <a:pPr>
                <a:defRPr/>
              </a:pPr>
              <a:t>12.11.2013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CB232-D08D-472B-B419-0373D70273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70104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752600" y="1524000"/>
            <a:ext cx="7010400" cy="45720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D6C48-F400-4368-AF3B-9B1E63F4A7DC}" type="datetimeFigureOut">
              <a:rPr lang="ru-RU"/>
              <a:pPr>
                <a:defRPr/>
              </a:pPr>
              <a:t>12.11.2013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6258F-B201-419B-8ED4-DF1F07374D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837C5-380C-47A2-91C9-221DECB3240D}" type="datetimeFigureOut">
              <a:rPr lang="ru-RU"/>
              <a:pPr>
                <a:defRPr/>
              </a:pPr>
              <a:t>12.11.2013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4F0E1-C422-4643-B6B3-49BDDF6F11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813D2E4-060C-41D1-9075-EFEF556BAEFC}" type="datetimeFigureOut">
              <a:rPr lang="ru-RU"/>
              <a:pPr>
                <a:defRPr/>
              </a:pPr>
              <a:t>12.11.2013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65C8F7C-90FA-423D-9A6A-B02B9E1DE3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D9904-81E7-4E68-AE4D-8C94CA8DBACF}" type="datetimeFigureOut">
              <a:rPr lang="ru-RU"/>
              <a:pPr>
                <a:defRPr/>
              </a:pPr>
              <a:t>12.11.2013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3E046-2135-421E-9DB8-51435F4FE7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4809F-051D-4C06-B55F-28D5D49334FD}" type="datetimeFigureOut">
              <a:rPr lang="ru-RU"/>
              <a:pPr>
                <a:defRPr/>
              </a:pPr>
              <a:t>12.11.2013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B6472-016E-4CAD-B5E7-1DE63516BB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B213E-BC80-40D2-AE55-16AF719694DB}" type="datetimeFigureOut">
              <a:rPr lang="ru-RU"/>
              <a:pPr>
                <a:defRPr/>
              </a:pPr>
              <a:t>12.11.2013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7109F-FA35-471C-88F5-190F39EBDC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CD8DB8F-9345-4852-93FD-3AEA341183AE}" type="datetimeFigureOut">
              <a:rPr lang="ru-RU"/>
              <a:pPr>
                <a:defRPr/>
              </a:pPr>
              <a:t>12.11.2013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0F5D399-C834-4CB8-821B-F6E3F80E5E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4A704-B54D-49FC-B211-628C2CF5EB81}" type="datetimeFigureOut">
              <a:rPr lang="ru-RU"/>
              <a:pPr>
                <a:defRPr/>
              </a:pPr>
              <a:t>12.11.2013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8C6E2-88FB-48BA-B133-366ED9C27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96A6F-8E54-4E76-BCE1-4DB88C6D7095}" type="datetimeFigureOut">
              <a:rPr lang="ru-RU"/>
              <a:pPr>
                <a:defRPr/>
              </a:pPr>
              <a:t>12.11.2013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311CE-CE3F-4B93-8811-A98AB53ACF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59D7ADA-0EC7-4DDA-9A85-981745C9B6DC}" type="datetimeFigureOut">
              <a:rPr lang="ru-RU"/>
              <a:pPr>
                <a:defRPr/>
              </a:pPr>
              <a:t>12.11.2013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B8DFCF8-6703-4C75-8950-B154AEDAD2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4DD659A-7570-42EA-AF55-B85D823514CB}" type="datetimeFigureOut">
              <a:rPr lang="ru-RU"/>
              <a:pPr>
                <a:defRPr/>
              </a:pPr>
              <a:t>12.11.2013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9DF24D1-303D-4FCC-8E95-CC613D9C94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36190-6A4D-4E61-B59C-EB1E96493E04}" type="datetimeFigureOut">
              <a:rPr lang="ru-RU"/>
              <a:pPr>
                <a:defRPr/>
              </a:pPr>
              <a:t>12.11.2013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CB09F-977E-412C-9DE7-40AC0A2D27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667D1-5396-4121-B9DF-59A4E59C3AA9}" type="datetimeFigureOut">
              <a:rPr lang="ru-RU"/>
              <a:pPr>
                <a:defRPr/>
              </a:pPr>
              <a:t>12.11.2013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FB1B2-992F-4926-B61C-C96C1B29DB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F9237-C81D-40C0-A212-1ADF47D36463}" type="datetimeFigureOut">
              <a:rPr lang="ru-RU"/>
              <a:pPr>
                <a:defRPr/>
              </a:pPr>
              <a:t>12.11.2013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80770-CEBE-4AD0-9EEC-246F4808AF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52600" y="1524000"/>
            <a:ext cx="3429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4000" y="1524000"/>
            <a:ext cx="3429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B2BB2-EE33-4583-B7CA-CE65F50441E5}" type="datetimeFigureOut">
              <a:rPr lang="ru-RU"/>
              <a:pPr>
                <a:defRPr/>
              </a:pPr>
              <a:t>12.11.2013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5D511-23D0-4B76-A20F-09CE72AE57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2942B-D65B-4E49-99BA-A25CF8E30C9D}" type="datetimeFigureOut">
              <a:rPr lang="ru-RU"/>
              <a:pPr>
                <a:defRPr/>
              </a:pPr>
              <a:t>12.11.2013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2F247-207E-44A5-932A-62C9CAD50B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892FC-2D85-4B92-8ED9-E254C4A10871}" type="datetimeFigureOut">
              <a:rPr lang="ru-RU"/>
              <a:pPr>
                <a:defRPr/>
              </a:pPr>
              <a:t>12.11.2013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56CD4-980B-4C21-B1D4-F698C5166A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D8FC6-234F-4D44-B776-F522608C8225}" type="datetimeFigureOut">
              <a:rPr lang="ru-RU"/>
              <a:pPr>
                <a:defRPr/>
              </a:pPr>
              <a:t>12.11.2013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BF1D1-F2F3-4769-BE8E-0E1CF56CA6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32B7A-F014-4C2B-9017-416E07E583C5}" type="datetimeFigureOut">
              <a:rPr lang="ru-RU"/>
              <a:pPr>
                <a:defRPr/>
              </a:pPr>
              <a:t>12.11.2013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85499-4993-4D5E-B602-6753F5BC26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744F4-88DC-42DE-93CF-9372A73511C0}" type="datetimeFigureOut">
              <a:rPr lang="ru-RU"/>
              <a:pPr>
                <a:defRPr/>
              </a:pPr>
              <a:t>12.11.2013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45763-B0F3-4C77-B66F-D1252AE354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304800"/>
            <a:ext cx="7010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524000"/>
            <a:ext cx="7010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05000" y="6400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Arial" charset="0"/>
              </a:defRPr>
            </a:lvl1pPr>
          </a:lstStyle>
          <a:p>
            <a:pPr>
              <a:defRPr/>
            </a:pPr>
            <a:fld id="{F488C996-EB5A-496E-B85E-415637616087}" type="datetimeFigureOut">
              <a:rPr lang="ru-RU"/>
              <a:pPr>
                <a:defRPr/>
              </a:pPr>
              <a:t>12.11.2013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6413" y="6400800"/>
            <a:ext cx="2084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91400" y="6400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Arial" charset="0"/>
              </a:defRPr>
            </a:lvl1pPr>
          </a:lstStyle>
          <a:p>
            <a:pPr>
              <a:defRPr/>
            </a:pPr>
            <a:fld id="{30FB7FD3-3E46-4AB4-958A-E43B790B66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77" r:id="rId2"/>
    <p:sldLayoutId id="2147483776" r:id="rId3"/>
    <p:sldLayoutId id="2147483775" r:id="rId4"/>
    <p:sldLayoutId id="2147483774" r:id="rId5"/>
    <p:sldLayoutId id="2147483773" r:id="rId6"/>
    <p:sldLayoutId id="2147483772" r:id="rId7"/>
    <p:sldLayoutId id="2147483771" r:id="rId8"/>
    <p:sldLayoutId id="2147483770" r:id="rId9"/>
    <p:sldLayoutId id="2147483769" r:id="rId10"/>
    <p:sldLayoutId id="2147483768" r:id="rId11"/>
    <p:sldLayoutId id="214748376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3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DE32BB7-B6B5-428E-93C7-0753FE671B85}" type="datetimeFigureOut">
              <a:rPr lang="ru-RU"/>
              <a:pPr>
                <a:defRPr/>
              </a:pPr>
              <a:t>12.11.2013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5EB40924-91D4-4DE8-96AC-0F1589B7DB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2" r:id="rId4"/>
    <p:sldLayoutId id="2147483781" r:id="rId5"/>
    <p:sldLayoutId id="2147483787" r:id="rId6"/>
    <p:sldLayoutId id="2147483780" r:id="rId7"/>
    <p:sldLayoutId id="2147483788" r:id="rId8"/>
    <p:sldLayoutId id="2147483789" r:id="rId9"/>
    <p:sldLayoutId id="2147483779" r:id="rId10"/>
    <p:sldLayoutId id="214748377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713" y="476250"/>
            <a:ext cx="6999287" cy="5689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>Тема: «Нет – пагубным привычкам!»</a:t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i="1" u="sng" dirty="0" smtClean="0">
                <a:solidFill>
                  <a:schemeClr val="tx1"/>
                </a:solidFill>
              </a:rPr>
              <a:t>Цель занятия</a:t>
            </a:r>
            <a:r>
              <a:rPr lang="ru-RU" sz="1800" i="1" dirty="0" smtClean="0">
                <a:solidFill>
                  <a:schemeClr val="tx1"/>
                </a:solidFill>
              </a:rPr>
              <a:t>: </a:t>
            </a:r>
            <a:r>
              <a:rPr lang="ru-RU" sz="1800" b="0" dirty="0" smtClean="0">
                <a:solidFill>
                  <a:schemeClr val="tx1"/>
                </a:solidFill>
              </a:rPr>
              <a:t>сформировать у воспитанников негативное отношение к вредным привычкам, четкие представления о последствиях влияния вредных привычек на здоровье человека. </a:t>
            </a: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i="1" u="sng" dirty="0" smtClean="0">
                <a:solidFill>
                  <a:schemeClr val="tx1"/>
                </a:solidFill>
              </a:rPr>
              <a:t>Задачи:</a:t>
            </a: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i="1" dirty="0" smtClean="0">
                <a:solidFill>
                  <a:schemeClr val="tx1"/>
                </a:solidFill>
              </a:rPr>
              <a:t>Воспитательная: </a:t>
            </a: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- </a:t>
            </a:r>
            <a:r>
              <a:rPr lang="ru-RU" sz="1800" b="0" dirty="0" smtClean="0">
                <a:solidFill>
                  <a:schemeClr val="tx1"/>
                </a:solidFill>
              </a:rPr>
              <a:t>воспитание  у учащихся ответственности за своё здоровье;</a:t>
            </a:r>
            <a:br>
              <a:rPr lang="ru-RU" sz="1800" b="0" dirty="0" smtClean="0">
                <a:solidFill>
                  <a:schemeClr val="tx1"/>
                </a:solidFill>
              </a:rPr>
            </a:br>
            <a:r>
              <a:rPr lang="ru-RU" sz="1800" b="0" dirty="0" smtClean="0">
                <a:solidFill>
                  <a:schemeClr val="tx1"/>
                </a:solidFill>
              </a:rPr>
              <a:t>- воспитание отрицательного отношения к </a:t>
            </a:r>
            <a:r>
              <a:rPr lang="ru-RU" sz="1800" b="0" dirty="0" err="1" smtClean="0">
                <a:solidFill>
                  <a:schemeClr val="tx1"/>
                </a:solidFill>
              </a:rPr>
              <a:t>табакокурению</a:t>
            </a:r>
            <a:r>
              <a:rPr lang="ru-RU" sz="1800" b="0" dirty="0" smtClean="0">
                <a:solidFill>
                  <a:schemeClr val="tx1"/>
                </a:solidFill>
              </a:rPr>
              <a:t>, алкоголю, наркомании;</a:t>
            </a: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- </a:t>
            </a:r>
            <a:r>
              <a:rPr lang="ru-RU" sz="1800" b="0" dirty="0" smtClean="0">
                <a:solidFill>
                  <a:schemeClr val="tx1"/>
                </a:solidFill>
              </a:rPr>
              <a:t>воспитание дисциплинированности.</a:t>
            </a: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i="1" dirty="0" smtClean="0">
                <a:solidFill>
                  <a:schemeClr val="tx1"/>
                </a:solidFill>
              </a:rPr>
              <a:t>Обучающая: </a:t>
            </a: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- </a:t>
            </a:r>
            <a:r>
              <a:rPr lang="ru-RU" sz="1800" b="0" dirty="0" smtClean="0">
                <a:solidFill>
                  <a:schemeClr val="tx1"/>
                </a:solidFill>
              </a:rPr>
              <a:t>дать дополнительные знания, представления о вредных привычках;</a:t>
            </a:r>
            <a:br>
              <a:rPr lang="ru-RU" sz="1800" b="0" dirty="0" smtClean="0">
                <a:solidFill>
                  <a:schemeClr val="tx1"/>
                </a:solidFill>
              </a:rPr>
            </a:br>
            <a:r>
              <a:rPr lang="ru-RU" sz="1800" b="0" dirty="0" smtClean="0">
                <a:solidFill>
                  <a:schemeClr val="tx1"/>
                </a:solidFill>
              </a:rPr>
              <a:t>- развитие у обучающихся  умения обмениваться со сверстниками знаниями  в процессе выполнения  заданий.</a:t>
            </a:r>
            <a:br>
              <a:rPr lang="ru-RU" sz="1800" b="0" dirty="0" smtClean="0">
                <a:solidFill>
                  <a:schemeClr val="tx1"/>
                </a:solidFill>
              </a:rPr>
            </a:br>
            <a:r>
              <a:rPr lang="ru-RU" sz="1800" i="1" dirty="0" smtClean="0">
                <a:solidFill>
                  <a:schemeClr val="tx1"/>
                </a:solidFill>
              </a:rPr>
              <a:t>Коррекционная:</a:t>
            </a: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- </a:t>
            </a:r>
            <a:r>
              <a:rPr lang="ru-RU" sz="1800" b="0" dirty="0" smtClean="0">
                <a:solidFill>
                  <a:schemeClr val="tx1"/>
                </a:solidFill>
              </a:rPr>
              <a:t>Коррекция  внимания, памяти, логического мышления </a:t>
            </a:r>
            <a:br>
              <a:rPr lang="ru-RU" sz="1800" b="0" dirty="0" smtClean="0">
                <a:solidFill>
                  <a:schemeClr val="tx1"/>
                </a:solidFill>
              </a:rPr>
            </a:br>
            <a:r>
              <a:rPr lang="ru-RU" sz="1800" b="0" dirty="0" smtClean="0">
                <a:solidFill>
                  <a:schemeClr val="tx1"/>
                </a:solidFill>
              </a:rPr>
              <a:t>- Расширение активного словаря речи;</a:t>
            </a:r>
            <a:r>
              <a:rPr lang="ru-RU" sz="1800" dirty="0" smtClean="0">
                <a:solidFill>
                  <a:schemeClr val="bg1"/>
                </a:solidFill>
              </a:rPr>
              <a:t/>
            </a:r>
            <a:br>
              <a:rPr lang="ru-RU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 </a:t>
            </a:r>
            <a:r>
              <a:rPr lang="ru-RU" sz="1300" dirty="0" smtClean="0">
                <a:solidFill>
                  <a:schemeClr val="bg1"/>
                </a:solidFill>
              </a:rPr>
              <a:t/>
            </a:r>
            <a:br>
              <a:rPr lang="ru-RU" sz="1300" dirty="0" smtClean="0">
                <a:solidFill>
                  <a:schemeClr val="bg1"/>
                </a:solidFill>
              </a:rPr>
            </a:br>
            <a:endParaRPr lang="ru-RU" sz="13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19700" y="5445125"/>
            <a:ext cx="3543300" cy="1152525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 </a:t>
            </a:r>
          </a:p>
          <a:p>
            <a:pPr algn="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500" dirty="0" smtClean="0"/>
              <a:t>Выполнила воспитатель</a:t>
            </a:r>
          </a:p>
          <a:p>
            <a:pPr algn="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500" dirty="0" smtClean="0"/>
              <a:t> 2 квалификационной категории:</a:t>
            </a:r>
          </a:p>
          <a:p>
            <a:pPr algn="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1500" dirty="0" err="1" smtClean="0"/>
              <a:t>Хамитова</a:t>
            </a:r>
            <a:r>
              <a:rPr lang="ru-RU" sz="1500" dirty="0" smtClean="0"/>
              <a:t> Т.В.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7010400" cy="2836863"/>
          </a:xfrm>
        </p:spPr>
        <p:txBody>
          <a:bodyPr/>
          <a:lstStyle/>
          <a:p>
            <a:pPr eaLnBrk="1" hangingPunct="1"/>
            <a:r>
              <a:rPr lang="ru-RU" sz="2800" smtClean="0"/>
              <a:t>Слово </a:t>
            </a:r>
            <a:r>
              <a:rPr lang="ru-RU" sz="2800" smtClean="0">
                <a:solidFill>
                  <a:srgbClr val="FF0000"/>
                </a:solidFill>
              </a:rPr>
              <a:t>«алкоголь» </a:t>
            </a:r>
            <a:r>
              <a:rPr lang="ru-RU" sz="2800" smtClean="0"/>
              <a:t>означает одурманивающий. Пьянство на Руси считалось грехом и позором. Заядлый выпивоха носил пластину- орден на шее «За пьянство», весом </a:t>
            </a:r>
            <a:r>
              <a:rPr lang="ru-RU" sz="2800" smtClean="0">
                <a:solidFill>
                  <a:srgbClr val="FF0000"/>
                </a:solidFill>
              </a:rPr>
              <a:t>4 кг.</a:t>
            </a:r>
            <a:br>
              <a:rPr lang="ru-RU" sz="2800" smtClean="0">
                <a:solidFill>
                  <a:srgbClr val="FF0000"/>
                </a:solidFill>
              </a:rPr>
            </a:br>
            <a:endParaRPr lang="ru-RU" sz="2800" smtClean="0">
              <a:solidFill>
                <a:srgbClr val="FF0000"/>
              </a:solidFill>
            </a:endParaRPr>
          </a:p>
        </p:txBody>
      </p:sp>
      <p:pic>
        <p:nvPicPr>
          <p:cNvPr id="35842" name="Содержимое 3" descr="VJWVCK-1p-w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11413" y="2349500"/>
            <a:ext cx="3816350" cy="4248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7010400" cy="1684338"/>
          </a:xfrm>
        </p:spPr>
        <p:txBody>
          <a:bodyPr/>
          <a:lstStyle/>
          <a:p>
            <a:pPr eaLnBrk="1" hangingPunct="1"/>
            <a:r>
              <a:rPr lang="ru-RU" sz="2800" smtClean="0"/>
              <a:t>Алкоголь очень опасен. Он превращает человека в безрассудное существо. </a:t>
            </a:r>
          </a:p>
        </p:txBody>
      </p:sp>
      <p:pic>
        <p:nvPicPr>
          <p:cNvPr id="36866" name="Содержимое 6" descr="klyuch_dlya_norton_accouht_besplatno_8856_107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92275" y="2133600"/>
            <a:ext cx="3887788" cy="3167063"/>
          </a:xfrm>
        </p:spPr>
      </p:pic>
      <p:pic>
        <p:nvPicPr>
          <p:cNvPr id="36867" name="Рисунок 7" descr="10485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3357563"/>
            <a:ext cx="3529013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7010400" cy="1252538"/>
          </a:xfrm>
        </p:spPr>
        <p:txBody>
          <a:bodyPr/>
          <a:lstStyle/>
          <a:p>
            <a:pPr algn="ctr" eaLnBrk="1" hangingPunct="1"/>
            <a:r>
              <a:rPr lang="ru-RU" sz="3200" smtClean="0"/>
              <a:t>Наркомания и токсикомания</a:t>
            </a:r>
          </a:p>
        </p:txBody>
      </p:sp>
      <p:sp>
        <p:nvSpPr>
          <p:cNvPr id="3789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2000" i="1" smtClean="0"/>
              <a:t>Я стал наркоманом пять лет назад. В последний год мое здоровье резко ухудшилось. Все время я проводил в подвалах. Родители, узнав, что я наркоман, отправили меня на лечение. Ровно четыре месяца назад я уснул и не проснулся.</a:t>
            </a:r>
            <a:endParaRPr lang="ru-RU" sz="2000" smtClean="0"/>
          </a:p>
          <a:p>
            <a:pPr eaLnBrk="1" hangingPunct="1">
              <a:buFontTx/>
              <a:buNone/>
            </a:pPr>
            <a:endParaRPr lang="ru-RU" smtClean="0"/>
          </a:p>
        </p:txBody>
      </p:sp>
      <p:pic>
        <p:nvPicPr>
          <p:cNvPr id="37891" name="Рисунок 3" descr="1298893319_drugs1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3284538"/>
            <a:ext cx="5976938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800" smtClean="0"/>
              <a:t>Наркомания и токсикомания</a:t>
            </a:r>
          </a:p>
        </p:txBody>
      </p:sp>
      <p:sp>
        <p:nvSpPr>
          <p:cNvPr id="38914" name="Содержимое 2"/>
          <p:cNvSpPr>
            <a:spLocks noGrp="1"/>
          </p:cNvSpPr>
          <p:nvPr>
            <p:ph idx="1"/>
          </p:nvPr>
        </p:nvSpPr>
        <p:spPr>
          <a:xfrm>
            <a:off x="1752600" y="1268413"/>
            <a:ext cx="7010400" cy="48275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000" i="1" smtClean="0"/>
              <a:t>У меня есть старший брат, я всегда гуляла с его компанией. Однажды мы отдыхали на даче, и там я впервые попробовала наркотик. А потом без этого не могла обходиться. Я умерла от передозировки.</a:t>
            </a:r>
            <a:endParaRPr lang="ru-RU" sz="2000" smtClean="0"/>
          </a:p>
          <a:p>
            <a:pPr eaLnBrk="1" hangingPunct="1">
              <a:buFontTx/>
              <a:buNone/>
            </a:pPr>
            <a:r>
              <a:rPr lang="ru-RU" i="1" smtClean="0"/>
              <a:t> </a:t>
            </a:r>
            <a:endParaRPr lang="ru-RU" smtClean="0"/>
          </a:p>
          <a:p>
            <a:pPr eaLnBrk="1" hangingPunct="1">
              <a:buFontTx/>
              <a:buNone/>
            </a:pPr>
            <a:endParaRPr lang="ru-RU" smtClean="0"/>
          </a:p>
        </p:txBody>
      </p:sp>
      <p:pic>
        <p:nvPicPr>
          <p:cNvPr id="38915" name="Рисунок 3" descr="1299015889_1617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2781300"/>
            <a:ext cx="66675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7010400" cy="603250"/>
          </a:xfrm>
        </p:spPr>
        <p:txBody>
          <a:bodyPr/>
          <a:lstStyle/>
          <a:p>
            <a:pPr algn="ctr" eaLnBrk="1" hangingPunct="1"/>
            <a:r>
              <a:rPr lang="ru-RU" sz="2400" smtClean="0"/>
              <a:t>Наркомания и токсикомания</a:t>
            </a:r>
          </a:p>
        </p:txBody>
      </p:sp>
      <p:sp>
        <p:nvSpPr>
          <p:cNvPr id="39938" name="Содержимое 2"/>
          <p:cNvSpPr>
            <a:spLocks noGrp="1"/>
          </p:cNvSpPr>
          <p:nvPr>
            <p:ph idx="1"/>
          </p:nvPr>
        </p:nvSpPr>
        <p:spPr>
          <a:xfrm>
            <a:off x="1752600" y="908050"/>
            <a:ext cx="7010400" cy="51879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i="1" smtClean="0"/>
              <a:t> </a:t>
            </a:r>
            <a:r>
              <a:rPr lang="ru-RU" sz="2000" i="1" smtClean="0"/>
              <a:t>Я – бизнесмен. У меня двое детей, жена. Однажды я поехал в длительную командировку в курортный город. Там познакомился с девушкой. Она была наркоманкой, но я полюбил ее. Сначала я пытался помочь ей, но постепенно втянулся в это сам. Через три года я умер.</a:t>
            </a:r>
            <a:endParaRPr lang="ru-RU" sz="2000" smtClean="0"/>
          </a:p>
        </p:txBody>
      </p:sp>
      <p:pic>
        <p:nvPicPr>
          <p:cNvPr id="39939" name="Рисунок 3" descr="faces_of_meth_1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3068638"/>
            <a:ext cx="66960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7010400" cy="603250"/>
          </a:xfrm>
        </p:spPr>
        <p:txBody>
          <a:bodyPr/>
          <a:lstStyle/>
          <a:p>
            <a:pPr algn="ctr" eaLnBrk="1" hangingPunct="1"/>
            <a:r>
              <a:rPr lang="ru-RU" sz="2400" smtClean="0"/>
              <a:t>Наркомания и токсикомания</a:t>
            </a:r>
          </a:p>
        </p:txBody>
      </p:sp>
      <p:sp>
        <p:nvSpPr>
          <p:cNvPr id="40962" name="Содержимое 2"/>
          <p:cNvSpPr>
            <a:spLocks noGrp="1"/>
          </p:cNvSpPr>
          <p:nvPr>
            <p:ph idx="1"/>
          </p:nvPr>
        </p:nvSpPr>
        <p:spPr>
          <a:xfrm>
            <a:off x="1752600" y="981075"/>
            <a:ext cx="7010400" cy="51149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000" i="1" smtClean="0"/>
              <a:t>Сейчас мне было бы14 лет. Я была бы высокой брюнеткой с карими глазами. Каждый день я бы радовалась солнцу, щебечущим птицам, вечерами на улице с ребятами пела бы песни под гитару… Но моя мама была наркоманкой еще до того, как я родилась. Я умерла вместе с мамой.</a:t>
            </a:r>
            <a:endParaRPr lang="ru-RU" sz="2000" smtClean="0"/>
          </a:p>
          <a:p>
            <a:pPr eaLnBrk="1" hangingPunct="1">
              <a:buFontTx/>
              <a:buNone/>
            </a:pPr>
            <a:endParaRPr lang="ru-RU" sz="2400" smtClean="0"/>
          </a:p>
        </p:txBody>
      </p:sp>
      <p:pic>
        <p:nvPicPr>
          <p:cNvPr id="40963" name="Рисунок 3" descr="1203319916_no_meth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2924175"/>
            <a:ext cx="7034213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7010400" cy="2044700"/>
          </a:xfrm>
        </p:spPr>
        <p:txBody>
          <a:bodyPr/>
          <a:lstStyle/>
          <a:p>
            <a:pPr eaLnBrk="1" hangingPunct="1"/>
            <a:r>
              <a:rPr lang="ru-RU" sz="2400" i="1" smtClean="0"/>
              <a:t>Люди! Не повторите наших ошибок!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i="1" smtClean="0"/>
              <a:t>Не обрекайте себя на полное уничтожение!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i="1" smtClean="0"/>
              <a:t>Это говорим мы – погибшие от наркотиков!…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 </a:t>
            </a:r>
            <a:br>
              <a:rPr lang="ru-RU" sz="2400" smtClean="0"/>
            </a:br>
            <a:endParaRPr lang="ru-RU" sz="2400" smtClean="0"/>
          </a:p>
        </p:txBody>
      </p:sp>
      <p:pic>
        <p:nvPicPr>
          <p:cNvPr id="41986" name="Содержимое 3" descr="faces_of_meth_17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76375" y="1916113"/>
            <a:ext cx="4175125" cy="2160587"/>
          </a:xfrm>
        </p:spPr>
      </p:pic>
      <p:pic>
        <p:nvPicPr>
          <p:cNvPr id="41987" name="Рисунок 4" descr="1203319916_no_meth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1628775"/>
            <a:ext cx="399573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Рисунок 5" descr="1298893319_drugs1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4076700"/>
            <a:ext cx="38163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Рисунок 6" descr="1299015889_1617.jpe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14850" y="3789363"/>
            <a:ext cx="462915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3"/>
          <p:cNvSpPr>
            <a:spLocks noGrp="1"/>
          </p:cNvSpPr>
          <p:nvPr>
            <p:ph type="title"/>
          </p:nvPr>
        </p:nvSpPr>
        <p:spPr>
          <a:xfrm>
            <a:off x="457200" y="836613"/>
            <a:ext cx="298450" cy="581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620713"/>
            <a:ext cx="4040188" cy="12239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ru-RU" dirty="0" smtClean="0"/>
              <a:t>Вредные привычки- путь в бездну</a:t>
            </a:r>
            <a:endParaRPr lang="ru-RU" dirty="0"/>
          </a:p>
        </p:txBody>
      </p:sp>
      <p:pic>
        <p:nvPicPr>
          <p:cNvPr id="43011" name="Содержимое 8" descr="slide-30-638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2133600"/>
            <a:ext cx="3527425" cy="3095625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620713"/>
            <a:ext cx="4041775" cy="12239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ru-RU" dirty="0" smtClean="0"/>
              <a:t>Спорт и здоровый образ жизни- счастливое будущее</a:t>
            </a:r>
            <a:endParaRPr lang="ru-RU" dirty="0"/>
          </a:p>
        </p:txBody>
      </p:sp>
      <p:pic>
        <p:nvPicPr>
          <p:cNvPr id="43013" name="Содержимое 11" descr="162897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427538" y="1989138"/>
            <a:ext cx="4537075" cy="45354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4036" name="вредные привычки фильм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67544" y="304801"/>
            <a:ext cx="8281169" cy="6292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40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36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4036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ru-RU" sz="4000" smtClean="0"/>
              <a:t>Спасибо за внимание!</a:t>
            </a:r>
          </a:p>
        </p:txBody>
      </p:sp>
      <p:sp>
        <p:nvSpPr>
          <p:cNvPr id="4505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ctrTitle"/>
          </p:nvPr>
        </p:nvSpPr>
        <p:spPr>
          <a:xfrm>
            <a:off x="533400" y="476250"/>
            <a:ext cx="8229600" cy="3457575"/>
          </a:xfrm>
        </p:spPr>
        <p:txBody>
          <a:bodyPr/>
          <a:lstStyle/>
          <a:p>
            <a:pPr algn="ctr" eaLnBrk="1" hangingPunct="1"/>
            <a:r>
              <a:rPr lang="ru-RU" smtClean="0"/>
              <a:t>«Здороваться не будешь, здоровья не получишь».</a:t>
            </a:r>
            <a:br>
              <a:rPr lang="ru-RU" smtClean="0"/>
            </a:br>
            <a:endParaRPr lang="ru-RU" smtClean="0"/>
          </a:p>
        </p:txBody>
      </p:sp>
      <p:sp>
        <p:nvSpPr>
          <p:cNvPr id="2765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2819400"/>
            <a:ext cx="4191000" cy="37782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7651" name="Рисунок 3" descr="Рисунок16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2924175"/>
            <a:ext cx="3600450" cy="362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7010400" cy="2692400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rgbClr val="00B050"/>
                </a:solidFill>
              </a:rPr>
              <a:t>« Грамматическая математика» </a:t>
            </a:r>
            <a:r>
              <a:rPr lang="ru-RU" smtClean="0">
                <a:solidFill>
                  <a:schemeClr val="tx1"/>
                </a:solidFill>
              </a:rPr>
              <a:t/>
            </a:r>
            <a:br>
              <a:rPr lang="ru-RU" smtClean="0">
                <a:solidFill>
                  <a:schemeClr val="tx1"/>
                </a:solidFill>
              </a:rPr>
            </a:br>
            <a:r>
              <a:rPr lang="ru-RU" smtClean="0">
                <a:solidFill>
                  <a:schemeClr val="tx1"/>
                </a:solidFill>
              </a:rPr>
              <a:t/>
            </a:r>
            <a:br>
              <a:rPr lang="ru-RU" smtClean="0">
                <a:solidFill>
                  <a:schemeClr val="tx1"/>
                </a:solidFill>
              </a:rPr>
            </a:br>
            <a:r>
              <a:rPr lang="ru-RU" sz="2800" smtClean="0">
                <a:solidFill>
                  <a:schemeClr val="tx1"/>
                </a:solidFill>
              </a:rPr>
              <a:t>Прид – д + во – о  + ы + чкала – ла= 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51050" y="2924175"/>
            <a:ext cx="6711950" cy="31718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b="1" smtClean="0">
                <a:solidFill>
                  <a:srgbClr val="FF0000"/>
                </a:solidFill>
              </a:rPr>
              <a:t>При</a:t>
            </a:r>
            <a:r>
              <a:rPr lang="ru-RU" sz="2800" b="1" smtClean="0"/>
              <a:t>д – д + </a:t>
            </a:r>
            <a:r>
              <a:rPr lang="ru-RU" sz="2800" b="1" smtClean="0">
                <a:solidFill>
                  <a:srgbClr val="FF0000"/>
                </a:solidFill>
              </a:rPr>
              <a:t>в</a:t>
            </a:r>
            <a:r>
              <a:rPr lang="ru-RU" sz="2800" b="1" smtClean="0"/>
              <a:t>о – о  + </a:t>
            </a:r>
            <a:r>
              <a:rPr lang="ru-RU" sz="2800" b="1" smtClean="0">
                <a:solidFill>
                  <a:srgbClr val="FF0000"/>
                </a:solidFill>
              </a:rPr>
              <a:t>ы</a:t>
            </a:r>
            <a:r>
              <a:rPr lang="ru-RU" sz="2800" b="1" smtClean="0"/>
              <a:t> + </a:t>
            </a:r>
            <a:r>
              <a:rPr lang="ru-RU" sz="2800" b="1" smtClean="0">
                <a:solidFill>
                  <a:srgbClr val="FF0000"/>
                </a:solidFill>
              </a:rPr>
              <a:t>чка</a:t>
            </a:r>
            <a:r>
              <a:rPr lang="ru-RU" sz="2800" b="1" smtClean="0"/>
              <a:t>ла – ла= </a:t>
            </a:r>
            <a:r>
              <a:rPr lang="ru-RU" sz="2800" b="1" smtClean="0">
                <a:solidFill>
                  <a:srgbClr val="FF0000"/>
                </a:solidFill>
              </a:rPr>
              <a:t>Привычка.</a:t>
            </a:r>
          </a:p>
          <a:p>
            <a:pPr eaLnBrk="1" hangingPunct="1">
              <a:buFontTx/>
              <a:buNone/>
            </a:pPr>
            <a:endParaRPr lang="ru-RU" sz="2800" b="1" smtClean="0"/>
          </a:p>
        </p:txBody>
      </p:sp>
      <p:pic>
        <p:nvPicPr>
          <p:cNvPr id="28675" name="Рисунок 3" descr="Рисунок13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429000"/>
            <a:ext cx="4321175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7010400" cy="3771900"/>
          </a:xfrm>
        </p:spPr>
        <p:txBody>
          <a:bodyPr/>
          <a:lstStyle/>
          <a:p>
            <a:pPr algn="ctr" eaLnBrk="1" hangingPunct="1"/>
            <a:r>
              <a:rPr lang="ru-RU" sz="3600" smtClean="0">
                <a:solidFill>
                  <a:srgbClr val="00B050"/>
                </a:solidFill>
              </a:rPr>
              <a:t>Привычка </a:t>
            </a:r>
            <a:r>
              <a:rPr lang="ru-RU" sz="3600" smtClean="0">
                <a:solidFill>
                  <a:schemeClr val="tx1"/>
                </a:solidFill>
              </a:rPr>
              <a:t>- это способ</a:t>
            </a:r>
            <a:br>
              <a:rPr lang="ru-RU" sz="3600" smtClean="0">
                <a:solidFill>
                  <a:schemeClr val="tx1"/>
                </a:solidFill>
              </a:rPr>
            </a:br>
            <a:r>
              <a:rPr lang="ru-RU" sz="3600" smtClean="0">
                <a:solidFill>
                  <a:schemeClr val="tx1"/>
                </a:solidFill>
              </a:rPr>
              <a:t>поведения,  который  в</a:t>
            </a:r>
            <a:br>
              <a:rPr lang="ru-RU" sz="3600" smtClean="0">
                <a:solidFill>
                  <a:schemeClr val="tx1"/>
                </a:solidFill>
              </a:rPr>
            </a:br>
            <a:r>
              <a:rPr lang="ru-RU" sz="3600" smtClean="0">
                <a:solidFill>
                  <a:schemeClr val="tx1"/>
                </a:solidFill>
              </a:rPr>
              <a:t>определенной ситуации</a:t>
            </a:r>
            <a:br>
              <a:rPr lang="ru-RU" sz="3600" smtClean="0">
                <a:solidFill>
                  <a:schemeClr val="tx1"/>
                </a:solidFill>
              </a:rPr>
            </a:br>
            <a:r>
              <a:rPr lang="ru-RU" sz="3600" smtClean="0">
                <a:solidFill>
                  <a:schemeClr val="tx1"/>
                </a:solidFill>
              </a:rPr>
              <a:t>приобретает характер</a:t>
            </a:r>
            <a:br>
              <a:rPr lang="ru-RU" sz="3600" smtClean="0">
                <a:solidFill>
                  <a:schemeClr val="tx1"/>
                </a:solidFill>
              </a:rPr>
            </a:br>
            <a:r>
              <a:rPr lang="ru-RU" sz="3600" smtClean="0">
                <a:solidFill>
                  <a:schemeClr val="tx1"/>
                </a:solidFill>
              </a:rPr>
              <a:t>потребности.</a:t>
            </a:r>
            <a:endParaRPr lang="ru-RU" sz="3600" smtClean="0"/>
          </a:p>
        </p:txBody>
      </p:sp>
      <p:pic>
        <p:nvPicPr>
          <p:cNvPr id="29698" name="Содержимое 3" descr="Рисунок16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580063" y="3789363"/>
            <a:ext cx="2736850" cy="25923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1619250" y="333375"/>
            <a:ext cx="6927850" cy="2663825"/>
          </a:xfrm>
        </p:spPr>
        <p:txBody>
          <a:bodyPr/>
          <a:lstStyle/>
          <a:p>
            <a:pPr algn="ctr" eaLnBrk="1" hangingPunct="1"/>
            <a:r>
              <a:rPr lang="ru-RU" sz="4800" smtClean="0"/>
              <a:t>Полезные и вредные. </a:t>
            </a:r>
          </a:p>
        </p:txBody>
      </p:sp>
      <p:pic>
        <p:nvPicPr>
          <p:cNvPr id="30722" name="Содержимое 3" descr="Рисунок11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19700" y="2636838"/>
            <a:ext cx="3589338" cy="3890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7010400" cy="1971675"/>
          </a:xfrm>
        </p:spPr>
        <p:txBody>
          <a:bodyPr/>
          <a:lstStyle/>
          <a:p>
            <a:pPr eaLnBrk="1" hangingPunct="1"/>
            <a:r>
              <a:rPr lang="ru-RU" sz="2400" smtClean="0"/>
              <a:t>Среди самых </a:t>
            </a:r>
            <a:r>
              <a:rPr lang="ru-RU" sz="2400" smtClean="0">
                <a:solidFill>
                  <a:srgbClr val="FF0000"/>
                </a:solidFill>
              </a:rPr>
              <a:t>опасных привычек</a:t>
            </a:r>
            <a:r>
              <a:rPr lang="ru-RU" sz="2400" smtClean="0"/>
              <a:t>, которые способны разрушить здоровье человека – дружба с </a:t>
            </a:r>
            <a:r>
              <a:rPr lang="ru-RU" sz="2400" smtClean="0">
                <a:solidFill>
                  <a:srgbClr val="FF0000"/>
                </a:solidFill>
              </a:rPr>
              <a:t>алкоголем, никотином и наркотиками.</a:t>
            </a:r>
            <a:r>
              <a:rPr lang="ru-RU" sz="2400" smtClean="0"/>
              <a:t/>
            </a:r>
            <a:br>
              <a:rPr lang="ru-RU" sz="2400" smtClean="0"/>
            </a:br>
            <a:endParaRPr lang="ru-RU" sz="2400" smtClean="0"/>
          </a:p>
        </p:txBody>
      </p:sp>
      <p:pic>
        <p:nvPicPr>
          <p:cNvPr id="31746" name="Содержимое 3" descr="slide-3-63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24075" y="2205038"/>
            <a:ext cx="5976938" cy="3890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7010400" cy="1179513"/>
          </a:xfrm>
        </p:spPr>
        <p:txBody>
          <a:bodyPr/>
          <a:lstStyle/>
          <a:p>
            <a:pPr eaLnBrk="1" hangingPunct="1"/>
            <a:r>
              <a:rPr lang="ru-RU" sz="2800" smtClean="0"/>
              <a:t>Закурить первую в жизни сигарету многие ребята пробуют в 10-14 лет</a:t>
            </a:r>
          </a:p>
        </p:txBody>
      </p:sp>
      <p:pic>
        <p:nvPicPr>
          <p:cNvPr id="32770" name="Содержимое 3" descr="slide-13-63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35150" y="1528763"/>
            <a:ext cx="6461125" cy="4562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7010400" cy="2403475"/>
          </a:xfrm>
        </p:spPr>
        <p:txBody>
          <a:bodyPr/>
          <a:lstStyle/>
          <a:p>
            <a:pPr eaLnBrk="1" hangingPunct="1"/>
            <a:r>
              <a:rPr lang="ru-RU" sz="3200" smtClean="0"/>
              <a:t>Малодушие, злобность, зависть, эгоизм, воля, выдержка, грубость, мужество, решительность</a:t>
            </a:r>
            <a:r>
              <a:rPr lang="ru-RU" sz="2400" smtClean="0"/>
              <a:t>.</a:t>
            </a:r>
          </a:p>
        </p:txBody>
      </p:sp>
      <p:pic>
        <p:nvPicPr>
          <p:cNvPr id="33794" name="Содержимое 4" descr="Рисунок16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87800" y="2492375"/>
            <a:ext cx="3968750" cy="360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smtClean="0"/>
              <a:t>Чем же вредно пьянство? </a:t>
            </a:r>
          </a:p>
        </p:txBody>
      </p:sp>
      <p:pic>
        <p:nvPicPr>
          <p:cNvPr id="34818" name="Содержимое 5" descr="Рисунок5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580063" y="3644900"/>
            <a:ext cx="3038475" cy="28590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halk design template">
  <a:themeElements>
    <a:clrScheme name="Chalk design template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99"/>
      </a:hlink>
      <a:folHlink>
        <a:srgbClr val="0000CC"/>
      </a:folHlink>
    </a:clrScheme>
    <a:fontScheme name="Chalk design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halk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lk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lk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lk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lk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lk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lk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lk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lk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lk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lk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lk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lk design template 1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lk design templat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99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мелки</Template>
  <TotalTime>112</TotalTime>
  <Words>360</Words>
  <Application>Microsoft Office PowerPoint</Application>
  <PresentationFormat>Экран (4:3)</PresentationFormat>
  <Paragraphs>29</Paragraphs>
  <Slides>19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Century Schoolbook</vt:lpstr>
      <vt:lpstr>Wingdings</vt:lpstr>
      <vt:lpstr>Wingdings 2</vt:lpstr>
      <vt:lpstr>Chalk design template</vt:lpstr>
      <vt:lpstr>Эркер</vt:lpstr>
      <vt:lpstr>  Тема: «Нет – пагубным привычкам!»  Цель занятия: сформировать у воспитанников негативное отношение к вредным привычкам, четкие представления о последствиях влияния вредных привычек на здоровье человека.  Задачи: Воспитательная:  - воспитание  у учащихся ответственности за своё здоровье; - воспитание отрицательного отношения к табакокурению, алкоголю, наркомании; - воспитание дисциплинированности. Обучающая:  - дать дополнительные знания, представления о вредных привычках; - развитие у обучающихся  умения обмениваться со сверстниками знаниями  в процессе выполнения  заданий. Коррекционная: - Коррекция  внимания, памяти, логического мышления  - Расширение активного словаря речи;   </vt:lpstr>
      <vt:lpstr>«Здороваться не будешь, здоровья не получишь». </vt:lpstr>
      <vt:lpstr>« Грамматическая математика»   Прид – д + во – о  + ы + чкала – ла=  </vt:lpstr>
      <vt:lpstr>Привычка - это способ поведения,  который  в определенной ситуации приобретает характер потребности.</vt:lpstr>
      <vt:lpstr>Полезные и вредные. </vt:lpstr>
      <vt:lpstr>Среди самых опасных привычек, которые способны разрушить здоровье человека – дружба с алкоголем, никотином и наркотиками. </vt:lpstr>
      <vt:lpstr>Закурить первую в жизни сигарету многие ребята пробуют в 10-14 лет</vt:lpstr>
      <vt:lpstr>Малодушие, злобность, зависть, эгоизм, воля, выдержка, грубость, мужество, решительность.</vt:lpstr>
      <vt:lpstr>Чем же вредно пьянство? </vt:lpstr>
      <vt:lpstr>Слово «алкоголь» означает одурманивающий. Пьянство на Руси считалось грехом и позором. Заядлый выпивоха носил пластину- орден на шее «За пьянство», весом 4 кг. </vt:lpstr>
      <vt:lpstr>Алкоголь очень опасен. Он превращает человека в безрассудное существо. </vt:lpstr>
      <vt:lpstr>Наркомания и токсикомания</vt:lpstr>
      <vt:lpstr>Наркомания и токсикомания</vt:lpstr>
      <vt:lpstr>Наркомания и токсикомания</vt:lpstr>
      <vt:lpstr>Наркомания и токсикомания</vt:lpstr>
      <vt:lpstr>Люди! Не повторите наших ошибок! Не обрекайте себя на полное уничтожение! Это говорим мы – погибшие от наркотиков!…   </vt:lpstr>
      <vt:lpstr>Презентация PowerPoint</vt:lpstr>
      <vt:lpstr>Презентация PowerPoint</vt:lpstr>
      <vt:lpstr>Спасибо за внимание!</vt:lpstr>
    </vt:vector>
  </TitlesOfParts>
  <Company>punsh.at.ua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Vladimir aka punsh</dc:creator>
  <cp:lastModifiedBy>1</cp:lastModifiedBy>
  <cp:revision>16</cp:revision>
  <dcterms:created xsi:type="dcterms:W3CDTF">2013-11-09T13:34:43Z</dcterms:created>
  <dcterms:modified xsi:type="dcterms:W3CDTF">2013-11-12T17:15:33Z</dcterms:modified>
</cp:coreProperties>
</file>