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1" r:id="rId2"/>
  </p:sldMasterIdLst>
  <p:notesMasterIdLst>
    <p:notesMasterId r:id="rId17"/>
  </p:notesMasterIdLst>
  <p:sldIdLst>
    <p:sldId id="275" r:id="rId3"/>
    <p:sldId id="274" r:id="rId4"/>
    <p:sldId id="276" r:id="rId5"/>
    <p:sldId id="259" r:id="rId6"/>
    <p:sldId id="260" r:id="rId7"/>
    <p:sldId id="263" r:id="rId8"/>
    <p:sldId id="266" r:id="rId9"/>
    <p:sldId id="267" r:id="rId10"/>
    <p:sldId id="264" r:id="rId11"/>
    <p:sldId id="265" r:id="rId12"/>
    <p:sldId id="273" r:id="rId13"/>
    <p:sldId id="270" r:id="rId14"/>
    <p:sldId id="277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FF"/>
    <a:srgbClr val="6699FF"/>
    <a:srgbClr val="FF3300"/>
    <a:srgbClr val="6600FF"/>
    <a:srgbClr val="FF0066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6F8D1-2B80-4018-BC0F-3DEA6520B24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D7BB-1700-4153-9B61-A59627F1D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8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FD7BB-1700-4153-9B61-A59627F1D0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0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5D4A6-3CEF-433C-8C40-DE0627D73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1988-5919-4E53-BDC1-8C6BE4ADB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64588-1603-4E50-AA5D-E7AB6E7FC8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A078-25E5-4019-972A-F1E51203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6963-7DDA-4782-8FD9-70EBA3E96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A153-6D0C-4D21-BC0F-18AABFB4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CF09-A2EE-453A-977E-2CB865DD8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1D56-B3AF-4BCA-BD4F-9B6D0C2D4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573-ADC9-4A74-B3FE-B74E49146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2BF9-A39B-4845-9C37-68387A173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16D-FF1B-4806-AA2F-BC187364D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51974-83F6-43A4-BC19-47B2D465F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BE9A-E877-4B26-907A-6F32CB138E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256E-AB9D-4042-B6F1-DCF2B112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84F-7225-4094-BB7D-508981D266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B55FA-997C-4FE7-B1E5-165F35273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4366-A6F0-42DD-A732-2B4A7B10C2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51C2-15E1-4AF1-B139-547F6E51D0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17062-EAE5-466B-8D09-FD3F120CD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61FB-C09E-4123-A385-480E6DAD4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B9D49-204C-4D23-9418-605396A2D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75406-FDCD-4A8D-BA21-A6D298C7C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5B91EA-C6CE-48C3-8C8E-E06BFC5A17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5B91EA-C6CE-48C3-8C8E-E06BFC5A1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dirty="0" smtClean="0"/>
              <a:t>Тема: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cap="all" dirty="0" smtClean="0"/>
              <a:t>Что такое погода?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Окружающий мир.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11760" y="5589240"/>
            <a:ext cx="6400800" cy="1054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Севрикова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Татьяна Владимировна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МКОУ «Школа №20»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Г.Пласт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412875"/>
            <a:ext cx="4535487" cy="3213100"/>
          </a:xfrm>
          <a:noFill/>
          <a:ln w="57150">
            <a:solidFill>
              <a:schemeClr val="bg2"/>
            </a:solidFill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75688" cy="1228725"/>
          </a:xfrm>
          <a:prstGeom prst="rect">
            <a:avLst/>
          </a:prstGeom>
          <a:solidFill>
            <a:srgbClr val="ADF1B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</a:rPr>
              <a:t>Погода – это сочетание температуры воздуха, облачности, осадков,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81000" y="2514600"/>
            <a:ext cx="84582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</a:t>
            </a:r>
            <a:r>
              <a:rPr lang="ru-RU" sz="2400" b="1">
                <a:latin typeface="Calibri" pitchFamily="34" charset="0"/>
              </a:rPr>
              <a:t>Постепенно человек узнал причины изменения</a:t>
            </a:r>
            <a:r>
              <a:rPr lang="ru-RU" sz="2400" b="1">
                <a:latin typeface="Times New Roman" pitchFamily="18" charset="0"/>
              </a:rPr>
              <a:t>       </a:t>
            </a:r>
            <a:r>
              <a:rPr lang="ru-RU" sz="2400" b="1">
                <a:latin typeface="Calibri" pitchFamily="34" charset="0"/>
              </a:rPr>
              <a:t>погоды</a:t>
            </a:r>
            <a:r>
              <a:rPr lang="ru-RU" sz="2400" b="1">
                <a:latin typeface="Times New Roman" pitchFamily="18" charset="0"/>
              </a:rPr>
              <a:t>. </a:t>
            </a:r>
            <a:r>
              <a:rPr lang="ru-RU" sz="2400" b="1">
                <a:latin typeface="Calibri" pitchFamily="34" charset="0"/>
              </a:rPr>
              <a:t>Они связаны с изменениями в атмосфере. Возникла наука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rgbClr val="984807"/>
                </a:solidFill>
                <a:latin typeface="Calibri" pitchFamily="34" charset="0"/>
              </a:rPr>
              <a:t>метеорология</a:t>
            </a:r>
            <a:r>
              <a:rPr lang="ru-RU" sz="2800" b="1">
                <a:solidFill>
                  <a:srgbClr val="984807"/>
                </a:solidFill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– наука о земной атмосфере происходящих в ней явлениях.</a:t>
            </a:r>
          </a:p>
          <a:p>
            <a:r>
              <a:rPr lang="ru-RU" sz="2400" b="1">
                <a:latin typeface="Calibri" pitchFamily="34" charset="0"/>
              </a:rPr>
              <a:t>     Данные этой науки показывают, что погода в городе или селе зависит не только от местных условий, но и связана с состоянием  атмосферы всей Земли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  <p:pic>
        <p:nvPicPr>
          <p:cNvPr id="4098" name="Picture 2" descr="C:\Documents and Settings\323\Рабочий стол\Новая папка (3)\nature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-139700"/>
            <a:ext cx="4206875" cy="2786063"/>
          </a:xfrm>
          <a:prstGeom prst="rect">
            <a:avLst/>
          </a:prstGeom>
          <a:noFill/>
        </p:spPr>
      </p:pic>
      <p:pic>
        <p:nvPicPr>
          <p:cNvPr id="4099" name="Picture 3" descr="C:\Documents and Settings\323\Рабочий стол\Новая папка (3)\foto_clouds_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25" y="231775"/>
            <a:ext cx="3146425" cy="3833813"/>
          </a:xfrm>
          <a:prstGeom prst="rect">
            <a:avLst/>
          </a:prstGeom>
          <a:noFill/>
        </p:spPr>
      </p:pic>
      <p:pic>
        <p:nvPicPr>
          <p:cNvPr id="4102" name="Picture 6" descr="C:\Documents and Settings\323\Рабочий стол\Новая папка (3)\10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334000"/>
            <a:ext cx="2571750" cy="134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Овальная выноска 6"/>
          <p:cNvGrpSpPr>
            <a:grpSpLocks/>
          </p:cNvGrpSpPr>
          <p:nvPr/>
        </p:nvGrpSpPr>
        <p:grpSpPr bwMode="auto">
          <a:xfrm>
            <a:off x="4953000" y="228600"/>
            <a:ext cx="3916363" cy="3200400"/>
            <a:chOff x="1801" y="200"/>
            <a:chExt cx="3640" cy="1854"/>
          </a:xfrm>
        </p:grpSpPr>
        <p:pic>
          <p:nvPicPr>
            <p:cNvPr id="14345" name="Овальная выноска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1" y="200"/>
              <a:ext cx="3640" cy="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2827" y="377"/>
              <a:ext cx="2131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>
                  <a:solidFill>
                    <a:srgbClr val="FDEADA"/>
                  </a:solidFill>
                  <a:latin typeface="Calibri" pitchFamily="34" charset="0"/>
                </a:rPr>
                <a:t>от</a:t>
              </a:r>
            </a:p>
          </p:txBody>
        </p:sp>
      </p:grp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-785813" y="1357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6096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 греческого </a:t>
            </a:r>
            <a:r>
              <a:rPr lang="ru-RU" b="1">
                <a:latin typeface="Calibri" pitchFamily="34" charset="0"/>
              </a:rPr>
              <a:t>«метора» </a:t>
            </a:r>
            <a:r>
              <a:rPr lang="ru-RU">
                <a:latin typeface="Calibri" pitchFamily="34" charset="0"/>
              </a:rPr>
              <a:t>- атмосферные явления и </a:t>
            </a:r>
            <a:r>
              <a:rPr lang="ru-RU" b="1">
                <a:latin typeface="Calibri" pitchFamily="34" charset="0"/>
              </a:rPr>
              <a:t>«логос» </a:t>
            </a:r>
            <a:r>
              <a:rPr lang="ru-RU">
                <a:latin typeface="Calibri" pitchFamily="34" charset="0"/>
              </a:rPr>
              <a:t>- наука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539750" y="4222750"/>
            <a:ext cx="431800" cy="2590800"/>
            <a:chOff x="340" y="2478"/>
            <a:chExt cx="272" cy="1632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40" y="275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340" y="247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340" y="3294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340" y="302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40" y="383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40" y="356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72" name="Group 40"/>
          <p:cNvGrpSpPr>
            <a:grpSpLocks/>
          </p:cNvGrpSpPr>
          <p:nvPr/>
        </p:nvGrpSpPr>
        <p:grpSpPr bwMode="auto">
          <a:xfrm>
            <a:off x="971550" y="4652963"/>
            <a:ext cx="2160588" cy="431800"/>
            <a:chOff x="612" y="2931"/>
            <a:chExt cx="1361" cy="272"/>
          </a:xfrm>
        </p:grpSpPr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429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701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612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884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156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2700338" y="333375"/>
            <a:ext cx="431800" cy="5183188"/>
            <a:chOff x="1701" y="210"/>
            <a:chExt cx="272" cy="3265"/>
          </a:xfrm>
        </p:grpSpPr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701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701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701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701" y="129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701" y="754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701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701" y="184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701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701" y="2387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701" y="2659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701" y="21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81" name="Group 49"/>
          <p:cNvGrpSpPr>
            <a:grpSpLocks/>
          </p:cNvGrpSpPr>
          <p:nvPr/>
        </p:nvGrpSpPr>
        <p:grpSpPr bwMode="auto">
          <a:xfrm>
            <a:off x="3132138" y="5084763"/>
            <a:ext cx="1295400" cy="431800"/>
            <a:chOff x="1973" y="3203"/>
            <a:chExt cx="816" cy="272"/>
          </a:xfrm>
        </p:grpSpPr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2517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1973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2245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91" name="Group 59"/>
          <p:cNvGrpSpPr>
            <a:grpSpLocks/>
          </p:cNvGrpSpPr>
          <p:nvPr/>
        </p:nvGrpSpPr>
        <p:grpSpPr bwMode="auto">
          <a:xfrm>
            <a:off x="1836738" y="3357563"/>
            <a:ext cx="4319587" cy="431800"/>
            <a:chOff x="1157" y="2115"/>
            <a:chExt cx="2721" cy="272"/>
          </a:xfrm>
        </p:grpSpPr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3334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3606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3061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2789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2517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2245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1973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1157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1429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95" name="Group 63"/>
          <p:cNvGrpSpPr>
            <a:grpSpLocks/>
          </p:cNvGrpSpPr>
          <p:nvPr/>
        </p:nvGrpSpPr>
        <p:grpSpPr bwMode="auto">
          <a:xfrm>
            <a:off x="2268538" y="2492375"/>
            <a:ext cx="2159000" cy="431800"/>
            <a:chOff x="1429" y="1570"/>
            <a:chExt cx="1360" cy="272"/>
          </a:xfrm>
        </p:grpSpPr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2517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2" name="Rectangle 60"/>
            <p:cNvSpPr>
              <a:spLocks noChangeArrowheads="1"/>
            </p:cNvSpPr>
            <p:nvPr/>
          </p:nvSpPr>
          <p:spPr bwMode="auto">
            <a:xfrm>
              <a:off x="2245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>
              <a:off x="1973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1429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06" name="Group 74"/>
          <p:cNvGrpSpPr>
            <a:grpSpLocks/>
          </p:cNvGrpSpPr>
          <p:nvPr/>
        </p:nvGrpSpPr>
        <p:grpSpPr bwMode="auto">
          <a:xfrm>
            <a:off x="2268538" y="1628775"/>
            <a:ext cx="4751387" cy="431800"/>
            <a:chOff x="1429" y="1026"/>
            <a:chExt cx="2993" cy="272"/>
          </a:xfrm>
        </p:grpSpPr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>
              <a:off x="4150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7" name="Rectangle 65"/>
            <p:cNvSpPr>
              <a:spLocks noChangeArrowheads="1"/>
            </p:cNvSpPr>
            <p:nvPr/>
          </p:nvSpPr>
          <p:spPr bwMode="auto">
            <a:xfrm>
              <a:off x="3878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>
              <a:off x="3606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9" name="Rectangle 67"/>
            <p:cNvSpPr>
              <a:spLocks noChangeArrowheads="1"/>
            </p:cNvSpPr>
            <p:nvPr/>
          </p:nvSpPr>
          <p:spPr bwMode="auto">
            <a:xfrm>
              <a:off x="3334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0" name="Rectangle 68"/>
            <p:cNvSpPr>
              <a:spLocks noChangeArrowheads="1"/>
            </p:cNvSpPr>
            <p:nvPr/>
          </p:nvSpPr>
          <p:spPr bwMode="auto">
            <a:xfrm>
              <a:off x="3061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2789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2" name="Rectangle 70"/>
            <p:cNvSpPr>
              <a:spLocks noChangeArrowheads="1"/>
            </p:cNvSpPr>
            <p:nvPr/>
          </p:nvSpPr>
          <p:spPr bwMode="auto">
            <a:xfrm>
              <a:off x="2517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2245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4" name="Rectangle 72"/>
            <p:cNvSpPr>
              <a:spLocks noChangeArrowheads="1"/>
            </p:cNvSpPr>
            <p:nvPr/>
          </p:nvSpPr>
          <p:spPr bwMode="auto">
            <a:xfrm>
              <a:off x="1973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>
              <a:off x="1429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11" name="Group 79"/>
          <p:cNvGrpSpPr>
            <a:grpSpLocks/>
          </p:cNvGrpSpPr>
          <p:nvPr/>
        </p:nvGrpSpPr>
        <p:grpSpPr bwMode="auto">
          <a:xfrm>
            <a:off x="2268538" y="765175"/>
            <a:ext cx="2159000" cy="431800"/>
            <a:chOff x="1429" y="482"/>
            <a:chExt cx="1360" cy="272"/>
          </a:xfrm>
        </p:grpSpPr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2517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>
              <a:off x="2245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1973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0" name="Rectangle 78"/>
            <p:cNvSpPr>
              <a:spLocks noChangeArrowheads="1"/>
            </p:cNvSpPr>
            <p:nvPr/>
          </p:nvSpPr>
          <p:spPr bwMode="auto">
            <a:xfrm>
              <a:off x="1429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611188" y="3644900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6</a:t>
            </a:r>
          </a:p>
        </p:txBody>
      </p: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107950" y="4652963"/>
            <a:ext cx="360363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516" name="Rectangle 84"/>
          <p:cNvSpPr>
            <a:spLocks noChangeArrowheads="1"/>
          </p:cNvSpPr>
          <p:nvPr/>
        </p:nvSpPr>
        <p:spPr bwMode="auto">
          <a:xfrm>
            <a:off x="1763713" y="7651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2</a:t>
            </a:r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1763713" y="16287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3</a:t>
            </a:r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1763713" y="24923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4</a:t>
            </a:r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1331913" y="3357563"/>
            <a:ext cx="360362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5</a:t>
            </a:r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2195513" y="5157788"/>
            <a:ext cx="360362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8</a:t>
            </a:r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2700338" y="0"/>
            <a:ext cx="431800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1</a:t>
            </a:r>
          </a:p>
        </p:txBody>
      </p:sp>
      <p:sp>
        <p:nvSpPr>
          <p:cNvPr id="18531" name="Text Box 99"/>
          <p:cNvSpPr txBox="1">
            <a:spLocks noChangeArrowheads="1"/>
          </p:cNvSpPr>
          <p:nvPr/>
        </p:nvSpPr>
        <p:spPr bwMode="auto">
          <a:xfrm>
            <a:off x="158750" y="45497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7</a:t>
            </a:r>
          </a:p>
        </p:txBody>
      </p:sp>
      <p:sp>
        <p:nvSpPr>
          <p:cNvPr id="18534" name="AutoShape 102"/>
          <p:cNvSpPr>
            <a:spLocks noChangeArrowheads="1"/>
          </p:cNvSpPr>
          <p:nvPr/>
        </p:nvSpPr>
        <p:spPr bwMode="auto">
          <a:xfrm>
            <a:off x="4500563" y="4076700"/>
            <a:ext cx="4572000" cy="2592388"/>
          </a:xfrm>
          <a:prstGeom prst="wedgeRectCallout">
            <a:avLst>
              <a:gd name="adj1" fmla="val 43333"/>
              <a:gd name="adj2" fmla="val -117912"/>
            </a:avLst>
          </a:prstGeom>
          <a:solidFill>
            <a:srgbClr val="99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5275263" y="5013325"/>
            <a:ext cx="3041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Наука о погоде</a:t>
            </a:r>
          </a:p>
        </p:txBody>
      </p:sp>
      <p:grpSp>
        <p:nvGrpSpPr>
          <p:cNvPr id="18548" name="Group 116"/>
          <p:cNvGrpSpPr>
            <a:grpSpLocks/>
          </p:cNvGrpSpPr>
          <p:nvPr/>
        </p:nvGrpSpPr>
        <p:grpSpPr bwMode="auto">
          <a:xfrm>
            <a:off x="2700338" y="228600"/>
            <a:ext cx="428625" cy="5287963"/>
            <a:chOff x="1701" y="144"/>
            <a:chExt cx="270" cy="3331"/>
          </a:xfrm>
        </p:grpSpPr>
        <p:sp>
          <p:nvSpPr>
            <p:cNvPr id="18536" name="Text Box 104"/>
            <p:cNvSpPr txBox="1">
              <a:spLocks noChangeArrowheads="1"/>
            </p:cNvSpPr>
            <p:nvPr/>
          </p:nvSpPr>
          <p:spPr bwMode="auto">
            <a:xfrm>
              <a:off x="1701" y="144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м</a:t>
              </a:r>
            </a:p>
          </p:txBody>
        </p:sp>
        <p:sp>
          <p:nvSpPr>
            <p:cNvPr id="18537" name="Text Box 105"/>
            <p:cNvSpPr txBox="1">
              <a:spLocks noChangeArrowheads="1"/>
            </p:cNvSpPr>
            <p:nvPr/>
          </p:nvSpPr>
          <p:spPr bwMode="auto">
            <a:xfrm>
              <a:off x="1701" y="43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38" name="Text Box 106"/>
            <p:cNvSpPr txBox="1">
              <a:spLocks noChangeArrowheads="1"/>
            </p:cNvSpPr>
            <p:nvPr/>
          </p:nvSpPr>
          <p:spPr bwMode="auto">
            <a:xfrm>
              <a:off x="1708" y="699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39" name="Text Box 107"/>
            <p:cNvSpPr txBox="1">
              <a:spLocks noChangeArrowheads="1"/>
            </p:cNvSpPr>
            <p:nvPr/>
          </p:nvSpPr>
          <p:spPr bwMode="auto">
            <a:xfrm>
              <a:off x="1701" y="97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40" name="Text Box 108"/>
            <p:cNvSpPr txBox="1">
              <a:spLocks noChangeArrowheads="1"/>
            </p:cNvSpPr>
            <p:nvPr/>
          </p:nvSpPr>
          <p:spPr bwMode="auto">
            <a:xfrm>
              <a:off x="1701" y="1243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41" name="Text Box 109"/>
            <p:cNvSpPr txBox="1">
              <a:spLocks noChangeArrowheads="1"/>
            </p:cNvSpPr>
            <p:nvPr/>
          </p:nvSpPr>
          <p:spPr bwMode="auto">
            <a:xfrm>
              <a:off x="1701" y="151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  <p:sp>
          <p:nvSpPr>
            <p:cNvPr id="18542" name="Text Box 110"/>
            <p:cNvSpPr txBox="1">
              <a:spLocks noChangeArrowheads="1"/>
            </p:cNvSpPr>
            <p:nvPr/>
          </p:nvSpPr>
          <p:spPr bwMode="auto">
            <a:xfrm>
              <a:off x="1701" y="178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43" name="Text Box 111"/>
            <p:cNvSpPr txBox="1">
              <a:spLocks noChangeArrowheads="1"/>
            </p:cNvSpPr>
            <p:nvPr/>
          </p:nvSpPr>
          <p:spPr bwMode="auto">
            <a:xfrm>
              <a:off x="1701" y="206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18544" name="Text Box 112"/>
            <p:cNvSpPr txBox="1">
              <a:spLocks noChangeArrowheads="1"/>
            </p:cNvSpPr>
            <p:nvPr/>
          </p:nvSpPr>
          <p:spPr bwMode="auto">
            <a:xfrm>
              <a:off x="1701" y="233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45" name="Text Box 113"/>
            <p:cNvSpPr txBox="1">
              <a:spLocks noChangeArrowheads="1"/>
            </p:cNvSpPr>
            <p:nvPr/>
          </p:nvSpPr>
          <p:spPr bwMode="auto">
            <a:xfrm>
              <a:off x="1729" y="2614"/>
              <a:ext cx="1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8546" name="Text Box 114"/>
            <p:cNvSpPr txBox="1">
              <a:spLocks noChangeArrowheads="1"/>
            </p:cNvSpPr>
            <p:nvPr/>
          </p:nvSpPr>
          <p:spPr bwMode="auto">
            <a:xfrm>
              <a:off x="1701" y="287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и</a:t>
              </a:r>
            </a:p>
          </p:txBody>
        </p:sp>
        <p:sp>
          <p:nvSpPr>
            <p:cNvPr id="18547" name="Text Box 115"/>
            <p:cNvSpPr txBox="1">
              <a:spLocks noChangeArrowheads="1"/>
            </p:cNvSpPr>
            <p:nvPr/>
          </p:nvSpPr>
          <p:spPr bwMode="auto">
            <a:xfrm>
              <a:off x="1701" y="3148"/>
              <a:ext cx="2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я</a:t>
              </a:r>
            </a:p>
          </p:txBody>
        </p:sp>
      </p:grpSp>
      <p:sp>
        <p:nvSpPr>
          <p:cNvPr id="18550" name="Text Box 118"/>
          <p:cNvSpPr txBox="1">
            <a:spLocks noChangeArrowheads="1"/>
          </p:cNvSpPr>
          <p:nvPr/>
        </p:nvSpPr>
        <p:spPr bwMode="auto">
          <a:xfrm>
            <a:off x="6877050" y="260350"/>
            <a:ext cx="1409700" cy="617538"/>
          </a:xfrm>
          <a:prstGeom prst="rect">
            <a:avLst/>
          </a:prstGeom>
          <a:solidFill>
            <a:srgbClr val="99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18553" name="Text Box 121"/>
          <p:cNvSpPr txBox="1">
            <a:spLocks noChangeArrowheads="1"/>
          </p:cNvSpPr>
          <p:nvPr/>
        </p:nvSpPr>
        <p:spPr bwMode="auto">
          <a:xfrm>
            <a:off x="4427538" y="4508500"/>
            <a:ext cx="4911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Неизвестно, где живёт.</a:t>
            </a:r>
          </a:p>
          <a:p>
            <a:r>
              <a:rPr lang="ru-RU" sz="2800"/>
              <a:t>Налетит – деревья гнёт.</a:t>
            </a:r>
          </a:p>
          <a:p>
            <a:r>
              <a:rPr lang="ru-RU" sz="2800"/>
              <a:t>Засвистит – по речке дрожь.</a:t>
            </a:r>
          </a:p>
          <a:p>
            <a:r>
              <a:rPr lang="ru-RU" sz="2800"/>
              <a:t>Озорник, а не уймёшь.</a:t>
            </a:r>
          </a:p>
        </p:txBody>
      </p:sp>
      <p:grpSp>
        <p:nvGrpSpPr>
          <p:cNvPr id="18559" name="Group 127"/>
          <p:cNvGrpSpPr>
            <a:grpSpLocks/>
          </p:cNvGrpSpPr>
          <p:nvPr/>
        </p:nvGrpSpPr>
        <p:grpSpPr bwMode="auto">
          <a:xfrm>
            <a:off x="2268538" y="692150"/>
            <a:ext cx="2109787" cy="519113"/>
            <a:chOff x="1429" y="436"/>
            <a:chExt cx="1329" cy="327"/>
          </a:xfrm>
        </p:grpSpPr>
        <p:sp>
          <p:nvSpPr>
            <p:cNvPr id="18554" name="Text Box 122"/>
            <p:cNvSpPr txBox="1">
              <a:spLocks noChangeArrowheads="1"/>
            </p:cNvSpPr>
            <p:nvPr/>
          </p:nvSpPr>
          <p:spPr bwMode="auto">
            <a:xfrm>
              <a:off x="1429" y="436"/>
              <a:ext cx="2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в</a:t>
              </a:r>
            </a:p>
          </p:txBody>
        </p:sp>
        <p:sp>
          <p:nvSpPr>
            <p:cNvPr id="18555" name="Text Box 123"/>
            <p:cNvSpPr txBox="1">
              <a:spLocks noChangeArrowheads="1"/>
            </p:cNvSpPr>
            <p:nvPr/>
          </p:nvSpPr>
          <p:spPr bwMode="auto">
            <a:xfrm>
              <a:off x="1973" y="436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56" name="Text Box 124"/>
            <p:cNvSpPr txBox="1">
              <a:spLocks noChangeArrowheads="1"/>
            </p:cNvSpPr>
            <p:nvPr/>
          </p:nvSpPr>
          <p:spPr bwMode="auto">
            <a:xfrm>
              <a:off x="2245" y="43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57" name="Text Box 125"/>
            <p:cNvSpPr txBox="1">
              <a:spLocks noChangeArrowheads="1"/>
            </p:cNvSpPr>
            <p:nvPr/>
          </p:nvSpPr>
          <p:spPr bwMode="auto">
            <a:xfrm>
              <a:off x="2517" y="43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</p:grpSp>
      <p:sp>
        <p:nvSpPr>
          <p:cNvPr id="18560" name="Text Box 128"/>
          <p:cNvSpPr txBox="1">
            <a:spLocks noChangeArrowheads="1"/>
          </p:cNvSpPr>
          <p:nvPr/>
        </p:nvSpPr>
        <p:spPr bwMode="auto">
          <a:xfrm>
            <a:off x="4787900" y="4868863"/>
            <a:ext cx="3775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Её узнать поможет</a:t>
            </a:r>
          </a:p>
          <a:p>
            <a:r>
              <a:rPr lang="ru-RU" sz="3200"/>
              <a:t>нам термометр.</a:t>
            </a:r>
          </a:p>
        </p:txBody>
      </p:sp>
      <p:grpSp>
        <p:nvGrpSpPr>
          <p:cNvPr id="18571" name="Group 139"/>
          <p:cNvGrpSpPr>
            <a:grpSpLocks/>
          </p:cNvGrpSpPr>
          <p:nvPr/>
        </p:nvGrpSpPr>
        <p:grpSpPr bwMode="auto">
          <a:xfrm>
            <a:off x="2268538" y="1557338"/>
            <a:ext cx="4702175" cy="519112"/>
            <a:chOff x="1429" y="981"/>
            <a:chExt cx="2962" cy="327"/>
          </a:xfrm>
        </p:grpSpPr>
        <p:sp>
          <p:nvSpPr>
            <p:cNvPr id="18561" name="Text Box 129"/>
            <p:cNvSpPr txBox="1">
              <a:spLocks noChangeArrowheads="1"/>
            </p:cNvSpPr>
            <p:nvPr/>
          </p:nvSpPr>
          <p:spPr bwMode="auto">
            <a:xfrm>
              <a:off x="1429" y="981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62" name="Text Box 130"/>
            <p:cNvSpPr txBox="1">
              <a:spLocks noChangeArrowheads="1"/>
            </p:cNvSpPr>
            <p:nvPr/>
          </p:nvSpPr>
          <p:spPr bwMode="auto">
            <a:xfrm>
              <a:off x="1973" y="981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м</a:t>
              </a:r>
            </a:p>
          </p:txBody>
        </p:sp>
        <p:sp>
          <p:nvSpPr>
            <p:cNvPr id="18563" name="Text Box 131"/>
            <p:cNvSpPr txBox="1">
              <a:spLocks noChangeArrowheads="1"/>
            </p:cNvSpPr>
            <p:nvPr/>
          </p:nvSpPr>
          <p:spPr bwMode="auto">
            <a:xfrm>
              <a:off x="2245" y="981"/>
              <a:ext cx="2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п</a:t>
              </a:r>
            </a:p>
          </p:txBody>
        </p:sp>
        <p:sp>
          <p:nvSpPr>
            <p:cNvPr id="18564" name="Text Box 132"/>
            <p:cNvSpPr txBox="1">
              <a:spLocks noChangeArrowheads="1"/>
            </p:cNvSpPr>
            <p:nvPr/>
          </p:nvSpPr>
          <p:spPr bwMode="auto">
            <a:xfrm>
              <a:off x="2517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65" name="Text Box 133"/>
            <p:cNvSpPr txBox="1">
              <a:spLocks noChangeArrowheads="1"/>
            </p:cNvSpPr>
            <p:nvPr/>
          </p:nvSpPr>
          <p:spPr bwMode="auto">
            <a:xfrm>
              <a:off x="2789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  <p:sp>
          <p:nvSpPr>
            <p:cNvPr id="18566" name="Text Box 134"/>
            <p:cNvSpPr txBox="1">
              <a:spLocks noChangeArrowheads="1"/>
            </p:cNvSpPr>
            <p:nvPr/>
          </p:nvSpPr>
          <p:spPr bwMode="auto">
            <a:xfrm>
              <a:off x="3061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8567" name="Text Box 135"/>
            <p:cNvSpPr txBox="1">
              <a:spLocks noChangeArrowheads="1"/>
            </p:cNvSpPr>
            <p:nvPr/>
          </p:nvSpPr>
          <p:spPr bwMode="auto">
            <a:xfrm>
              <a:off x="3334" y="981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68" name="Text Box 136"/>
            <p:cNvSpPr txBox="1">
              <a:spLocks noChangeArrowheads="1"/>
            </p:cNvSpPr>
            <p:nvPr/>
          </p:nvSpPr>
          <p:spPr bwMode="auto">
            <a:xfrm>
              <a:off x="3606" y="981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у</a:t>
              </a:r>
            </a:p>
          </p:txBody>
        </p:sp>
        <p:sp>
          <p:nvSpPr>
            <p:cNvPr id="18569" name="Text Box 137"/>
            <p:cNvSpPr txBox="1">
              <a:spLocks noChangeArrowheads="1"/>
            </p:cNvSpPr>
            <p:nvPr/>
          </p:nvSpPr>
          <p:spPr bwMode="auto">
            <a:xfrm>
              <a:off x="3878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  <p:sp>
          <p:nvSpPr>
            <p:cNvPr id="18570" name="Text Box 138"/>
            <p:cNvSpPr txBox="1">
              <a:spLocks noChangeArrowheads="1"/>
            </p:cNvSpPr>
            <p:nvPr/>
          </p:nvSpPr>
          <p:spPr bwMode="auto">
            <a:xfrm>
              <a:off x="4150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</p:grpSp>
      <p:sp>
        <p:nvSpPr>
          <p:cNvPr id="18572" name="Text Box 140"/>
          <p:cNvSpPr txBox="1">
            <a:spLocks noChangeArrowheads="1"/>
          </p:cNvSpPr>
          <p:nvPr/>
        </p:nvSpPr>
        <p:spPr bwMode="auto">
          <a:xfrm>
            <a:off x="4787900" y="4581525"/>
            <a:ext cx="4019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Нашумела, нагремела,</a:t>
            </a:r>
          </a:p>
          <a:p>
            <a:r>
              <a:rPr lang="ru-RU" sz="2800"/>
              <a:t>Всё промыла и ушла.</a:t>
            </a:r>
          </a:p>
          <a:p>
            <a:r>
              <a:rPr lang="ru-RU" sz="2800"/>
              <a:t>И сады и огороды</a:t>
            </a:r>
          </a:p>
          <a:p>
            <a:r>
              <a:rPr lang="ru-RU" sz="2800"/>
              <a:t>Всей округи полила.</a:t>
            </a:r>
          </a:p>
        </p:txBody>
      </p:sp>
      <p:grpSp>
        <p:nvGrpSpPr>
          <p:cNvPr id="18577" name="Group 145"/>
          <p:cNvGrpSpPr>
            <a:grpSpLocks/>
          </p:cNvGrpSpPr>
          <p:nvPr/>
        </p:nvGrpSpPr>
        <p:grpSpPr bwMode="auto">
          <a:xfrm>
            <a:off x="2268538" y="2420938"/>
            <a:ext cx="2109787" cy="519112"/>
            <a:chOff x="1429" y="1525"/>
            <a:chExt cx="1329" cy="327"/>
          </a:xfrm>
        </p:grpSpPr>
        <p:sp>
          <p:nvSpPr>
            <p:cNvPr id="18573" name="Text Box 141"/>
            <p:cNvSpPr txBox="1">
              <a:spLocks noChangeArrowheads="1"/>
            </p:cNvSpPr>
            <p:nvPr/>
          </p:nvSpPr>
          <p:spPr bwMode="auto">
            <a:xfrm>
              <a:off x="1429" y="1525"/>
              <a:ext cx="1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8574" name="Text Box 142"/>
            <p:cNvSpPr txBox="1">
              <a:spLocks noChangeArrowheads="1"/>
            </p:cNvSpPr>
            <p:nvPr/>
          </p:nvSpPr>
          <p:spPr bwMode="auto">
            <a:xfrm>
              <a:off x="1959" y="152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75" name="Text Box 143"/>
            <p:cNvSpPr txBox="1">
              <a:spLocks noChangeArrowheads="1"/>
            </p:cNvSpPr>
            <p:nvPr/>
          </p:nvSpPr>
          <p:spPr bwMode="auto">
            <a:xfrm>
              <a:off x="2245" y="1525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з</a:t>
              </a:r>
            </a:p>
          </p:txBody>
        </p:sp>
        <p:sp>
          <p:nvSpPr>
            <p:cNvPr id="18576" name="Text Box 144"/>
            <p:cNvSpPr txBox="1">
              <a:spLocks noChangeArrowheads="1"/>
            </p:cNvSpPr>
            <p:nvPr/>
          </p:nvSpPr>
          <p:spPr bwMode="auto">
            <a:xfrm>
              <a:off x="2517" y="152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</p:grpSp>
      <p:sp>
        <p:nvSpPr>
          <p:cNvPr id="18578" name="Text Box 146"/>
          <p:cNvSpPr txBox="1">
            <a:spLocks noChangeArrowheads="1"/>
          </p:cNvSpPr>
          <p:nvPr/>
        </p:nvSpPr>
        <p:spPr bwMode="auto">
          <a:xfrm>
            <a:off x="4716463" y="4868863"/>
            <a:ext cx="4044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От количества облаков</a:t>
            </a:r>
          </a:p>
          <a:p>
            <a:r>
              <a:rPr lang="ru-RU" sz="2800"/>
              <a:t>на небе зависит …</a:t>
            </a:r>
          </a:p>
        </p:txBody>
      </p:sp>
      <p:grpSp>
        <p:nvGrpSpPr>
          <p:cNvPr id="18588" name="Group 156"/>
          <p:cNvGrpSpPr>
            <a:grpSpLocks/>
          </p:cNvGrpSpPr>
          <p:nvPr/>
        </p:nvGrpSpPr>
        <p:grpSpPr bwMode="auto">
          <a:xfrm>
            <a:off x="1835150" y="3284538"/>
            <a:ext cx="4259263" cy="519112"/>
            <a:chOff x="1156" y="2069"/>
            <a:chExt cx="2683" cy="327"/>
          </a:xfrm>
        </p:grpSpPr>
        <p:sp>
          <p:nvSpPr>
            <p:cNvPr id="18579" name="Text Box 147"/>
            <p:cNvSpPr txBox="1">
              <a:spLocks noChangeArrowheads="1"/>
            </p:cNvSpPr>
            <p:nvPr/>
          </p:nvSpPr>
          <p:spPr bwMode="auto">
            <a:xfrm>
              <a:off x="1156" y="2069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80" name="Text Box 148"/>
            <p:cNvSpPr txBox="1">
              <a:spLocks noChangeArrowheads="1"/>
            </p:cNvSpPr>
            <p:nvPr/>
          </p:nvSpPr>
          <p:spPr bwMode="auto">
            <a:xfrm>
              <a:off x="1429" y="2069"/>
              <a:ext cx="2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б</a:t>
              </a:r>
            </a:p>
          </p:txBody>
        </p:sp>
        <p:sp>
          <p:nvSpPr>
            <p:cNvPr id="18581" name="Text Box 149"/>
            <p:cNvSpPr txBox="1">
              <a:spLocks noChangeArrowheads="1"/>
            </p:cNvSpPr>
            <p:nvPr/>
          </p:nvSpPr>
          <p:spPr bwMode="auto">
            <a:xfrm>
              <a:off x="1973" y="2069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8582" name="Text Box 150"/>
            <p:cNvSpPr txBox="1">
              <a:spLocks noChangeArrowheads="1"/>
            </p:cNvSpPr>
            <p:nvPr/>
          </p:nvSpPr>
          <p:spPr bwMode="auto">
            <a:xfrm>
              <a:off x="2245" y="206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ч</a:t>
              </a:r>
            </a:p>
          </p:txBody>
        </p:sp>
        <p:sp>
          <p:nvSpPr>
            <p:cNvPr id="18583" name="Text Box 151"/>
            <p:cNvSpPr txBox="1">
              <a:spLocks noChangeArrowheads="1"/>
            </p:cNvSpPr>
            <p:nvPr/>
          </p:nvSpPr>
          <p:spPr bwMode="auto">
            <a:xfrm>
              <a:off x="2517" y="2069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8584" name="Text Box 152"/>
            <p:cNvSpPr txBox="1">
              <a:spLocks noChangeArrowheads="1"/>
            </p:cNvSpPr>
            <p:nvPr/>
          </p:nvSpPr>
          <p:spPr bwMode="auto">
            <a:xfrm>
              <a:off x="2789" y="2069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85" name="Text Box 153"/>
            <p:cNvSpPr txBox="1">
              <a:spLocks noChangeArrowheads="1"/>
            </p:cNvSpPr>
            <p:nvPr/>
          </p:nvSpPr>
          <p:spPr bwMode="auto">
            <a:xfrm>
              <a:off x="3061" y="2069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с</a:t>
              </a:r>
            </a:p>
          </p:txBody>
        </p:sp>
        <p:sp>
          <p:nvSpPr>
            <p:cNvPr id="18586" name="Text Box 154"/>
            <p:cNvSpPr txBox="1">
              <a:spLocks noChangeArrowheads="1"/>
            </p:cNvSpPr>
            <p:nvPr/>
          </p:nvSpPr>
          <p:spPr bwMode="auto">
            <a:xfrm>
              <a:off x="3334" y="2069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87" name="Text Box 155"/>
            <p:cNvSpPr txBox="1">
              <a:spLocks noChangeArrowheads="1"/>
            </p:cNvSpPr>
            <p:nvPr/>
          </p:nvSpPr>
          <p:spPr bwMode="auto">
            <a:xfrm>
              <a:off x="3606" y="206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ь</a:t>
              </a:r>
            </a:p>
          </p:txBody>
        </p:sp>
      </p:grpSp>
      <p:sp>
        <p:nvSpPr>
          <p:cNvPr id="18589" name="Text Box 157"/>
          <p:cNvSpPr txBox="1">
            <a:spLocks noChangeArrowheads="1"/>
          </p:cNvSpPr>
          <p:nvPr/>
        </p:nvSpPr>
        <p:spPr bwMode="auto">
          <a:xfrm>
            <a:off x="4572000" y="4508500"/>
            <a:ext cx="4365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Сочетание температуры </a:t>
            </a:r>
          </a:p>
          <a:p>
            <a:r>
              <a:rPr lang="ru-RU" sz="2800"/>
              <a:t>воздуха, облачности,</a:t>
            </a:r>
          </a:p>
          <a:p>
            <a:r>
              <a:rPr lang="ru-RU" sz="2800"/>
              <a:t>осадков, ветра</a:t>
            </a:r>
          </a:p>
          <a:p>
            <a:r>
              <a:rPr lang="ru-RU" sz="2800"/>
              <a:t>называют … </a:t>
            </a:r>
          </a:p>
        </p:txBody>
      </p:sp>
      <p:grpSp>
        <p:nvGrpSpPr>
          <p:cNvPr id="18596" name="Group 164"/>
          <p:cNvGrpSpPr>
            <a:grpSpLocks/>
          </p:cNvGrpSpPr>
          <p:nvPr/>
        </p:nvGrpSpPr>
        <p:grpSpPr bwMode="auto">
          <a:xfrm>
            <a:off x="539750" y="4149725"/>
            <a:ext cx="392113" cy="2708275"/>
            <a:chOff x="340" y="2614"/>
            <a:chExt cx="247" cy="1706"/>
          </a:xfrm>
        </p:grpSpPr>
        <p:sp>
          <p:nvSpPr>
            <p:cNvPr id="18590" name="Text Box 158"/>
            <p:cNvSpPr txBox="1">
              <a:spLocks noChangeArrowheads="1"/>
            </p:cNvSpPr>
            <p:nvPr/>
          </p:nvSpPr>
          <p:spPr bwMode="auto">
            <a:xfrm>
              <a:off x="340" y="2614"/>
              <a:ext cx="2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п</a:t>
              </a:r>
            </a:p>
          </p:txBody>
        </p:sp>
        <p:sp>
          <p:nvSpPr>
            <p:cNvPr id="18591" name="Text Box 159"/>
            <p:cNvSpPr txBox="1">
              <a:spLocks noChangeArrowheads="1"/>
            </p:cNvSpPr>
            <p:nvPr/>
          </p:nvSpPr>
          <p:spPr bwMode="auto">
            <a:xfrm>
              <a:off x="340" y="288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92" name="Text Box 160"/>
            <p:cNvSpPr txBox="1">
              <a:spLocks noChangeArrowheads="1"/>
            </p:cNvSpPr>
            <p:nvPr/>
          </p:nvSpPr>
          <p:spPr bwMode="auto">
            <a:xfrm>
              <a:off x="340" y="3158"/>
              <a:ext cx="1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8593" name="Text Box 161"/>
            <p:cNvSpPr txBox="1">
              <a:spLocks noChangeArrowheads="1"/>
            </p:cNvSpPr>
            <p:nvPr/>
          </p:nvSpPr>
          <p:spPr bwMode="auto">
            <a:xfrm>
              <a:off x="340" y="343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94" name="Text Box 162"/>
            <p:cNvSpPr txBox="1">
              <a:spLocks noChangeArrowheads="1"/>
            </p:cNvSpPr>
            <p:nvPr/>
          </p:nvSpPr>
          <p:spPr bwMode="auto">
            <a:xfrm>
              <a:off x="340" y="3702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д</a:t>
              </a:r>
            </a:p>
          </p:txBody>
        </p:sp>
        <p:sp>
          <p:nvSpPr>
            <p:cNvPr id="18595" name="Text Box 163"/>
            <p:cNvSpPr txBox="1">
              <a:spLocks noChangeArrowheads="1"/>
            </p:cNvSpPr>
            <p:nvPr/>
          </p:nvSpPr>
          <p:spPr bwMode="auto">
            <a:xfrm>
              <a:off x="340" y="3993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</p:grpSp>
      <p:sp>
        <p:nvSpPr>
          <p:cNvPr id="18597" name="Text Box 165"/>
          <p:cNvSpPr txBox="1">
            <a:spLocks noChangeArrowheads="1"/>
          </p:cNvSpPr>
          <p:nvPr/>
        </p:nvSpPr>
        <p:spPr bwMode="auto">
          <a:xfrm>
            <a:off x="4859338" y="4868863"/>
            <a:ext cx="387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Снег, дождь, град –</a:t>
            </a:r>
          </a:p>
          <a:p>
            <a:r>
              <a:rPr lang="ru-RU" sz="3200"/>
              <a:t>это ….</a:t>
            </a:r>
          </a:p>
        </p:txBody>
      </p:sp>
      <p:grpSp>
        <p:nvGrpSpPr>
          <p:cNvPr id="18602" name="Group 170"/>
          <p:cNvGrpSpPr>
            <a:grpSpLocks/>
          </p:cNvGrpSpPr>
          <p:nvPr/>
        </p:nvGrpSpPr>
        <p:grpSpPr bwMode="auto">
          <a:xfrm>
            <a:off x="971550" y="4581525"/>
            <a:ext cx="1636713" cy="519113"/>
            <a:chOff x="612" y="2886"/>
            <a:chExt cx="1031" cy="327"/>
          </a:xfrm>
        </p:grpSpPr>
        <p:sp>
          <p:nvSpPr>
            <p:cNvPr id="18598" name="Text Box 166"/>
            <p:cNvSpPr txBox="1">
              <a:spLocks noChangeArrowheads="1"/>
            </p:cNvSpPr>
            <p:nvPr/>
          </p:nvSpPr>
          <p:spPr bwMode="auto">
            <a:xfrm>
              <a:off x="612" y="2886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dirty="0"/>
                <a:t>с</a:t>
              </a:r>
            </a:p>
          </p:txBody>
        </p:sp>
        <p:sp>
          <p:nvSpPr>
            <p:cNvPr id="18599" name="Text Box 167"/>
            <p:cNvSpPr txBox="1">
              <a:spLocks noChangeArrowheads="1"/>
            </p:cNvSpPr>
            <p:nvPr/>
          </p:nvSpPr>
          <p:spPr bwMode="auto">
            <a:xfrm>
              <a:off x="884" y="288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8600" name="Text Box 168"/>
            <p:cNvSpPr txBox="1">
              <a:spLocks noChangeArrowheads="1"/>
            </p:cNvSpPr>
            <p:nvPr/>
          </p:nvSpPr>
          <p:spPr bwMode="auto">
            <a:xfrm>
              <a:off x="1156" y="288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д</a:t>
              </a:r>
            </a:p>
          </p:txBody>
        </p:sp>
        <p:sp>
          <p:nvSpPr>
            <p:cNvPr id="18601" name="Text Box 169"/>
            <p:cNvSpPr txBox="1">
              <a:spLocks noChangeArrowheads="1"/>
            </p:cNvSpPr>
            <p:nvPr/>
          </p:nvSpPr>
          <p:spPr bwMode="auto">
            <a:xfrm>
              <a:off x="1429" y="2886"/>
              <a:ext cx="2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к</a:t>
              </a:r>
            </a:p>
          </p:txBody>
        </p:sp>
      </p:grpSp>
      <p:sp>
        <p:nvSpPr>
          <p:cNvPr id="18603" name="Text Box 171"/>
          <p:cNvSpPr txBox="1">
            <a:spLocks noChangeArrowheads="1"/>
          </p:cNvSpPr>
          <p:nvPr/>
        </p:nvSpPr>
        <p:spPr bwMode="auto">
          <a:xfrm>
            <a:off x="4478338" y="4941888"/>
            <a:ext cx="4665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Небо чистое, солнечно.</a:t>
            </a:r>
          </a:p>
          <a:p>
            <a:r>
              <a:rPr lang="ru-RU" sz="3200" dirty="0"/>
              <a:t>Мы говорим: ….</a:t>
            </a:r>
          </a:p>
        </p:txBody>
      </p:sp>
      <p:grpSp>
        <p:nvGrpSpPr>
          <p:cNvPr id="18607" name="Group 175"/>
          <p:cNvGrpSpPr>
            <a:grpSpLocks/>
          </p:cNvGrpSpPr>
          <p:nvPr/>
        </p:nvGrpSpPr>
        <p:grpSpPr bwMode="auto">
          <a:xfrm>
            <a:off x="3132138" y="5013325"/>
            <a:ext cx="1246187" cy="519113"/>
            <a:chOff x="1973" y="3158"/>
            <a:chExt cx="785" cy="327"/>
          </a:xfrm>
        </p:grpSpPr>
        <p:sp>
          <p:nvSpPr>
            <p:cNvPr id="18604" name="Text Box 172"/>
            <p:cNvSpPr txBox="1">
              <a:spLocks noChangeArrowheads="1"/>
            </p:cNvSpPr>
            <p:nvPr/>
          </p:nvSpPr>
          <p:spPr bwMode="auto">
            <a:xfrm>
              <a:off x="1973" y="315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с</a:t>
              </a:r>
            </a:p>
          </p:txBody>
        </p:sp>
        <p:sp>
          <p:nvSpPr>
            <p:cNvPr id="18605" name="Text Box 173"/>
            <p:cNvSpPr txBox="1">
              <a:spLocks noChangeArrowheads="1"/>
            </p:cNvSpPr>
            <p:nvPr/>
          </p:nvSpPr>
          <p:spPr bwMode="auto">
            <a:xfrm>
              <a:off x="2245" y="3158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8606" name="Text Box 174"/>
            <p:cNvSpPr txBox="1">
              <a:spLocks noChangeArrowheads="1"/>
            </p:cNvSpPr>
            <p:nvPr/>
          </p:nvSpPr>
          <p:spPr bwMode="auto">
            <a:xfrm>
              <a:off x="2517" y="315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20"/>
                  </p:tgtEl>
                </p:cond>
              </p:nextCondLst>
            </p:seq>
          </p:childTnLst>
        </p:cTn>
      </p:par>
    </p:tnLst>
    <p:bldLst>
      <p:bldP spid="18535" grpId="0"/>
      <p:bldP spid="18535" grpId="1"/>
      <p:bldP spid="18553" grpId="0"/>
      <p:bldP spid="18553" grpId="1"/>
      <p:bldP spid="18560" grpId="0"/>
      <p:bldP spid="18560" grpId="1"/>
      <p:bldP spid="18572" grpId="1"/>
      <p:bldP spid="18578" grpId="0"/>
      <p:bldP spid="18578" grpId="1"/>
      <p:bldP spid="18589" grpId="0"/>
      <p:bldP spid="18589" grpId="1"/>
      <p:bldP spid="18597" grpId="0"/>
      <p:bldP spid="18597" grpId="1"/>
      <p:bldP spid="18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Рефлексия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Я узнал…</a:t>
            </a:r>
          </a:p>
          <a:p>
            <a:r>
              <a:rPr lang="ru-RU" sz="6000" dirty="0" smtClean="0"/>
              <a:t>Было интересно…</a:t>
            </a:r>
          </a:p>
          <a:p>
            <a:r>
              <a:rPr lang="ru-RU" sz="6000" dirty="0" smtClean="0"/>
              <a:t>Я доволен своей работой на уроке….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4859338" y="3141663"/>
            <a:ext cx="373221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19464" name="Picture 8" descr="09303e5418f34c7c007e3bc9be498e8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4560888" cy="376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470" y="1772816"/>
            <a:ext cx="1075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077072"/>
            <a:ext cx="1260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3851" y="3573016"/>
            <a:ext cx="8883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8136" y="1340768"/>
            <a:ext cx="10679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7756" y="2204864"/>
            <a:ext cx="10807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6609" y="4653136"/>
            <a:ext cx="11480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420888"/>
            <a:ext cx="77768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ПОГОДА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00"/>
          </a:xfrm>
          <a:prstGeom prst="rect">
            <a:avLst/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7704" y="3645024"/>
            <a:ext cx="53959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погода?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688012" cy="77787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Какими словами нельзя охарактеризовать погоду?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435100"/>
            <a:ext cx="2019300" cy="617538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холодная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59563" y="1435100"/>
            <a:ext cx="2317750" cy="617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дождливая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07904" y="4293096"/>
            <a:ext cx="1900237" cy="617538"/>
          </a:xfrm>
          <a:prstGeom prst="rect">
            <a:avLst/>
          </a:prstGeom>
          <a:solidFill>
            <a:srgbClr val="ADF1BF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большая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5650" y="263683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сухая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19872" y="3068960"/>
            <a:ext cx="2217738" cy="617537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солнечная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48488" y="410051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ветреная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8313" y="4149725"/>
            <a:ext cx="1885950" cy="617538"/>
          </a:xfrm>
          <a:prstGeom prst="rect">
            <a:avLst/>
          </a:prstGeom>
          <a:solidFill>
            <a:srgbClr val="507BF6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короткая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63938" y="1773238"/>
            <a:ext cx="2247900" cy="617537"/>
          </a:xfrm>
          <a:prstGeom prst="rect">
            <a:avLst/>
          </a:prstGeom>
          <a:solidFill>
            <a:srgbClr val="D1693F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маленькая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5445125"/>
            <a:ext cx="1849438" cy="617538"/>
          </a:xfrm>
          <a:prstGeom prst="rect">
            <a:avLst/>
          </a:prstGeom>
          <a:solidFill>
            <a:srgbClr val="C9EE10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широкая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868144" y="5013176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тёплая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235825" y="2708275"/>
            <a:ext cx="1235075" cy="617538"/>
          </a:xfrm>
          <a:prstGeom prst="rect">
            <a:avLst/>
          </a:prstGeom>
          <a:solidFill>
            <a:srgbClr val="EC466A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узкая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44008" y="5805264"/>
            <a:ext cx="1362874" cy="584775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/>
              <a:t>сырая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</p:childTnLst>
        </p:cTn>
      </p:par>
    </p:tnLst>
    <p:bldLst>
      <p:bldP spid="7174" grpId="0" animBg="1"/>
      <p:bldP spid="7179" grpId="0" animBg="1"/>
      <p:bldP spid="7180" grpId="0" animBg="1"/>
      <p:bldP spid="7181" grpId="0" animBg="1"/>
      <p:bldP spid="7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Погода бывает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325" y="3068638"/>
            <a:ext cx="2019300" cy="617537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холодная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1268413"/>
            <a:ext cx="2317750" cy="6175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дождливая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88125" y="580548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сухая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84888" y="2133600"/>
            <a:ext cx="2217737" cy="617538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солнечная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227763" y="400526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ветреная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43663" y="4868863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тёплая</a:t>
            </a:r>
          </a:p>
        </p:txBody>
      </p:sp>
      <p:pic>
        <p:nvPicPr>
          <p:cNvPr id="8202" name="Picture 10" descr="704063d92bdb2fe9e1f9ac2e0d81d1b4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5113337" cy="35893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4008" y="5805264"/>
            <a:ext cx="1362874" cy="584775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/>
              <a:t>сырая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991752"/>
            <a:ext cx="3600524" cy="3547595"/>
          </a:xfrm>
          <a:noFill/>
          <a:ln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Температура воздуха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87900" y="3141663"/>
            <a:ext cx="3978275" cy="1247775"/>
          </a:xfrm>
          <a:prstGeom prst="rect">
            <a:avLst/>
          </a:prstGeom>
          <a:solidFill>
            <a:srgbClr val="ADF1BF"/>
          </a:solidFill>
          <a:ln w="57150">
            <a:solidFill>
              <a:srgbClr val="507BF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/>
              <a:t>ощущение тепла </a:t>
            </a:r>
          </a:p>
          <a:p>
            <a:pPr algn="ctr"/>
            <a:r>
              <a:rPr lang="ru-RU" sz="3600"/>
              <a:t>и холода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Осадки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73238"/>
            <a:ext cx="1855787" cy="1873250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73238"/>
            <a:ext cx="1857375" cy="1873250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773238"/>
            <a:ext cx="1944688" cy="1908175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71550" y="4827588"/>
            <a:ext cx="1403350" cy="61753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49FA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дождь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779838" y="4827588"/>
            <a:ext cx="1296987" cy="617537"/>
          </a:xfrm>
          <a:prstGeom prst="rect">
            <a:avLst/>
          </a:prstGeom>
          <a:solidFill>
            <a:srgbClr val="DDDDDD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град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443663" y="4827588"/>
            <a:ext cx="1296987" cy="617537"/>
          </a:xfrm>
          <a:prstGeom prst="rect">
            <a:avLst/>
          </a:prstGeom>
          <a:solidFill>
            <a:srgbClr val="0099FF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снег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619250" y="3789363"/>
            <a:ext cx="0" cy="9350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427538" y="3789363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19925" y="3860800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Ветер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425" y="1412875"/>
            <a:ext cx="1768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0478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628775"/>
            <a:ext cx="2886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3429000"/>
            <a:ext cx="7475537" cy="1123950"/>
          </a:xfrm>
          <a:prstGeom prst="rect">
            <a:avLst/>
          </a:prstGeom>
          <a:solidFill>
            <a:srgbClr val="CDE9EB"/>
          </a:solidFill>
          <a:ln w="5715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/>
              <a:t>Ветер – это воздух, который приходит</a:t>
            </a:r>
          </a:p>
          <a:p>
            <a:pPr algn="ctr"/>
            <a:r>
              <a:rPr lang="ru-RU" sz="3200"/>
              <a:t>в движение.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76375" y="4797425"/>
            <a:ext cx="6335713" cy="984250"/>
          </a:xfrm>
          <a:prstGeom prst="rect">
            <a:avLst/>
          </a:prstGeom>
          <a:solidFill>
            <a:srgbClr val="FFCC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/>
              <a:t>Сильные и опасные ветры – </a:t>
            </a:r>
          </a:p>
          <a:p>
            <a:pPr algn="ctr"/>
            <a:r>
              <a:rPr lang="ru-RU" sz="2800" dirty="0"/>
              <a:t>ураган, тайфун, смерч.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124075" y="6021388"/>
            <a:ext cx="4943475" cy="557212"/>
          </a:xfrm>
          <a:prstGeom prst="rect">
            <a:avLst/>
          </a:prstGeom>
          <a:solidFill>
            <a:srgbClr val="99FFCC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/>
              <a:t>Тихие ветры – бриз, муссон.</a:t>
            </a:r>
          </a:p>
        </p:txBody>
      </p:sp>
      <p:pic>
        <p:nvPicPr>
          <p:cNvPr id="15371" name="Picture 11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355725"/>
            <a:ext cx="8534400" cy="534511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72" name="Picture 12" descr="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268413"/>
            <a:ext cx="8785225" cy="5472112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Облачность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1427163" cy="1439863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868863"/>
            <a:ext cx="1439863" cy="1439862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213100"/>
            <a:ext cx="1368425" cy="1343025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348038" y="1989138"/>
            <a:ext cx="1095375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ясно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276600" y="3644900"/>
            <a:ext cx="4811713" cy="617538"/>
          </a:xfrm>
          <a:prstGeom prst="rect">
            <a:avLst/>
          </a:prstGeom>
          <a:solidFill>
            <a:srgbClr val="FFCC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переменная облачность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19475" y="5300663"/>
            <a:ext cx="2028825" cy="617537"/>
          </a:xfrm>
          <a:prstGeom prst="rect">
            <a:avLst/>
          </a:prstGeom>
          <a:solidFill>
            <a:srgbClr val="B2B2B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пасмурно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124075" y="2276475"/>
            <a:ext cx="10795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51050" y="3933825"/>
            <a:ext cx="1081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051050" y="5589588"/>
            <a:ext cx="12255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chto_takoe_pogoda</Template>
  <TotalTime>771</TotalTime>
  <Words>342</Words>
  <Application>Microsoft Office PowerPoint</Application>
  <PresentationFormat>Экран (4:3)</PresentationFormat>
  <Paragraphs>144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Волна</vt:lpstr>
      <vt:lpstr>  Тема:   Что такое погода? </vt:lpstr>
      <vt:lpstr>Презентация PowerPoint</vt:lpstr>
      <vt:lpstr>Презентация PowerPoint</vt:lpstr>
      <vt:lpstr>Какими словами нельзя охарактеризовать погоду?</vt:lpstr>
      <vt:lpstr>Погода бывает</vt:lpstr>
      <vt:lpstr>Температура воздуха</vt:lpstr>
      <vt:lpstr>Осадки</vt:lpstr>
      <vt:lpstr>Ветер</vt:lpstr>
      <vt:lpstr>Облачность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погода?</dc:title>
  <dc:creator>Kseniya</dc:creator>
  <cp:lastModifiedBy>User</cp:lastModifiedBy>
  <cp:revision>47</cp:revision>
  <dcterms:created xsi:type="dcterms:W3CDTF">2012-11-13T03:07:33Z</dcterms:created>
  <dcterms:modified xsi:type="dcterms:W3CDTF">2020-09-25T05:24:14Z</dcterms:modified>
</cp:coreProperties>
</file>