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72" r:id="rId9"/>
    <p:sldId id="274" r:id="rId10"/>
    <p:sldId id="277" r:id="rId11"/>
    <p:sldId id="262" r:id="rId12"/>
    <p:sldId id="275" r:id="rId13"/>
    <p:sldId id="263" r:id="rId14"/>
    <p:sldId id="264" r:id="rId15"/>
    <p:sldId id="276" r:id="rId16"/>
    <p:sldId id="265" r:id="rId17"/>
    <p:sldId id="266" r:id="rId18"/>
    <p:sldId id="273" r:id="rId1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545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>
      <p:cViewPr>
        <p:scale>
          <a:sx n="130" d="100"/>
          <a:sy n="130" d="100"/>
        </p:scale>
        <p:origin x="-1224" y="-30"/>
      </p:cViewPr>
      <p:guideLst>
        <p:guide orient="horz" pos="2160"/>
        <p:guide pos="35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A65B7-A3C8-427C-B766-405DC50684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6FB9BA-986D-4749-A21B-ECA0A9C2069F}">
      <dgm:prSet phldrT="[Текст]"/>
      <dgm:spPr/>
      <dgm:t>
        <a:bodyPr/>
        <a:lstStyle/>
        <a:p>
          <a:r>
            <a:rPr lang="ru-RU" dirty="0" smtClean="0"/>
            <a:t>Реализация</a:t>
          </a:r>
          <a:endParaRPr lang="ru-RU" dirty="0"/>
        </a:p>
      </dgm:t>
    </dgm:pt>
    <dgm:pt modelId="{4E1B31C6-2DF1-4650-8A7E-BB0B6D59EFD3}" type="parTrans" cxnId="{8B21B043-5A2D-43CE-AD20-4B6789E23569}">
      <dgm:prSet/>
      <dgm:spPr/>
      <dgm:t>
        <a:bodyPr/>
        <a:lstStyle/>
        <a:p>
          <a:endParaRPr lang="ru-RU"/>
        </a:p>
      </dgm:t>
    </dgm:pt>
    <dgm:pt modelId="{BDED1937-DABD-4C4C-BAF3-02D36DEB8DF2}" type="sibTrans" cxnId="{8B21B043-5A2D-43CE-AD20-4B6789E23569}">
      <dgm:prSet/>
      <dgm:spPr/>
      <dgm:t>
        <a:bodyPr/>
        <a:lstStyle/>
        <a:p>
          <a:endParaRPr lang="ru-RU"/>
        </a:p>
      </dgm:t>
    </dgm:pt>
    <dgm:pt modelId="{984736DD-3BDA-4BDD-B678-B56B78E4448B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altLang="ru-RU" sz="1600" dirty="0" smtClean="0">
              <a:solidFill>
                <a:srgbClr val="002060"/>
              </a:solidFill>
            </a:rPr>
            <a:t>1.1. Проведение </a:t>
          </a:r>
          <a:r>
            <a:rPr lang="ru-RU" altLang="ru-RU" sz="1600" dirty="0" err="1" smtClean="0">
              <a:solidFill>
                <a:srgbClr val="002060"/>
              </a:solidFill>
            </a:rPr>
            <a:t>вебинара</a:t>
          </a:r>
          <a:r>
            <a:rPr lang="ru-RU" altLang="ru-RU" sz="1600" dirty="0" smtClean="0">
              <a:solidFill>
                <a:srgbClr val="002060"/>
              </a:solidFill>
            </a:rPr>
            <a:t> для педагогических и руководящих работников общеобразовательных организаций по теме «Эффективные практики формирования у школьников культуры успешного чтения» 17.05.2018г. На базе ГБУ ДПО «Челябинского института переподготовки и повышения квалификации работников образования».</a:t>
          </a:r>
          <a:endParaRPr lang="ru-RU" sz="1600" dirty="0">
            <a:solidFill>
              <a:srgbClr val="002060"/>
            </a:solidFill>
          </a:endParaRPr>
        </a:p>
      </dgm:t>
    </dgm:pt>
    <dgm:pt modelId="{70589F50-5458-4646-9687-09A50CCFE84B}" type="parTrans" cxnId="{B7EF391E-7DBF-4A03-8BBC-6B59D348F2C3}">
      <dgm:prSet/>
      <dgm:spPr/>
      <dgm:t>
        <a:bodyPr/>
        <a:lstStyle/>
        <a:p>
          <a:endParaRPr lang="ru-RU"/>
        </a:p>
      </dgm:t>
    </dgm:pt>
    <dgm:pt modelId="{E713B3AA-AB43-435F-99ED-C315B4C64E08}" type="sibTrans" cxnId="{B7EF391E-7DBF-4A03-8BBC-6B59D348F2C3}">
      <dgm:prSet/>
      <dgm:spPr/>
      <dgm:t>
        <a:bodyPr/>
        <a:lstStyle/>
        <a:p>
          <a:endParaRPr lang="ru-RU"/>
        </a:p>
      </dgm:t>
    </dgm:pt>
    <dgm:pt modelId="{F36062D1-2576-4740-AAF0-33548314C1AC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altLang="ru-RU" sz="1600" dirty="0" smtClean="0">
              <a:solidFill>
                <a:srgbClr val="002060"/>
              </a:solidFill>
            </a:rPr>
            <a:t>1.2. Представление опыта в научно-прикладной статье:</a:t>
          </a:r>
          <a:br>
            <a:rPr lang="ru-RU" altLang="ru-RU" sz="1600" dirty="0" smtClean="0">
              <a:solidFill>
                <a:srgbClr val="002060"/>
              </a:solidFill>
            </a:rPr>
          </a:br>
          <a:r>
            <a:rPr lang="ru-RU" altLang="ru-RU" sz="1600" dirty="0" smtClean="0">
              <a:solidFill>
                <a:srgbClr val="002060"/>
              </a:solidFill>
            </a:rPr>
            <a:t>- Педагогический потенциал текстов новой природы в развитии читательской деятельности школьников // Мир науки, культуры, образования - №5(72), 2018 – с.52 – 55.</a:t>
          </a:r>
          <a:endParaRPr lang="ru-RU" sz="1600" dirty="0">
            <a:solidFill>
              <a:srgbClr val="002060"/>
            </a:solidFill>
          </a:endParaRPr>
        </a:p>
      </dgm:t>
    </dgm:pt>
    <dgm:pt modelId="{9EB45623-E9E7-4991-8774-EE00A5B99B0B}" type="parTrans" cxnId="{89E605AB-2405-41F5-B3E0-CC6891AD256A}">
      <dgm:prSet/>
      <dgm:spPr/>
      <dgm:t>
        <a:bodyPr/>
        <a:lstStyle/>
        <a:p>
          <a:endParaRPr lang="ru-RU"/>
        </a:p>
      </dgm:t>
    </dgm:pt>
    <dgm:pt modelId="{DBB81E67-5F73-4D02-9DBE-CE563C9CDD8B}" type="sibTrans" cxnId="{89E605AB-2405-41F5-B3E0-CC6891AD256A}">
      <dgm:prSet/>
      <dgm:spPr/>
      <dgm:t>
        <a:bodyPr/>
        <a:lstStyle/>
        <a:p>
          <a:endParaRPr lang="ru-RU"/>
        </a:p>
      </dgm:t>
    </dgm:pt>
    <dgm:pt modelId="{5E874AD6-A3D7-4F4B-BA8E-D398C5248C42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altLang="ru-RU" sz="1600" dirty="0" smtClean="0">
              <a:solidFill>
                <a:srgbClr val="002060"/>
              </a:solidFill>
            </a:rPr>
            <a:t>1.3. Проведение семинара для родителей обучающихся по теме «Возможности школьного информационно-библиотечного центра в поддержке семейного чтения» 13.09.2018г.</a:t>
          </a:r>
          <a:endParaRPr lang="ru-RU" sz="1600" dirty="0">
            <a:solidFill>
              <a:srgbClr val="002060"/>
            </a:solidFill>
          </a:endParaRPr>
        </a:p>
      </dgm:t>
    </dgm:pt>
    <dgm:pt modelId="{100A83E9-56CD-4DD3-8F67-8821902D7CC5}" type="parTrans" cxnId="{C806F45C-EEE9-4510-A658-9FD84070221D}">
      <dgm:prSet/>
      <dgm:spPr/>
      <dgm:t>
        <a:bodyPr/>
        <a:lstStyle/>
        <a:p>
          <a:endParaRPr lang="ru-RU"/>
        </a:p>
      </dgm:t>
    </dgm:pt>
    <dgm:pt modelId="{941F9B2A-2B1C-4DB2-9EEC-EA43068B91F3}" type="sibTrans" cxnId="{C806F45C-EEE9-4510-A658-9FD84070221D}">
      <dgm:prSet/>
      <dgm:spPr/>
      <dgm:t>
        <a:bodyPr/>
        <a:lstStyle/>
        <a:p>
          <a:endParaRPr lang="ru-RU"/>
        </a:p>
      </dgm:t>
    </dgm:pt>
    <dgm:pt modelId="{605E6A22-4F6C-42BF-A3D9-5147533BAA21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altLang="ru-RU" sz="1600" dirty="0" smtClean="0">
              <a:solidFill>
                <a:srgbClr val="002060"/>
              </a:solidFill>
            </a:rPr>
            <a:t>1.4. Проведение модульного курса для педагогических и руководящих работников общеобразовательных организаций Челябинской области по теме «Методические особенности содействия школьникам в освоении стратегий успешного </a:t>
          </a:r>
          <a:r>
            <a:rPr lang="ru-RU" altLang="ru-RU" sz="1600" smtClean="0">
              <a:solidFill>
                <a:srgbClr val="002060"/>
              </a:solidFill>
            </a:rPr>
            <a:t>чтения 12.10.2018г.</a:t>
          </a:r>
          <a:endParaRPr lang="ru-RU" sz="1600" dirty="0">
            <a:solidFill>
              <a:srgbClr val="002060"/>
            </a:solidFill>
          </a:endParaRPr>
        </a:p>
      </dgm:t>
    </dgm:pt>
    <dgm:pt modelId="{1B0A86A0-ACE9-4509-BA46-9E766BDC258B}" type="parTrans" cxnId="{4DC2B57B-B0BC-4C3A-B943-71FBC9FEFDBD}">
      <dgm:prSet/>
      <dgm:spPr/>
      <dgm:t>
        <a:bodyPr/>
        <a:lstStyle/>
        <a:p>
          <a:endParaRPr lang="ru-RU"/>
        </a:p>
      </dgm:t>
    </dgm:pt>
    <dgm:pt modelId="{40EEE96A-8847-4D63-973E-42264DDE0E3F}" type="sibTrans" cxnId="{4DC2B57B-B0BC-4C3A-B943-71FBC9FEFDBD}">
      <dgm:prSet/>
      <dgm:spPr/>
      <dgm:t>
        <a:bodyPr/>
        <a:lstStyle/>
        <a:p>
          <a:endParaRPr lang="ru-RU"/>
        </a:p>
      </dgm:t>
    </dgm:pt>
    <dgm:pt modelId="{458B749D-6F1A-4A7B-AFB0-A33F92A1EC2B}" type="pres">
      <dgm:prSet presAssocID="{1FBA65B7-A3C8-427C-B766-405DC50684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78418-6B7B-493A-BC02-8CA51739B9AC}" type="pres">
      <dgm:prSet presAssocID="{D86FB9BA-986D-4749-A21B-ECA0A9C2069F}" presName="root1" presStyleCnt="0"/>
      <dgm:spPr/>
    </dgm:pt>
    <dgm:pt modelId="{06C86EBC-2300-4EF7-86E5-D79E2991C589}" type="pres">
      <dgm:prSet presAssocID="{D86FB9BA-986D-4749-A21B-ECA0A9C206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8820EF-BA46-400D-8A93-0D7E902EAFF6}" type="pres">
      <dgm:prSet presAssocID="{D86FB9BA-986D-4749-A21B-ECA0A9C2069F}" presName="level2hierChild" presStyleCnt="0"/>
      <dgm:spPr/>
    </dgm:pt>
    <dgm:pt modelId="{8330D211-A73E-4606-B5AF-A27957CD7A66}" type="pres">
      <dgm:prSet presAssocID="{70589F50-5458-4646-9687-09A50CCFE84B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893FF3F-EF96-4AD3-A532-6714681115F0}" type="pres">
      <dgm:prSet presAssocID="{70589F50-5458-4646-9687-09A50CCFE84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4E13DD4-3B29-4F02-81E4-4E6E8D690A13}" type="pres">
      <dgm:prSet presAssocID="{984736DD-3BDA-4BDD-B678-B56B78E4448B}" presName="root2" presStyleCnt="0"/>
      <dgm:spPr/>
    </dgm:pt>
    <dgm:pt modelId="{9CCADEAF-C634-49C6-AE69-CD062F56D065}" type="pres">
      <dgm:prSet presAssocID="{984736DD-3BDA-4BDD-B678-B56B78E4448B}" presName="LevelTwoTextNode" presStyleLbl="node2" presStyleIdx="0" presStyleCnt="4" custScaleX="213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9AF140-DE19-4A3E-A07A-1B90A8112C6A}" type="pres">
      <dgm:prSet presAssocID="{984736DD-3BDA-4BDD-B678-B56B78E4448B}" presName="level3hierChild" presStyleCnt="0"/>
      <dgm:spPr/>
    </dgm:pt>
    <dgm:pt modelId="{C32F59F7-7CDB-4E6D-9D63-0B730CDE514E}" type="pres">
      <dgm:prSet presAssocID="{9EB45623-E9E7-4991-8774-EE00A5B99B0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6D05906-F8F3-46BB-AA61-63A4AA9EF44B}" type="pres">
      <dgm:prSet presAssocID="{9EB45623-E9E7-4991-8774-EE00A5B99B0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4A9FF60-97FE-42EA-A670-11C47EB0213A}" type="pres">
      <dgm:prSet presAssocID="{F36062D1-2576-4740-AAF0-33548314C1AC}" presName="root2" presStyleCnt="0"/>
      <dgm:spPr/>
    </dgm:pt>
    <dgm:pt modelId="{80384DBF-631A-44E1-9C00-042B31B671B5}" type="pres">
      <dgm:prSet presAssocID="{F36062D1-2576-4740-AAF0-33548314C1AC}" presName="LevelTwoTextNode" presStyleLbl="node2" presStyleIdx="1" presStyleCnt="4" custScaleX="213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9B673-D417-4143-9753-D6EA49F6C66D}" type="pres">
      <dgm:prSet presAssocID="{F36062D1-2576-4740-AAF0-33548314C1AC}" presName="level3hierChild" presStyleCnt="0"/>
      <dgm:spPr/>
    </dgm:pt>
    <dgm:pt modelId="{387BCDC0-1538-4CB1-9382-8134CFF2C786}" type="pres">
      <dgm:prSet presAssocID="{100A83E9-56CD-4DD3-8F67-8821902D7CC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1A23F1E-09DE-4A9F-ACF8-995EABD499D9}" type="pres">
      <dgm:prSet presAssocID="{100A83E9-56CD-4DD3-8F67-8821902D7CC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C579BF8-411B-4149-BCFC-5F76C6BD7DF1}" type="pres">
      <dgm:prSet presAssocID="{5E874AD6-A3D7-4F4B-BA8E-D398C5248C42}" presName="root2" presStyleCnt="0"/>
      <dgm:spPr/>
    </dgm:pt>
    <dgm:pt modelId="{230F2F86-8C54-421D-9ED9-11C7A5E62BFF}" type="pres">
      <dgm:prSet presAssocID="{5E874AD6-A3D7-4F4B-BA8E-D398C5248C42}" presName="LevelTwoTextNode" presStyleLbl="node2" presStyleIdx="2" presStyleCnt="4" custScaleX="213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B0AB5-8B8F-435A-BC6E-FA920AC9CAC5}" type="pres">
      <dgm:prSet presAssocID="{5E874AD6-A3D7-4F4B-BA8E-D398C5248C42}" presName="level3hierChild" presStyleCnt="0"/>
      <dgm:spPr/>
    </dgm:pt>
    <dgm:pt modelId="{8639229B-A9A8-4606-A724-B1DB5BAD89EA}" type="pres">
      <dgm:prSet presAssocID="{1B0A86A0-ACE9-4509-BA46-9E766BDC258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E3EC7CC-D3C7-4DD0-B248-C894EE87F525}" type="pres">
      <dgm:prSet presAssocID="{1B0A86A0-ACE9-4509-BA46-9E766BDC258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0C5D908-56DB-4BF9-9AB0-2276B911720B}" type="pres">
      <dgm:prSet presAssocID="{605E6A22-4F6C-42BF-A3D9-5147533BAA21}" presName="root2" presStyleCnt="0"/>
      <dgm:spPr/>
    </dgm:pt>
    <dgm:pt modelId="{612346EE-B5E2-47F5-A1AB-72EDAE801F89}" type="pres">
      <dgm:prSet presAssocID="{605E6A22-4F6C-42BF-A3D9-5147533BAA21}" presName="LevelTwoTextNode" presStyleLbl="node2" presStyleIdx="3" presStyleCnt="4" custScaleX="213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39B2E-2C68-4057-8050-1FA347300B95}" type="pres">
      <dgm:prSet presAssocID="{605E6A22-4F6C-42BF-A3D9-5147533BAA21}" presName="level3hierChild" presStyleCnt="0"/>
      <dgm:spPr/>
    </dgm:pt>
  </dgm:ptLst>
  <dgm:cxnLst>
    <dgm:cxn modelId="{89E605AB-2405-41F5-B3E0-CC6891AD256A}" srcId="{D86FB9BA-986D-4749-A21B-ECA0A9C2069F}" destId="{F36062D1-2576-4740-AAF0-33548314C1AC}" srcOrd="1" destOrd="0" parTransId="{9EB45623-E9E7-4991-8774-EE00A5B99B0B}" sibTransId="{DBB81E67-5F73-4D02-9DBE-CE563C9CDD8B}"/>
    <dgm:cxn modelId="{04DE01CA-B402-42C8-93A7-99B8CA1D181F}" type="presOf" srcId="{D86FB9BA-986D-4749-A21B-ECA0A9C2069F}" destId="{06C86EBC-2300-4EF7-86E5-D79E2991C589}" srcOrd="0" destOrd="0" presId="urn:microsoft.com/office/officeart/2008/layout/HorizontalMultiLevelHierarchy"/>
    <dgm:cxn modelId="{4FA7D87A-E644-4A03-BEC1-9249717C14C3}" type="presOf" srcId="{984736DD-3BDA-4BDD-B678-B56B78E4448B}" destId="{9CCADEAF-C634-49C6-AE69-CD062F56D065}" srcOrd="0" destOrd="0" presId="urn:microsoft.com/office/officeart/2008/layout/HorizontalMultiLevelHierarchy"/>
    <dgm:cxn modelId="{2FAF2506-7661-42C8-B84B-C04CA36A8253}" type="presOf" srcId="{605E6A22-4F6C-42BF-A3D9-5147533BAA21}" destId="{612346EE-B5E2-47F5-A1AB-72EDAE801F89}" srcOrd="0" destOrd="0" presId="urn:microsoft.com/office/officeart/2008/layout/HorizontalMultiLevelHierarchy"/>
    <dgm:cxn modelId="{82B4E15B-2855-4D22-9DF4-B7846AC96B25}" type="presOf" srcId="{100A83E9-56CD-4DD3-8F67-8821902D7CC5}" destId="{387BCDC0-1538-4CB1-9382-8134CFF2C786}" srcOrd="0" destOrd="0" presId="urn:microsoft.com/office/officeart/2008/layout/HorizontalMultiLevelHierarchy"/>
    <dgm:cxn modelId="{15F10AD4-3446-4A04-B7D4-0895D5024478}" type="presOf" srcId="{9EB45623-E9E7-4991-8774-EE00A5B99B0B}" destId="{B6D05906-F8F3-46BB-AA61-63A4AA9EF44B}" srcOrd="1" destOrd="0" presId="urn:microsoft.com/office/officeart/2008/layout/HorizontalMultiLevelHierarchy"/>
    <dgm:cxn modelId="{F0382836-F5F4-4309-9B74-48D170A5EE31}" type="presOf" srcId="{1B0A86A0-ACE9-4509-BA46-9E766BDC258B}" destId="{8639229B-A9A8-4606-A724-B1DB5BAD89EA}" srcOrd="0" destOrd="0" presId="urn:microsoft.com/office/officeart/2008/layout/HorizontalMultiLevelHierarchy"/>
    <dgm:cxn modelId="{E042EE25-B513-4685-890C-19430B5FE912}" type="presOf" srcId="{70589F50-5458-4646-9687-09A50CCFE84B}" destId="{8330D211-A73E-4606-B5AF-A27957CD7A66}" srcOrd="0" destOrd="0" presId="urn:microsoft.com/office/officeart/2008/layout/HorizontalMultiLevelHierarchy"/>
    <dgm:cxn modelId="{4DC2B57B-B0BC-4C3A-B943-71FBC9FEFDBD}" srcId="{D86FB9BA-986D-4749-A21B-ECA0A9C2069F}" destId="{605E6A22-4F6C-42BF-A3D9-5147533BAA21}" srcOrd="3" destOrd="0" parTransId="{1B0A86A0-ACE9-4509-BA46-9E766BDC258B}" sibTransId="{40EEE96A-8847-4D63-973E-42264DDE0E3F}"/>
    <dgm:cxn modelId="{DBCCAD0C-A735-453D-85EC-20C9946F8F24}" type="presOf" srcId="{F36062D1-2576-4740-AAF0-33548314C1AC}" destId="{80384DBF-631A-44E1-9C00-042B31B671B5}" srcOrd="0" destOrd="0" presId="urn:microsoft.com/office/officeart/2008/layout/HorizontalMultiLevelHierarchy"/>
    <dgm:cxn modelId="{8B21B043-5A2D-43CE-AD20-4B6789E23569}" srcId="{1FBA65B7-A3C8-427C-B766-405DC50684C9}" destId="{D86FB9BA-986D-4749-A21B-ECA0A9C2069F}" srcOrd="0" destOrd="0" parTransId="{4E1B31C6-2DF1-4650-8A7E-BB0B6D59EFD3}" sibTransId="{BDED1937-DABD-4C4C-BAF3-02D36DEB8DF2}"/>
    <dgm:cxn modelId="{B7EF391E-7DBF-4A03-8BBC-6B59D348F2C3}" srcId="{D86FB9BA-986D-4749-A21B-ECA0A9C2069F}" destId="{984736DD-3BDA-4BDD-B678-B56B78E4448B}" srcOrd="0" destOrd="0" parTransId="{70589F50-5458-4646-9687-09A50CCFE84B}" sibTransId="{E713B3AA-AB43-435F-99ED-C315B4C64E08}"/>
    <dgm:cxn modelId="{219610FC-B217-43D8-9459-1C9CED3BB856}" type="presOf" srcId="{70589F50-5458-4646-9687-09A50CCFE84B}" destId="{4893FF3F-EF96-4AD3-A532-6714681115F0}" srcOrd="1" destOrd="0" presId="urn:microsoft.com/office/officeart/2008/layout/HorizontalMultiLevelHierarchy"/>
    <dgm:cxn modelId="{7B5331CD-FA3C-41C1-B293-E1C3647AF907}" type="presOf" srcId="{1B0A86A0-ACE9-4509-BA46-9E766BDC258B}" destId="{EE3EC7CC-D3C7-4DD0-B248-C894EE87F525}" srcOrd="1" destOrd="0" presId="urn:microsoft.com/office/officeart/2008/layout/HorizontalMultiLevelHierarchy"/>
    <dgm:cxn modelId="{346C7EE3-72A0-4714-9776-833BEFB64B36}" type="presOf" srcId="{1FBA65B7-A3C8-427C-B766-405DC50684C9}" destId="{458B749D-6F1A-4A7B-AFB0-A33F92A1EC2B}" srcOrd="0" destOrd="0" presId="urn:microsoft.com/office/officeart/2008/layout/HorizontalMultiLevelHierarchy"/>
    <dgm:cxn modelId="{9060FE4E-B18C-440C-B1A5-729C79A71DEE}" type="presOf" srcId="{5E874AD6-A3D7-4F4B-BA8E-D398C5248C42}" destId="{230F2F86-8C54-421D-9ED9-11C7A5E62BFF}" srcOrd="0" destOrd="0" presId="urn:microsoft.com/office/officeart/2008/layout/HorizontalMultiLevelHierarchy"/>
    <dgm:cxn modelId="{C806F45C-EEE9-4510-A658-9FD84070221D}" srcId="{D86FB9BA-986D-4749-A21B-ECA0A9C2069F}" destId="{5E874AD6-A3D7-4F4B-BA8E-D398C5248C42}" srcOrd="2" destOrd="0" parTransId="{100A83E9-56CD-4DD3-8F67-8821902D7CC5}" sibTransId="{941F9B2A-2B1C-4DB2-9EEC-EA43068B91F3}"/>
    <dgm:cxn modelId="{08367005-BC72-47B9-83FB-FD86BBF6EAD6}" type="presOf" srcId="{9EB45623-E9E7-4991-8774-EE00A5B99B0B}" destId="{C32F59F7-7CDB-4E6D-9D63-0B730CDE514E}" srcOrd="0" destOrd="0" presId="urn:microsoft.com/office/officeart/2008/layout/HorizontalMultiLevelHierarchy"/>
    <dgm:cxn modelId="{4611C575-1BCE-446A-9797-00BD8BBD13F9}" type="presOf" srcId="{100A83E9-56CD-4DD3-8F67-8821902D7CC5}" destId="{E1A23F1E-09DE-4A9F-ACF8-995EABD499D9}" srcOrd="1" destOrd="0" presId="urn:microsoft.com/office/officeart/2008/layout/HorizontalMultiLevelHierarchy"/>
    <dgm:cxn modelId="{3D3042A7-74C7-4A10-986F-5C4D96EDE265}" type="presParOf" srcId="{458B749D-6F1A-4A7B-AFB0-A33F92A1EC2B}" destId="{2EF78418-6B7B-493A-BC02-8CA51739B9AC}" srcOrd="0" destOrd="0" presId="urn:microsoft.com/office/officeart/2008/layout/HorizontalMultiLevelHierarchy"/>
    <dgm:cxn modelId="{41CC2C24-929B-4AE2-8B0F-71D40265E76E}" type="presParOf" srcId="{2EF78418-6B7B-493A-BC02-8CA51739B9AC}" destId="{06C86EBC-2300-4EF7-86E5-D79E2991C589}" srcOrd="0" destOrd="0" presId="urn:microsoft.com/office/officeart/2008/layout/HorizontalMultiLevelHierarchy"/>
    <dgm:cxn modelId="{AE43082C-E49C-4C70-845F-E6487F62D7C8}" type="presParOf" srcId="{2EF78418-6B7B-493A-BC02-8CA51739B9AC}" destId="{018820EF-BA46-400D-8A93-0D7E902EAFF6}" srcOrd="1" destOrd="0" presId="urn:microsoft.com/office/officeart/2008/layout/HorizontalMultiLevelHierarchy"/>
    <dgm:cxn modelId="{B3C77102-7413-4D82-90E4-342B2093437C}" type="presParOf" srcId="{018820EF-BA46-400D-8A93-0D7E902EAFF6}" destId="{8330D211-A73E-4606-B5AF-A27957CD7A66}" srcOrd="0" destOrd="0" presId="urn:microsoft.com/office/officeart/2008/layout/HorizontalMultiLevelHierarchy"/>
    <dgm:cxn modelId="{4565907E-458E-4AEA-873D-3C6B2D0D931D}" type="presParOf" srcId="{8330D211-A73E-4606-B5AF-A27957CD7A66}" destId="{4893FF3F-EF96-4AD3-A532-6714681115F0}" srcOrd="0" destOrd="0" presId="urn:microsoft.com/office/officeart/2008/layout/HorizontalMultiLevelHierarchy"/>
    <dgm:cxn modelId="{45C243E3-EB12-4027-816F-38E6ACCFC948}" type="presParOf" srcId="{018820EF-BA46-400D-8A93-0D7E902EAFF6}" destId="{24E13DD4-3B29-4F02-81E4-4E6E8D690A13}" srcOrd="1" destOrd="0" presId="urn:microsoft.com/office/officeart/2008/layout/HorizontalMultiLevelHierarchy"/>
    <dgm:cxn modelId="{C1875767-A7CC-478D-954F-0ACE9DAD9F9B}" type="presParOf" srcId="{24E13DD4-3B29-4F02-81E4-4E6E8D690A13}" destId="{9CCADEAF-C634-49C6-AE69-CD062F56D065}" srcOrd="0" destOrd="0" presId="urn:microsoft.com/office/officeart/2008/layout/HorizontalMultiLevelHierarchy"/>
    <dgm:cxn modelId="{4FC0E607-0D2B-4806-BA0C-3D8524EC6FF1}" type="presParOf" srcId="{24E13DD4-3B29-4F02-81E4-4E6E8D690A13}" destId="{869AF140-DE19-4A3E-A07A-1B90A8112C6A}" srcOrd="1" destOrd="0" presId="urn:microsoft.com/office/officeart/2008/layout/HorizontalMultiLevelHierarchy"/>
    <dgm:cxn modelId="{A1D9A2AE-047E-4091-BBE6-A6BAC7327837}" type="presParOf" srcId="{018820EF-BA46-400D-8A93-0D7E902EAFF6}" destId="{C32F59F7-7CDB-4E6D-9D63-0B730CDE514E}" srcOrd="2" destOrd="0" presId="urn:microsoft.com/office/officeart/2008/layout/HorizontalMultiLevelHierarchy"/>
    <dgm:cxn modelId="{BFB62AA8-C832-4C89-A149-BF92E6E8BF83}" type="presParOf" srcId="{C32F59F7-7CDB-4E6D-9D63-0B730CDE514E}" destId="{B6D05906-F8F3-46BB-AA61-63A4AA9EF44B}" srcOrd="0" destOrd="0" presId="urn:microsoft.com/office/officeart/2008/layout/HorizontalMultiLevelHierarchy"/>
    <dgm:cxn modelId="{BE79A25F-CDB5-40A4-AC7A-3705C78F528E}" type="presParOf" srcId="{018820EF-BA46-400D-8A93-0D7E902EAFF6}" destId="{34A9FF60-97FE-42EA-A670-11C47EB0213A}" srcOrd="3" destOrd="0" presId="urn:microsoft.com/office/officeart/2008/layout/HorizontalMultiLevelHierarchy"/>
    <dgm:cxn modelId="{3E22F8D8-A147-4EC8-BDF8-69FFF11F5E39}" type="presParOf" srcId="{34A9FF60-97FE-42EA-A670-11C47EB0213A}" destId="{80384DBF-631A-44E1-9C00-042B31B671B5}" srcOrd="0" destOrd="0" presId="urn:microsoft.com/office/officeart/2008/layout/HorizontalMultiLevelHierarchy"/>
    <dgm:cxn modelId="{8BAF01FA-7816-45D4-B590-FD49EC6552AD}" type="presParOf" srcId="{34A9FF60-97FE-42EA-A670-11C47EB0213A}" destId="{DC39B673-D417-4143-9753-D6EA49F6C66D}" srcOrd="1" destOrd="0" presId="urn:microsoft.com/office/officeart/2008/layout/HorizontalMultiLevelHierarchy"/>
    <dgm:cxn modelId="{5E8D3FD7-69CA-4E42-8370-92870B2AE1DF}" type="presParOf" srcId="{018820EF-BA46-400D-8A93-0D7E902EAFF6}" destId="{387BCDC0-1538-4CB1-9382-8134CFF2C786}" srcOrd="4" destOrd="0" presId="urn:microsoft.com/office/officeart/2008/layout/HorizontalMultiLevelHierarchy"/>
    <dgm:cxn modelId="{2DE3FA02-5FF7-4399-85DD-DE41BF92B489}" type="presParOf" srcId="{387BCDC0-1538-4CB1-9382-8134CFF2C786}" destId="{E1A23F1E-09DE-4A9F-ACF8-995EABD499D9}" srcOrd="0" destOrd="0" presId="urn:microsoft.com/office/officeart/2008/layout/HorizontalMultiLevelHierarchy"/>
    <dgm:cxn modelId="{89633802-99BA-474C-BB16-D63EE5554104}" type="presParOf" srcId="{018820EF-BA46-400D-8A93-0D7E902EAFF6}" destId="{2C579BF8-411B-4149-BCFC-5F76C6BD7DF1}" srcOrd="5" destOrd="0" presId="urn:microsoft.com/office/officeart/2008/layout/HorizontalMultiLevelHierarchy"/>
    <dgm:cxn modelId="{E2B83A7B-8F21-4537-B7AD-184F0E075004}" type="presParOf" srcId="{2C579BF8-411B-4149-BCFC-5F76C6BD7DF1}" destId="{230F2F86-8C54-421D-9ED9-11C7A5E62BFF}" srcOrd="0" destOrd="0" presId="urn:microsoft.com/office/officeart/2008/layout/HorizontalMultiLevelHierarchy"/>
    <dgm:cxn modelId="{B9C7802C-651C-4E73-BBA4-12E59C22CF7D}" type="presParOf" srcId="{2C579BF8-411B-4149-BCFC-5F76C6BD7DF1}" destId="{6EBB0AB5-8B8F-435A-BC6E-FA920AC9CAC5}" srcOrd="1" destOrd="0" presId="urn:microsoft.com/office/officeart/2008/layout/HorizontalMultiLevelHierarchy"/>
    <dgm:cxn modelId="{2309D879-75FC-4147-8993-4D203A9D6ACA}" type="presParOf" srcId="{018820EF-BA46-400D-8A93-0D7E902EAFF6}" destId="{8639229B-A9A8-4606-A724-B1DB5BAD89EA}" srcOrd="6" destOrd="0" presId="urn:microsoft.com/office/officeart/2008/layout/HorizontalMultiLevelHierarchy"/>
    <dgm:cxn modelId="{46C50260-E3C2-4969-96FE-96704AC3605B}" type="presParOf" srcId="{8639229B-A9A8-4606-A724-B1DB5BAD89EA}" destId="{EE3EC7CC-D3C7-4DD0-B248-C894EE87F525}" srcOrd="0" destOrd="0" presId="urn:microsoft.com/office/officeart/2008/layout/HorizontalMultiLevelHierarchy"/>
    <dgm:cxn modelId="{8D33F811-95AD-4937-A6F2-ECEFC41FD94A}" type="presParOf" srcId="{018820EF-BA46-400D-8A93-0D7E902EAFF6}" destId="{B0C5D908-56DB-4BF9-9AB0-2276B911720B}" srcOrd="7" destOrd="0" presId="urn:microsoft.com/office/officeart/2008/layout/HorizontalMultiLevelHierarchy"/>
    <dgm:cxn modelId="{90BC1F1D-792A-411C-A5F3-82D6E8B8A603}" type="presParOf" srcId="{B0C5D908-56DB-4BF9-9AB0-2276B911720B}" destId="{612346EE-B5E2-47F5-A1AB-72EDAE801F89}" srcOrd="0" destOrd="0" presId="urn:microsoft.com/office/officeart/2008/layout/HorizontalMultiLevelHierarchy"/>
    <dgm:cxn modelId="{CB72DF7D-FCCF-4253-963E-96426DF80003}" type="presParOf" srcId="{B0C5D908-56DB-4BF9-9AB0-2276B911720B}" destId="{DBF39B2E-2C68-4057-8050-1FA347300B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EC7A1-16BC-4E26-ABFB-8805912CCBF5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6AE41D9-730B-4957-ABB8-BA3AE12FC13A}">
      <dgm:prSet phldrT="[Текст]" custT="1"/>
      <dgm:spPr/>
      <dgm:t>
        <a:bodyPr/>
        <a:lstStyle/>
        <a:p>
          <a:r>
            <a:rPr lang="ru-RU" altLang="ru-RU" sz="1600" b="1" dirty="0" smtClean="0">
              <a:solidFill>
                <a:srgbClr val="002060"/>
              </a:solidFill>
            </a:rPr>
            <a:t>Разделы:</a:t>
          </a:r>
          <a:endParaRPr lang="ru-RU" sz="1600" b="1" dirty="0">
            <a:solidFill>
              <a:srgbClr val="002060"/>
            </a:solidFill>
          </a:endParaRPr>
        </a:p>
      </dgm:t>
    </dgm:pt>
    <dgm:pt modelId="{45267BD2-C31D-4DF6-897D-89D871F04035}" type="parTrans" cxnId="{4AF05E26-D827-41B5-9081-BAB0FFDA5970}">
      <dgm:prSet/>
      <dgm:spPr/>
      <dgm:t>
        <a:bodyPr/>
        <a:lstStyle/>
        <a:p>
          <a:endParaRPr lang="ru-RU" sz="3200"/>
        </a:p>
      </dgm:t>
    </dgm:pt>
    <dgm:pt modelId="{8AD93D9E-B099-4BFA-9296-546CF8CCD0E2}" type="sibTrans" cxnId="{4AF05E26-D827-41B5-9081-BAB0FFDA5970}">
      <dgm:prSet/>
      <dgm:spPr/>
      <dgm:t>
        <a:bodyPr/>
        <a:lstStyle/>
        <a:p>
          <a:endParaRPr lang="ru-RU" sz="3200"/>
        </a:p>
      </dgm:t>
    </dgm:pt>
    <dgm:pt modelId="{35D031B2-FEC7-4A2C-BBC3-CE2A8D8AFD92}">
      <dgm:prSet custT="1"/>
      <dgm:spPr/>
      <dgm:t>
        <a:bodyPr/>
        <a:lstStyle/>
        <a:p>
          <a:r>
            <a:rPr lang="ru-RU" altLang="ru-RU" sz="1100" dirty="0" smtClean="0"/>
            <a:t>«Книга в жизни известных людей </a:t>
          </a:r>
          <a:r>
            <a:rPr lang="ru-RU" altLang="ru-RU" sz="1100" dirty="0" err="1" smtClean="0"/>
            <a:t>Аргаяшского</a:t>
          </a:r>
          <a:r>
            <a:rPr lang="ru-RU" altLang="ru-RU" sz="1100" dirty="0" smtClean="0"/>
            <a:t> района», </a:t>
          </a:r>
        </a:p>
      </dgm:t>
    </dgm:pt>
    <dgm:pt modelId="{619BAFF9-BEBD-49D8-B7EC-9B665098A4E8}" type="parTrans" cxnId="{C778FB2D-34C4-4FF8-A227-3600741FA338}">
      <dgm:prSet/>
      <dgm:spPr/>
      <dgm:t>
        <a:bodyPr/>
        <a:lstStyle/>
        <a:p>
          <a:endParaRPr lang="ru-RU" sz="3200"/>
        </a:p>
      </dgm:t>
    </dgm:pt>
    <dgm:pt modelId="{E357DA72-E8FB-4FAB-A5EE-AA4C23971D10}" type="sibTrans" cxnId="{C778FB2D-34C4-4FF8-A227-3600741FA338}">
      <dgm:prSet/>
      <dgm:spPr/>
      <dgm:t>
        <a:bodyPr/>
        <a:lstStyle/>
        <a:p>
          <a:endParaRPr lang="ru-RU" sz="3200"/>
        </a:p>
      </dgm:t>
    </dgm:pt>
    <dgm:pt modelId="{A912B36B-E348-4B43-93BB-71C59B8F120F}">
      <dgm:prSet custT="1"/>
      <dgm:spPr/>
      <dgm:t>
        <a:bodyPr/>
        <a:lstStyle/>
        <a:p>
          <a:r>
            <a:rPr lang="ru-RU" altLang="ru-RU" sz="1100" dirty="0" smtClean="0"/>
            <a:t>«Читающий Аргаяш», </a:t>
          </a:r>
        </a:p>
      </dgm:t>
    </dgm:pt>
    <dgm:pt modelId="{F93BC3E3-7899-4C18-A519-FEB014173C2B}" type="parTrans" cxnId="{536311EB-B7A6-4CA6-ABEF-0C5519F87540}">
      <dgm:prSet/>
      <dgm:spPr/>
      <dgm:t>
        <a:bodyPr/>
        <a:lstStyle/>
        <a:p>
          <a:endParaRPr lang="ru-RU" sz="3200"/>
        </a:p>
      </dgm:t>
    </dgm:pt>
    <dgm:pt modelId="{4A6F0431-016F-436A-9DCB-F872DEC24FBF}" type="sibTrans" cxnId="{536311EB-B7A6-4CA6-ABEF-0C5519F87540}">
      <dgm:prSet/>
      <dgm:spPr/>
      <dgm:t>
        <a:bodyPr/>
        <a:lstStyle/>
        <a:p>
          <a:endParaRPr lang="ru-RU" sz="3200"/>
        </a:p>
      </dgm:t>
    </dgm:pt>
    <dgm:pt modelId="{567B19CF-3530-461D-8D4C-44D256C524CD}">
      <dgm:prSet custT="1"/>
      <dgm:spPr/>
      <dgm:t>
        <a:bodyPr/>
        <a:lstStyle/>
        <a:p>
          <a:r>
            <a:rPr lang="ru-RU" altLang="ru-RU" sz="1100" dirty="0" smtClean="0"/>
            <a:t>«Творчество», </a:t>
          </a:r>
        </a:p>
      </dgm:t>
    </dgm:pt>
    <dgm:pt modelId="{ED1C3A0C-50BE-4B4F-A84B-943ED53022FF}" type="parTrans" cxnId="{4DE77864-AA59-43D7-9271-407CD8AE9AE4}">
      <dgm:prSet/>
      <dgm:spPr/>
      <dgm:t>
        <a:bodyPr/>
        <a:lstStyle/>
        <a:p>
          <a:endParaRPr lang="ru-RU" sz="3200"/>
        </a:p>
      </dgm:t>
    </dgm:pt>
    <dgm:pt modelId="{AD44D947-1079-4F0E-AFB6-AA4F4C555B4E}" type="sibTrans" cxnId="{4DE77864-AA59-43D7-9271-407CD8AE9AE4}">
      <dgm:prSet/>
      <dgm:spPr/>
      <dgm:t>
        <a:bodyPr/>
        <a:lstStyle/>
        <a:p>
          <a:endParaRPr lang="ru-RU" sz="3200"/>
        </a:p>
      </dgm:t>
    </dgm:pt>
    <dgm:pt modelId="{9FA2527E-CE50-4927-91A9-6651181676A4}">
      <dgm:prSet custT="1"/>
      <dgm:spPr/>
      <dgm:t>
        <a:bodyPr/>
        <a:lstStyle/>
        <a:p>
          <a:r>
            <a:rPr lang="ru-RU" altLang="ru-RU" sz="1100" dirty="0" smtClean="0"/>
            <a:t>«Проекты»</a:t>
          </a:r>
        </a:p>
      </dgm:t>
    </dgm:pt>
    <dgm:pt modelId="{1BB03683-0D92-4423-9D74-0AB4290DEC1D}" type="parTrans" cxnId="{EDB528C7-D4E7-4043-8A6E-7AAC7EFECCE9}">
      <dgm:prSet/>
      <dgm:spPr/>
      <dgm:t>
        <a:bodyPr/>
        <a:lstStyle/>
        <a:p>
          <a:endParaRPr lang="ru-RU" sz="3200"/>
        </a:p>
      </dgm:t>
    </dgm:pt>
    <dgm:pt modelId="{562B2B98-7AE2-4280-975E-0B387587BC78}" type="sibTrans" cxnId="{EDB528C7-D4E7-4043-8A6E-7AAC7EFECCE9}">
      <dgm:prSet/>
      <dgm:spPr/>
      <dgm:t>
        <a:bodyPr/>
        <a:lstStyle/>
        <a:p>
          <a:endParaRPr lang="ru-RU" sz="3200"/>
        </a:p>
      </dgm:t>
    </dgm:pt>
    <dgm:pt modelId="{F0D4CC0D-E5D6-4D04-91F8-366301BB2C5B}">
      <dgm:prSet custT="1"/>
      <dgm:spPr/>
      <dgm:t>
        <a:bodyPr/>
        <a:lstStyle/>
        <a:p>
          <a:r>
            <a:rPr lang="ru-RU" altLang="ru-RU" sz="1100" dirty="0" smtClean="0"/>
            <a:t>«Предпочтения учителей» </a:t>
          </a:r>
          <a:r>
            <a:rPr lang="ru-RU" altLang="ru-RU" sz="1100" i="1" dirty="0" smtClean="0"/>
            <a:t>(фотографии – районная газета «Восход», 2 статьи)</a:t>
          </a:r>
          <a:endParaRPr lang="ru-RU" altLang="ru-RU" sz="1100" dirty="0" smtClean="0"/>
        </a:p>
      </dgm:t>
    </dgm:pt>
    <dgm:pt modelId="{0A631CA7-DE9D-43CB-A9EA-DB2D0DC1FDF1}" type="parTrans" cxnId="{8A1048E2-823F-4DFE-B19B-4BD90789A131}">
      <dgm:prSet/>
      <dgm:spPr/>
      <dgm:t>
        <a:bodyPr/>
        <a:lstStyle/>
        <a:p>
          <a:endParaRPr lang="ru-RU" sz="3200"/>
        </a:p>
      </dgm:t>
    </dgm:pt>
    <dgm:pt modelId="{56F50231-A028-4DC0-A146-7152E82C46AD}" type="sibTrans" cxnId="{8A1048E2-823F-4DFE-B19B-4BD90789A131}">
      <dgm:prSet/>
      <dgm:spPr/>
      <dgm:t>
        <a:bodyPr/>
        <a:lstStyle/>
        <a:p>
          <a:endParaRPr lang="ru-RU" sz="3200"/>
        </a:p>
      </dgm:t>
    </dgm:pt>
    <dgm:pt modelId="{260772A0-5D3D-44E7-BAAF-6724D521E766}" type="pres">
      <dgm:prSet presAssocID="{4C9EC7A1-16BC-4E26-ABFB-8805912CCB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5861CD2-59E3-4579-ACA4-AFF61D457320}" type="pres">
      <dgm:prSet presAssocID="{C6AE41D9-730B-4957-ABB8-BA3AE12FC13A}" presName="thickLine" presStyleLbl="alignNode1" presStyleIdx="0" presStyleCnt="1"/>
      <dgm:spPr/>
    </dgm:pt>
    <dgm:pt modelId="{EDFE6B4B-660D-45A5-850C-9382EBC301D6}" type="pres">
      <dgm:prSet presAssocID="{C6AE41D9-730B-4957-ABB8-BA3AE12FC13A}" presName="horz1" presStyleCnt="0"/>
      <dgm:spPr/>
    </dgm:pt>
    <dgm:pt modelId="{71C3E029-90F6-46C2-9613-3A9D8788F466}" type="pres">
      <dgm:prSet presAssocID="{C6AE41D9-730B-4957-ABB8-BA3AE12FC13A}" presName="tx1" presStyleLbl="revTx" presStyleIdx="0" presStyleCnt="6"/>
      <dgm:spPr/>
      <dgm:t>
        <a:bodyPr/>
        <a:lstStyle/>
        <a:p>
          <a:endParaRPr lang="ru-RU"/>
        </a:p>
      </dgm:t>
    </dgm:pt>
    <dgm:pt modelId="{74C5EE76-5AF2-4341-BB60-1ED339A7165E}" type="pres">
      <dgm:prSet presAssocID="{C6AE41D9-730B-4957-ABB8-BA3AE12FC13A}" presName="vert1" presStyleCnt="0"/>
      <dgm:spPr/>
    </dgm:pt>
    <dgm:pt modelId="{E0299C11-89B9-4864-810D-306AECF832A2}" type="pres">
      <dgm:prSet presAssocID="{35D031B2-FEC7-4A2C-BBC3-CE2A8D8AFD92}" presName="vertSpace2a" presStyleCnt="0"/>
      <dgm:spPr/>
    </dgm:pt>
    <dgm:pt modelId="{AF98EBA7-5CF5-4ABE-A893-CD4E03738023}" type="pres">
      <dgm:prSet presAssocID="{35D031B2-FEC7-4A2C-BBC3-CE2A8D8AFD92}" presName="horz2" presStyleCnt="0"/>
      <dgm:spPr/>
    </dgm:pt>
    <dgm:pt modelId="{F1194B0F-D3D9-4D1C-BBA9-D776B380181A}" type="pres">
      <dgm:prSet presAssocID="{35D031B2-FEC7-4A2C-BBC3-CE2A8D8AFD92}" presName="horzSpace2" presStyleCnt="0"/>
      <dgm:spPr/>
    </dgm:pt>
    <dgm:pt modelId="{6C9B8194-1290-4012-9C83-7EA8D4172184}" type="pres">
      <dgm:prSet presAssocID="{35D031B2-FEC7-4A2C-BBC3-CE2A8D8AFD92}" presName="tx2" presStyleLbl="revTx" presStyleIdx="1" presStyleCnt="6"/>
      <dgm:spPr/>
      <dgm:t>
        <a:bodyPr/>
        <a:lstStyle/>
        <a:p>
          <a:endParaRPr lang="ru-RU"/>
        </a:p>
      </dgm:t>
    </dgm:pt>
    <dgm:pt modelId="{540B8755-F8D6-4308-9330-ECA22ED86203}" type="pres">
      <dgm:prSet presAssocID="{35D031B2-FEC7-4A2C-BBC3-CE2A8D8AFD92}" presName="vert2" presStyleCnt="0"/>
      <dgm:spPr/>
    </dgm:pt>
    <dgm:pt modelId="{0315B1A5-F5D1-43BE-A4A9-44EF404DA8E5}" type="pres">
      <dgm:prSet presAssocID="{35D031B2-FEC7-4A2C-BBC3-CE2A8D8AFD92}" presName="thinLine2b" presStyleLbl="callout" presStyleIdx="0" presStyleCnt="5"/>
      <dgm:spPr/>
    </dgm:pt>
    <dgm:pt modelId="{31DCF405-8037-4714-8D09-B6E8304C5928}" type="pres">
      <dgm:prSet presAssocID="{35D031B2-FEC7-4A2C-BBC3-CE2A8D8AFD92}" presName="vertSpace2b" presStyleCnt="0"/>
      <dgm:spPr/>
    </dgm:pt>
    <dgm:pt modelId="{A50203DF-4508-4049-9C66-1E4CB71985E9}" type="pres">
      <dgm:prSet presAssocID="{A912B36B-E348-4B43-93BB-71C59B8F120F}" presName="horz2" presStyleCnt="0"/>
      <dgm:spPr/>
    </dgm:pt>
    <dgm:pt modelId="{7BFB760A-F378-431E-9887-5A1134B924F4}" type="pres">
      <dgm:prSet presAssocID="{A912B36B-E348-4B43-93BB-71C59B8F120F}" presName="horzSpace2" presStyleCnt="0"/>
      <dgm:spPr/>
    </dgm:pt>
    <dgm:pt modelId="{D5F25775-2091-48FB-9EE6-18F9A6264454}" type="pres">
      <dgm:prSet presAssocID="{A912B36B-E348-4B43-93BB-71C59B8F120F}" presName="tx2" presStyleLbl="revTx" presStyleIdx="2" presStyleCnt="6"/>
      <dgm:spPr/>
      <dgm:t>
        <a:bodyPr/>
        <a:lstStyle/>
        <a:p>
          <a:endParaRPr lang="ru-RU"/>
        </a:p>
      </dgm:t>
    </dgm:pt>
    <dgm:pt modelId="{80ADFE9D-9E0C-43F8-9A64-4A9AEDE7F9E7}" type="pres">
      <dgm:prSet presAssocID="{A912B36B-E348-4B43-93BB-71C59B8F120F}" presName="vert2" presStyleCnt="0"/>
      <dgm:spPr/>
    </dgm:pt>
    <dgm:pt modelId="{7A4549A7-4C84-4941-8FA5-42DF4AB620C2}" type="pres">
      <dgm:prSet presAssocID="{A912B36B-E348-4B43-93BB-71C59B8F120F}" presName="thinLine2b" presStyleLbl="callout" presStyleIdx="1" presStyleCnt="5"/>
      <dgm:spPr/>
    </dgm:pt>
    <dgm:pt modelId="{45C06735-001B-4FB3-A672-678101B33C4E}" type="pres">
      <dgm:prSet presAssocID="{A912B36B-E348-4B43-93BB-71C59B8F120F}" presName="vertSpace2b" presStyleCnt="0"/>
      <dgm:spPr/>
    </dgm:pt>
    <dgm:pt modelId="{81E1DFC9-3345-467C-A80F-DD43B694D59F}" type="pres">
      <dgm:prSet presAssocID="{567B19CF-3530-461D-8D4C-44D256C524CD}" presName="horz2" presStyleCnt="0"/>
      <dgm:spPr/>
    </dgm:pt>
    <dgm:pt modelId="{AEDA4EE7-4725-4E54-8630-4EC691018AE1}" type="pres">
      <dgm:prSet presAssocID="{567B19CF-3530-461D-8D4C-44D256C524CD}" presName="horzSpace2" presStyleCnt="0"/>
      <dgm:spPr/>
    </dgm:pt>
    <dgm:pt modelId="{FDFED017-2267-46D9-970C-08C872261A48}" type="pres">
      <dgm:prSet presAssocID="{567B19CF-3530-461D-8D4C-44D256C524CD}" presName="tx2" presStyleLbl="revTx" presStyleIdx="3" presStyleCnt="6"/>
      <dgm:spPr/>
      <dgm:t>
        <a:bodyPr/>
        <a:lstStyle/>
        <a:p>
          <a:endParaRPr lang="ru-RU"/>
        </a:p>
      </dgm:t>
    </dgm:pt>
    <dgm:pt modelId="{405BEDA9-DB55-45D4-B920-CEC9BE2220C4}" type="pres">
      <dgm:prSet presAssocID="{567B19CF-3530-461D-8D4C-44D256C524CD}" presName="vert2" presStyleCnt="0"/>
      <dgm:spPr/>
    </dgm:pt>
    <dgm:pt modelId="{935C39D4-F403-4BE3-8351-C11173F659B2}" type="pres">
      <dgm:prSet presAssocID="{567B19CF-3530-461D-8D4C-44D256C524CD}" presName="thinLine2b" presStyleLbl="callout" presStyleIdx="2" presStyleCnt="5"/>
      <dgm:spPr/>
    </dgm:pt>
    <dgm:pt modelId="{F4183F9F-7B1C-434D-8553-612B8E0A209F}" type="pres">
      <dgm:prSet presAssocID="{567B19CF-3530-461D-8D4C-44D256C524CD}" presName="vertSpace2b" presStyleCnt="0"/>
      <dgm:spPr/>
    </dgm:pt>
    <dgm:pt modelId="{F5D1572E-D201-4330-AF0C-2F42DEE8A831}" type="pres">
      <dgm:prSet presAssocID="{9FA2527E-CE50-4927-91A9-6651181676A4}" presName="horz2" presStyleCnt="0"/>
      <dgm:spPr/>
    </dgm:pt>
    <dgm:pt modelId="{12B642B0-9C35-4B94-B184-2E0F6C88D488}" type="pres">
      <dgm:prSet presAssocID="{9FA2527E-CE50-4927-91A9-6651181676A4}" presName="horzSpace2" presStyleCnt="0"/>
      <dgm:spPr/>
    </dgm:pt>
    <dgm:pt modelId="{254B3BC2-8C2F-4BC2-8F36-324085FAFF5B}" type="pres">
      <dgm:prSet presAssocID="{9FA2527E-CE50-4927-91A9-6651181676A4}" presName="tx2" presStyleLbl="revTx" presStyleIdx="4" presStyleCnt="6"/>
      <dgm:spPr/>
      <dgm:t>
        <a:bodyPr/>
        <a:lstStyle/>
        <a:p>
          <a:endParaRPr lang="ru-RU"/>
        </a:p>
      </dgm:t>
    </dgm:pt>
    <dgm:pt modelId="{12F0A3DB-135E-4CDF-8444-5F605F31AB65}" type="pres">
      <dgm:prSet presAssocID="{9FA2527E-CE50-4927-91A9-6651181676A4}" presName="vert2" presStyleCnt="0"/>
      <dgm:spPr/>
    </dgm:pt>
    <dgm:pt modelId="{9451A3DA-0DFC-4E9F-8890-FCCBA44D3807}" type="pres">
      <dgm:prSet presAssocID="{9FA2527E-CE50-4927-91A9-6651181676A4}" presName="thinLine2b" presStyleLbl="callout" presStyleIdx="3" presStyleCnt="5"/>
      <dgm:spPr/>
    </dgm:pt>
    <dgm:pt modelId="{5773E808-4D24-4D89-BCC1-8A8AB98163ED}" type="pres">
      <dgm:prSet presAssocID="{9FA2527E-CE50-4927-91A9-6651181676A4}" presName="vertSpace2b" presStyleCnt="0"/>
      <dgm:spPr/>
    </dgm:pt>
    <dgm:pt modelId="{6451B350-1900-4051-ABBB-535AF8076D82}" type="pres">
      <dgm:prSet presAssocID="{F0D4CC0D-E5D6-4D04-91F8-366301BB2C5B}" presName="horz2" presStyleCnt="0"/>
      <dgm:spPr/>
    </dgm:pt>
    <dgm:pt modelId="{3AE5E134-E688-4229-BF1D-5ED6FDCBFEAB}" type="pres">
      <dgm:prSet presAssocID="{F0D4CC0D-E5D6-4D04-91F8-366301BB2C5B}" presName="horzSpace2" presStyleCnt="0"/>
      <dgm:spPr/>
    </dgm:pt>
    <dgm:pt modelId="{BEB6382F-0851-4D5C-9640-1CB09094973C}" type="pres">
      <dgm:prSet presAssocID="{F0D4CC0D-E5D6-4D04-91F8-366301BB2C5B}" presName="tx2" presStyleLbl="revTx" presStyleIdx="5" presStyleCnt="6" custScaleY="148286"/>
      <dgm:spPr/>
      <dgm:t>
        <a:bodyPr/>
        <a:lstStyle/>
        <a:p>
          <a:endParaRPr lang="ru-RU"/>
        </a:p>
      </dgm:t>
    </dgm:pt>
    <dgm:pt modelId="{5B8FE010-1C19-4388-9622-2A3FF22EE3FA}" type="pres">
      <dgm:prSet presAssocID="{F0D4CC0D-E5D6-4D04-91F8-366301BB2C5B}" presName="vert2" presStyleCnt="0"/>
      <dgm:spPr/>
    </dgm:pt>
    <dgm:pt modelId="{5210A596-143D-444C-B778-7ECA87416DA2}" type="pres">
      <dgm:prSet presAssocID="{F0D4CC0D-E5D6-4D04-91F8-366301BB2C5B}" presName="thinLine2b" presStyleLbl="callout" presStyleIdx="4" presStyleCnt="5"/>
      <dgm:spPr/>
    </dgm:pt>
    <dgm:pt modelId="{BF1688A9-7289-4A12-AC57-A5D126CFDDD0}" type="pres">
      <dgm:prSet presAssocID="{F0D4CC0D-E5D6-4D04-91F8-366301BB2C5B}" presName="vertSpace2b" presStyleCnt="0"/>
      <dgm:spPr/>
    </dgm:pt>
  </dgm:ptLst>
  <dgm:cxnLst>
    <dgm:cxn modelId="{4AF05E26-D827-41B5-9081-BAB0FFDA5970}" srcId="{4C9EC7A1-16BC-4E26-ABFB-8805912CCBF5}" destId="{C6AE41D9-730B-4957-ABB8-BA3AE12FC13A}" srcOrd="0" destOrd="0" parTransId="{45267BD2-C31D-4DF6-897D-89D871F04035}" sibTransId="{8AD93D9E-B099-4BFA-9296-546CF8CCD0E2}"/>
    <dgm:cxn modelId="{C841AA07-B199-4477-90D1-0F47E2E8BBE5}" type="presOf" srcId="{F0D4CC0D-E5D6-4D04-91F8-366301BB2C5B}" destId="{BEB6382F-0851-4D5C-9640-1CB09094973C}" srcOrd="0" destOrd="0" presId="urn:microsoft.com/office/officeart/2008/layout/LinedList"/>
    <dgm:cxn modelId="{8A1048E2-823F-4DFE-B19B-4BD90789A131}" srcId="{C6AE41D9-730B-4957-ABB8-BA3AE12FC13A}" destId="{F0D4CC0D-E5D6-4D04-91F8-366301BB2C5B}" srcOrd="4" destOrd="0" parTransId="{0A631CA7-DE9D-43CB-A9EA-DB2D0DC1FDF1}" sibTransId="{56F50231-A028-4DC0-A146-7152E82C46AD}"/>
    <dgm:cxn modelId="{5747FD89-6875-44F2-BB88-60E5918F7A2C}" type="presOf" srcId="{A912B36B-E348-4B43-93BB-71C59B8F120F}" destId="{D5F25775-2091-48FB-9EE6-18F9A6264454}" srcOrd="0" destOrd="0" presId="urn:microsoft.com/office/officeart/2008/layout/LinedList"/>
    <dgm:cxn modelId="{EDB528C7-D4E7-4043-8A6E-7AAC7EFECCE9}" srcId="{C6AE41D9-730B-4957-ABB8-BA3AE12FC13A}" destId="{9FA2527E-CE50-4927-91A9-6651181676A4}" srcOrd="3" destOrd="0" parTransId="{1BB03683-0D92-4423-9D74-0AB4290DEC1D}" sibTransId="{562B2B98-7AE2-4280-975E-0B387587BC78}"/>
    <dgm:cxn modelId="{C778FB2D-34C4-4FF8-A227-3600741FA338}" srcId="{C6AE41D9-730B-4957-ABB8-BA3AE12FC13A}" destId="{35D031B2-FEC7-4A2C-BBC3-CE2A8D8AFD92}" srcOrd="0" destOrd="0" parTransId="{619BAFF9-BEBD-49D8-B7EC-9B665098A4E8}" sibTransId="{E357DA72-E8FB-4FAB-A5EE-AA4C23971D10}"/>
    <dgm:cxn modelId="{510EE11B-9AD2-450F-A220-7C1D4249BD8B}" type="presOf" srcId="{567B19CF-3530-461D-8D4C-44D256C524CD}" destId="{FDFED017-2267-46D9-970C-08C872261A48}" srcOrd="0" destOrd="0" presId="urn:microsoft.com/office/officeart/2008/layout/LinedList"/>
    <dgm:cxn modelId="{C10146EC-CF4D-41FB-A7F8-2F8B2307BE5D}" type="presOf" srcId="{C6AE41D9-730B-4957-ABB8-BA3AE12FC13A}" destId="{71C3E029-90F6-46C2-9613-3A9D8788F466}" srcOrd="0" destOrd="0" presId="urn:microsoft.com/office/officeart/2008/layout/LinedList"/>
    <dgm:cxn modelId="{BA04DC97-AB57-4E27-A84D-9425AA7DE6D1}" type="presOf" srcId="{4C9EC7A1-16BC-4E26-ABFB-8805912CCBF5}" destId="{260772A0-5D3D-44E7-BAAF-6724D521E766}" srcOrd="0" destOrd="0" presId="urn:microsoft.com/office/officeart/2008/layout/LinedList"/>
    <dgm:cxn modelId="{536311EB-B7A6-4CA6-ABEF-0C5519F87540}" srcId="{C6AE41D9-730B-4957-ABB8-BA3AE12FC13A}" destId="{A912B36B-E348-4B43-93BB-71C59B8F120F}" srcOrd="1" destOrd="0" parTransId="{F93BC3E3-7899-4C18-A519-FEB014173C2B}" sibTransId="{4A6F0431-016F-436A-9DCB-F872DEC24FBF}"/>
    <dgm:cxn modelId="{4DE77864-AA59-43D7-9271-407CD8AE9AE4}" srcId="{C6AE41D9-730B-4957-ABB8-BA3AE12FC13A}" destId="{567B19CF-3530-461D-8D4C-44D256C524CD}" srcOrd="2" destOrd="0" parTransId="{ED1C3A0C-50BE-4B4F-A84B-943ED53022FF}" sibTransId="{AD44D947-1079-4F0E-AFB6-AA4F4C555B4E}"/>
    <dgm:cxn modelId="{153C7E3C-BD93-4013-81C6-04F50E1CBDC8}" type="presOf" srcId="{9FA2527E-CE50-4927-91A9-6651181676A4}" destId="{254B3BC2-8C2F-4BC2-8F36-324085FAFF5B}" srcOrd="0" destOrd="0" presId="urn:microsoft.com/office/officeart/2008/layout/LinedList"/>
    <dgm:cxn modelId="{110CD494-1BE2-4320-8BBD-B38C16C35128}" type="presOf" srcId="{35D031B2-FEC7-4A2C-BBC3-CE2A8D8AFD92}" destId="{6C9B8194-1290-4012-9C83-7EA8D4172184}" srcOrd="0" destOrd="0" presId="urn:microsoft.com/office/officeart/2008/layout/LinedList"/>
    <dgm:cxn modelId="{32625D9E-C103-4367-B5E5-5B8D823A738D}" type="presParOf" srcId="{260772A0-5D3D-44E7-BAAF-6724D521E766}" destId="{F5861CD2-59E3-4579-ACA4-AFF61D457320}" srcOrd="0" destOrd="0" presId="urn:microsoft.com/office/officeart/2008/layout/LinedList"/>
    <dgm:cxn modelId="{BE9935C0-237B-4248-9733-C9724C965A0C}" type="presParOf" srcId="{260772A0-5D3D-44E7-BAAF-6724D521E766}" destId="{EDFE6B4B-660D-45A5-850C-9382EBC301D6}" srcOrd="1" destOrd="0" presId="urn:microsoft.com/office/officeart/2008/layout/LinedList"/>
    <dgm:cxn modelId="{A7BDF1B4-B359-4188-8999-0C4008EF1104}" type="presParOf" srcId="{EDFE6B4B-660D-45A5-850C-9382EBC301D6}" destId="{71C3E029-90F6-46C2-9613-3A9D8788F466}" srcOrd="0" destOrd="0" presId="urn:microsoft.com/office/officeart/2008/layout/LinedList"/>
    <dgm:cxn modelId="{3EE69927-D722-4706-A198-39097DA2F56C}" type="presParOf" srcId="{EDFE6B4B-660D-45A5-850C-9382EBC301D6}" destId="{74C5EE76-5AF2-4341-BB60-1ED339A7165E}" srcOrd="1" destOrd="0" presId="urn:microsoft.com/office/officeart/2008/layout/LinedList"/>
    <dgm:cxn modelId="{B98FAFD4-57F3-477A-A9B1-5E8593693202}" type="presParOf" srcId="{74C5EE76-5AF2-4341-BB60-1ED339A7165E}" destId="{E0299C11-89B9-4864-810D-306AECF832A2}" srcOrd="0" destOrd="0" presId="urn:microsoft.com/office/officeart/2008/layout/LinedList"/>
    <dgm:cxn modelId="{E2CC6D50-A112-4D93-B561-0E54B68B1DD4}" type="presParOf" srcId="{74C5EE76-5AF2-4341-BB60-1ED339A7165E}" destId="{AF98EBA7-5CF5-4ABE-A893-CD4E03738023}" srcOrd="1" destOrd="0" presId="urn:microsoft.com/office/officeart/2008/layout/LinedList"/>
    <dgm:cxn modelId="{92C132F1-EC1D-4D01-A81A-7137A72431A7}" type="presParOf" srcId="{AF98EBA7-5CF5-4ABE-A893-CD4E03738023}" destId="{F1194B0F-D3D9-4D1C-BBA9-D776B380181A}" srcOrd="0" destOrd="0" presId="urn:microsoft.com/office/officeart/2008/layout/LinedList"/>
    <dgm:cxn modelId="{9DB82169-8821-4462-B427-1AC8DDECC566}" type="presParOf" srcId="{AF98EBA7-5CF5-4ABE-A893-CD4E03738023}" destId="{6C9B8194-1290-4012-9C83-7EA8D4172184}" srcOrd="1" destOrd="0" presId="urn:microsoft.com/office/officeart/2008/layout/LinedList"/>
    <dgm:cxn modelId="{19EF501C-F265-4CE4-8E6A-23130BED35B4}" type="presParOf" srcId="{AF98EBA7-5CF5-4ABE-A893-CD4E03738023}" destId="{540B8755-F8D6-4308-9330-ECA22ED86203}" srcOrd="2" destOrd="0" presId="urn:microsoft.com/office/officeart/2008/layout/LinedList"/>
    <dgm:cxn modelId="{98942BB7-FF73-42DF-8295-B2DF36DDFB78}" type="presParOf" srcId="{74C5EE76-5AF2-4341-BB60-1ED339A7165E}" destId="{0315B1A5-F5D1-43BE-A4A9-44EF404DA8E5}" srcOrd="2" destOrd="0" presId="urn:microsoft.com/office/officeart/2008/layout/LinedList"/>
    <dgm:cxn modelId="{29AD3A5D-C77C-4902-8A51-6CC312F535BF}" type="presParOf" srcId="{74C5EE76-5AF2-4341-BB60-1ED339A7165E}" destId="{31DCF405-8037-4714-8D09-B6E8304C5928}" srcOrd="3" destOrd="0" presId="urn:microsoft.com/office/officeart/2008/layout/LinedList"/>
    <dgm:cxn modelId="{C3E94708-740C-49AD-8B30-86E4E72E9D27}" type="presParOf" srcId="{74C5EE76-5AF2-4341-BB60-1ED339A7165E}" destId="{A50203DF-4508-4049-9C66-1E4CB71985E9}" srcOrd="4" destOrd="0" presId="urn:microsoft.com/office/officeart/2008/layout/LinedList"/>
    <dgm:cxn modelId="{46968FE8-1684-4440-A333-D32B3C198EF6}" type="presParOf" srcId="{A50203DF-4508-4049-9C66-1E4CB71985E9}" destId="{7BFB760A-F378-431E-9887-5A1134B924F4}" srcOrd="0" destOrd="0" presId="urn:microsoft.com/office/officeart/2008/layout/LinedList"/>
    <dgm:cxn modelId="{49D9CD91-CCCD-4B82-B96D-1EEE103CBD4C}" type="presParOf" srcId="{A50203DF-4508-4049-9C66-1E4CB71985E9}" destId="{D5F25775-2091-48FB-9EE6-18F9A6264454}" srcOrd="1" destOrd="0" presId="urn:microsoft.com/office/officeart/2008/layout/LinedList"/>
    <dgm:cxn modelId="{C4313EBF-47CA-4D96-BBFB-8D972CF21226}" type="presParOf" srcId="{A50203DF-4508-4049-9C66-1E4CB71985E9}" destId="{80ADFE9D-9E0C-43F8-9A64-4A9AEDE7F9E7}" srcOrd="2" destOrd="0" presId="urn:microsoft.com/office/officeart/2008/layout/LinedList"/>
    <dgm:cxn modelId="{435D3EB3-2F71-420A-B0F4-B9D6F886E55B}" type="presParOf" srcId="{74C5EE76-5AF2-4341-BB60-1ED339A7165E}" destId="{7A4549A7-4C84-4941-8FA5-42DF4AB620C2}" srcOrd="5" destOrd="0" presId="urn:microsoft.com/office/officeart/2008/layout/LinedList"/>
    <dgm:cxn modelId="{997C137E-572E-459B-A1AA-1B1AA05380EC}" type="presParOf" srcId="{74C5EE76-5AF2-4341-BB60-1ED339A7165E}" destId="{45C06735-001B-4FB3-A672-678101B33C4E}" srcOrd="6" destOrd="0" presId="urn:microsoft.com/office/officeart/2008/layout/LinedList"/>
    <dgm:cxn modelId="{1A9DD5ED-91D0-4D5A-92FE-45700B42FCD1}" type="presParOf" srcId="{74C5EE76-5AF2-4341-BB60-1ED339A7165E}" destId="{81E1DFC9-3345-467C-A80F-DD43B694D59F}" srcOrd="7" destOrd="0" presId="urn:microsoft.com/office/officeart/2008/layout/LinedList"/>
    <dgm:cxn modelId="{9DC98C56-59E9-4B9D-9985-EE60489A0237}" type="presParOf" srcId="{81E1DFC9-3345-467C-A80F-DD43B694D59F}" destId="{AEDA4EE7-4725-4E54-8630-4EC691018AE1}" srcOrd="0" destOrd="0" presId="urn:microsoft.com/office/officeart/2008/layout/LinedList"/>
    <dgm:cxn modelId="{D9E75310-FFB3-47BB-9665-D8E6AD5A2020}" type="presParOf" srcId="{81E1DFC9-3345-467C-A80F-DD43B694D59F}" destId="{FDFED017-2267-46D9-970C-08C872261A48}" srcOrd="1" destOrd="0" presId="urn:microsoft.com/office/officeart/2008/layout/LinedList"/>
    <dgm:cxn modelId="{876154F7-8915-4EAF-A7D9-57223DD19123}" type="presParOf" srcId="{81E1DFC9-3345-467C-A80F-DD43B694D59F}" destId="{405BEDA9-DB55-45D4-B920-CEC9BE2220C4}" srcOrd="2" destOrd="0" presId="urn:microsoft.com/office/officeart/2008/layout/LinedList"/>
    <dgm:cxn modelId="{6C56C66C-A75C-4078-884A-962CBFB0516E}" type="presParOf" srcId="{74C5EE76-5AF2-4341-BB60-1ED339A7165E}" destId="{935C39D4-F403-4BE3-8351-C11173F659B2}" srcOrd="8" destOrd="0" presId="urn:microsoft.com/office/officeart/2008/layout/LinedList"/>
    <dgm:cxn modelId="{28F9BF37-3448-4735-867D-F6425D8D22F7}" type="presParOf" srcId="{74C5EE76-5AF2-4341-BB60-1ED339A7165E}" destId="{F4183F9F-7B1C-434D-8553-612B8E0A209F}" srcOrd="9" destOrd="0" presId="urn:microsoft.com/office/officeart/2008/layout/LinedList"/>
    <dgm:cxn modelId="{95370066-C86D-4F11-9030-FF525B99A7E0}" type="presParOf" srcId="{74C5EE76-5AF2-4341-BB60-1ED339A7165E}" destId="{F5D1572E-D201-4330-AF0C-2F42DEE8A831}" srcOrd="10" destOrd="0" presId="urn:microsoft.com/office/officeart/2008/layout/LinedList"/>
    <dgm:cxn modelId="{5827E92C-C8CF-4B9B-BDB9-B5E1CF8AC237}" type="presParOf" srcId="{F5D1572E-D201-4330-AF0C-2F42DEE8A831}" destId="{12B642B0-9C35-4B94-B184-2E0F6C88D488}" srcOrd="0" destOrd="0" presId="urn:microsoft.com/office/officeart/2008/layout/LinedList"/>
    <dgm:cxn modelId="{8BB1D375-1901-410B-A610-83EFBE6DBE03}" type="presParOf" srcId="{F5D1572E-D201-4330-AF0C-2F42DEE8A831}" destId="{254B3BC2-8C2F-4BC2-8F36-324085FAFF5B}" srcOrd="1" destOrd="0" presId="urn:microsoft.com/office/officeart/2008/layout/LinedList"/>
    <dgm:cxn modelId="{25CA9647-F073-46DD-B252-A1B9D93B02C2}" type="presParOf" srcId="{F5D1572E-D201-4330-AF0C-2F42DEE8A831}" destId="{12F0A3DB-135E-4CDF-8444-5F605F31AB65}" srcOrd="2" destOrd="0" presId="urn:microsoft.com/office/officeart/2008/layout/LinedList"/>
    <dgm:cxn modelId="{A1E0BA60-2CDC-4CD3-8130-F2A54E53138B}" type="presParOf" srcId="{74C5EE76-5AF2-4341-BB60-1ED339A7165E}" destId="{9451A3DA-0DFC-4E9F-8890-FCCBA44D3807}" srcOrd="11" destOrd="0" presId="urn:microsoft.com/office/officeart/2008/layout/LinedList"/>
    <dgm:cxn modelId="{AF5E2A4B-7A25-4A11-A419-A6C07364408D}" type="presParOf" srcId="{74C5EE76-5AF2-4341-BB60-1ED339A7165E}" destId="{5773E808-4D24-4D89-BCC1-8A8AB98163ED}" srcOrd="12" destOrd="0" presId="urn:microsoft.com/office/officeart/2008/layout/LinedList"/>
    <dgm:cxn modelId="{66AEBDAC-7901-46C8-A8F6-299721D78CE9}" type="presParOf" srcId="{74C5EE76-5AF2-4341-BB60-1ED339A7165E}" destId="{6451B350-1900-4051-ABBB-535AF8076D82}" srcOrd="13" destOrd="0" presId="urn:microsoft.com/office/officeart/2008/layout/LinedList"/>
    <dgm:cxn modelId="{8AFE2163-962A-44C8-8CFB-50218B66D4E9}" type="presParOf" srcId="{6451B350-1900-4051-ABBB-535AF8076D82}" destId="{3AE5E134-E688-4229-BF1D-5ED6FDCBFEAB}" srcOrd="0" destOrd="0" presId="urn:microsoft.com/office/officeart/2008/layout/LinedList"/>
    <dgm:cxn modelId="{6BF8AD66-CFC7-4A43-9DED-52EF75B9D6D2}" type="presParOf" srcId="{6451B350-1900-4051-ABBB-535AF8076D82}" destId="{BEB6382F-0851-4D5C-9640-1CB09094973C}" srcOrd="1" destOrd="0" presId="urn:microsoft.com/office/officeart/2008/layout/LinedList"/>
    <dgm:cxn modelId="{1C992F03-C4AB-402E-ACF9-13A12AC552A6}" type="presParOf" srcId="{6451B350-1900-4051-ABBB-535AF8076D82}" destId="{5B8FE010-1C19-4388-9622-2A3FF22EE3FA}" srcOrd="2" destOrd="0" presId="urn:microsoft.com/office/officeart/2008/layout/LinedList"/>
    <dgm:cxn modelId="{1FA8AC65-B0CD-40DE-B731-DE8FFA81D6DC}" type="presParOf" srcId="{74C5EE76-5AF2-4341-BB60-1ED339A7165E}" destId="{5210A596-143D-444C-B778-7ECA87416DA2}" srcOrd="14" destOrd="0" presId="urn:microsoft.com/office/officeart/2008/layout/LinedList"/>
    <dgm:cxn modelId="{17879DC1-9768-42F3-A195-A0A6B62D60CA}" type="presParOf" srcId="{74C5EE76-5AF2-4341-BB60-1ED339A7165E}" destId="{BF1688A9-7289-4A12-AC57-A5D126CFDDD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9229B-A9A8-4606-A724-B1DB5BAD89EA}">
      <dsp:nvSpPr>
        <dsp:cNvPr id="0" name=""/>
        <dsp:cNvSpPr/>
      </dsp:nvSpPr>
      <dsp:spPr>
        <a:xfrm>
          <a:off x="1336432" y="2644140"/>
          <a:ext cx="657844" cy="1880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922" y="0"/>
              </a:lnTo>
              <a:lnTo>
                <a:pt x="328922" y="1880271"/>
              </a:lnTo>
              <a:lnTo>
                <a:pt x="657844" y="1880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15553" y="3534475"/>
        <a:ext cx="99601" cy="99601"/>
      </dsp:txXfrm>
    </dsp:sp>
    <dsp:sp modelId="{387BCDC0-1538-4CB1-9382-8134CFF2C786}">
      <dsp:nvSpPr>
        <dsp:cNvPr id="0" name=""/>
        <dsp:cNvSpPr/>
      </dsp:nvSpPr>
      <dsp:spPr>
        <a:xfrm>
          <a:off x="1336432" y="2644140"/>
          <a:ext cx="657844" cy="626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922" y="0"/>
              </a:lnTo>
              <a:lnTo>
                <a:pt x="328922" y="626757"/>
              </a:lnTo>
              <a:lnTo>
                <a:pt x="657844" y="6267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42638" y="2934803"/>
        <a:ext cx="45430" cy="45430"/>
      </dsp:txXfrm>
    </dsp:sp>
    <dsp:sp modelId="{C32F59F7-7CDB-4E6D-9D63-0B730CDE514E}">
      <dsp:nvSpPr>
        <dsp:cNvPr id="0" name=""/>
        <dsp:cNvSpPr/>
      </dsp:nvSpPr>
      <dsp:spPr>
        <a:xfrm>
          <a:off x="1336432" y="2017382"/>
          <a:ext cx="657844" cy="626757"/>
        </a:xfrm>
        <a:custGeom>
          <a:avLst/>
          <a:gdLst/>
          <a:ahLst/>
          <a:cxnLst/>
          <a:rect l="0" t="0" r="0" b="0"/>
          <a:pathLst>
            <a:path>
              <a:moveTo>
                <a:pt x="0" y="626757"/>
              </a:moveTo>
              <a:lnTo>
                <a:pt x="328922" y="626757"/>
              </a:lnTo>
              <a:lnTo>
                <a:pt x="328922" y="0"/>
              </a:lnTo>
              <a:lnTo>
                <a:pt x="6578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42638" y="2308045"/>
        <a:ext cx="45430" cy="45430"/>
      </dsp:txXfrm>
    </dsp:sp>
    <dsp:sp modelId="{8330D211-A73E-4606-B5AF-A27957CD7A66}">
      <dsp:nvSpPr>
        <dsp:cNvPr id="0" name=""/>
        <dsp:cNvSpPr/>
      </dsp:nvSpPr>
      <dsp:spPr>
        <a:xfrm>
          <a:off x="1336432" y="763868"/>
          <a:ext cx="657844" cy="1880271"/>
        </a:xfrm>
        <a:custGeom>
          <a:avLst/>
          <a:gdLst/>
          <a:ahLst/>
          <a:cxnLst/>
          <a:rect l="0" t="0" r="0" b="0"/>
          <a:pathLst>
            <a:path>
              <a:moveTo>
                <a:pt x="0" y="1880271"/>
              </a:moveTo>
              <a:lnTo>
                <a:pt x="328922" y="1880271"/>
              </a:lnTo>
              <a:lnTo>
                <a:pt x="328922" y="0"/>
              </a:lnTo>
              <a:lnTo>
                <a:pt x="6578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15553" y="1654203"/>
        <a:ext cx="99601" cy="99601"/>
      </dsp:txXfrm>
    </dsp:sp>
    <dsp:sp modelId="{06C86EBC-2300-4EF7-86E5-D79E2991C589}">
      <dsp:nvSpPr>
        <dsp:cNvPr id="0" name=""/>
        <dsp:cNvSpPr/>
      </dsp:nvSpPr>
      <dsp:spPr>
        <a:xfrm rot="16200000">
          <a:off x="-1803951" y="2142734"/>
          <a:ext cx="5277956" cy="1002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Реализация</a:t>
          </a:r>
          <a:endParaRPr lang="ru-RU" sz="6500" kern="1200" dirty="0"/>
        </a:p>
      </dsp:txBody>
      <dsp:txXfrm>
        <a:off x="-1803951" y="2142734"/>
        <a:ext cx="5277956" cy="1002811"/>
      </dsp:txXfrm>
    </dsp:sp>
    <dsp:sp modelId="{9CCADEAF-C634-49C6-AE69-CD062F56D065}">
      <dsp:nvSpPr>
        <dsp:cNvPr id="0" name=""/>
        <dsp:cNvSpPr/>
      </dsp:nvSpPr>
      <dsp:spPr>
        <a:xfrm>
          <a:off x="1994276" y="262462"/>
          <a:ext cx="7029462" cy="100281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</a:rPr>
            <a:t>1.1. Проведение </a:t>
          </a:r>
          <a:r>
            <a:rPr lang="ru-RU" altLang="ru-RU" sz="1600" kern="1200" dirty="0" err="1" smtClean="0">
              <a:solidFill>
                <a:srgbClr val="002060"/>
              </a:solidFill>
            </a:rPr>
            <a:t>вебинара</a:t>
          </a:r>
          <a:r>
            <a:rPr lang="ru-RU" altLang="ru-RU" sz="1600" kern="1200" dirty="0" smtClean="0">
              <a:solidFill>
                <a:srgbClr val="002060"/>
              </a:solidFill>
            </a:rPr>
            <a:t> для педагогических и руководящих работников общеобразовательных организаций по теме «Эффективные практики формирования у школьников культуры успешного чтения» 17.05.2018г. На базе ГБУ ДПО «Челябинского института переподготовки и повышения квалификации работников образования».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994276" y="262462"/>
        <a:ext cx="7029462" cy="1002811"/>
      </dsp:txXfrm>
    </dsp:sp>
    <dsp:sp modelId="{80384DBF-631A-44E1-9C00-042B31B671B5}">
      <dsp:nvSpPr>
        <dsp:cNvPr id="0" name=""/>
        <dsp:cNvSpPr/>
      </dsp:nvSpPr>
      <dsp:spPr>
        <a:xfrm>
          <a:off x="1994276" y="1515976"/>
          <a:ext cx="7029462" cy="100281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</a:rPr>
            <a:t>1.2. Представление опыта в научно-прикладной статье:</a:t>
          </a:r>
          <a:br>
            <a:rPr lang="ru-RU" altLang="ru-RU" sz="1600" kern="1200" dirty="0" smtClean="0">
              <a:solidFill>
                <a:srgbClr val="002060"/>
              </a:solidFill>
            </a:rPr>
          </a:br>
          <a:r>
            <a:rPr lang="ru-RU" altLang="ru-RU" sz="1600" kern="1200" dirty="0" smtClean="0">
              <a:solidFill>
                <a:srgbClr val="002060"/>
              </a:solidFill>
            </a:rPr>
            <a:t>- Педагогический потенциал текстов новой природы в развитии читательской деятельности школьников // Мир науки, культуры, образования - №5(72), 2018 – с.52 – 55.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994276" y="1515976"/>
        <a:ext cx="7029462" cy="1002811"/>
      </dsp:txXfrm>
    </dsp:sp>
    <dsp:sp modelId="{230F2F86-8C54-421D-9ED9-11C7A5E62BFF}">
      <dsp:nvSpPr>
        <dsp:cNvPr id="0" name=""/>
        <dsp:cNvSpPr/>
      </dsp:nvSpPr>
      <dsp:spPr>
        <a:xfrm>
          <a:off x="1994276" y="2769491"/>
          <a:ext cx="7029462" cy="100281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</a:rPr>
            <a:t>1.3. Проведение семинара для родителей обучающихся по теме «Возможности школьного информационно-библиотечного центра в поддержке семейного чтения» 13.09.2018г.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994276" y="2769491"/>
        <a:ext cx="7029462" cy="1002811"/>
      </dsp:txXfrm>
    </dsp:sp>
    <dsp:sp modelId="{612346EE-B5E2-47F5-A1AB-72EDAE801F89}">
      <dsp:nvSpPr>
        <dsp:cNvPr id="0" name=""/>
        <dsp:cNvSpPr/>
      </dsp:nvSpPr>
      <dsp:spPr>
        <a:xfrm>
          <a:off x="1994276" y="4023006"/>
          <a:ext cx="7029462" cy="100281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</a:rPr>
            <a:t>1.4. Проведение модульного курса для педагогических и руководящих работников общеобразовательных организаций Челябинской области по теме «Методические особенности содействия школьникам в освоении стратегий успешного </a:t>
          </a:r>
          <a:r>
            <a:rPr lang="ru-RU" altLang="ru-RU" sz="1600" kern="1200" smtClean="0">
              <a:solidFill>
                <a:srgbClr val="002060"/>
              </a:solidFill>
            </a:rPr>
            <a:t>чтения 12.10.2018г.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994276" y="4023006"/>
        <a:ext cx="7029462" cy="1002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1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5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0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1AACC-5CD4-4F54-BA3C-DEA5138CA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8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1818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3636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545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727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90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090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272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454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3714"/>
            <a:ext cx="4735512" cy="49911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2907" y="1763714"/>
            <a:ext cx="4735513" cy="49911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818" indent="0">
              <a:buNone/>
              <a:defRPr sz="1846" b="1"/>
            </a:lvl2pPr>
            <a:lvl3pPr marL="843636" indent="0">
              <a:buNone/>
              <a:defRPr sz="1662" b="1"/>
            </a:lvl3pPr>
            <a:lvl4pPr marL="1265454" indent="0">
              <a:buNone/>
              <a:defRPr sz="1477" b="1"/>
            </a:lvl4pPr>
            <a:lvl5pPr marL="1687272" indent="0">
              <a:buNone/>
              <a:defRPr sz="1477" b="1"/>
            </a:lvl5pPr>
            <a:lvl6pPr marL="2109089" indent="0">
              <a:buNone/>
              <a:defRPr sz="1477" b="1"/>
            </a:lvl6pPr>
            <a:lvl7pPr marL="2530908" indent="0">
              <a:buNone/>
              <a:defRPr sz="1477" b="1"/>
            </a:lvl7pPr>
            <a:lvl8pPr marL="2952726" indent="0">
              <a:buNone/>
              <a:defRPr sz="1477" b="1"/>
            </a:lvl8pPr>
            <a:lvl9pPr marL="3374543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4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818" indent="0">
              <a:buNone/>
              <a:defRPr sz="1846" b="1"/>
            </a:lvl2pPr>
            <a:lvl3pPr marL="843636" indent="0">
              <a:buNone/>
              <a:defRPr sz="1662" b="1"/>
            </a:lvl3pPr>
            <a:lvl4pPr marL="1265454" indent="0">
              <a:buNone/>
              <a:defRPr sz="1477" b="1"/>
            </a:lvl4pPr>
            <a:lvl5pPr marL="1687272" indent="0">
              <a:buNone/>
              <a:defRPr sz="1477" b="1"/>
            </a:lvl5pPr>
            <a:lvl6pPr marL="2109089" indent="0">
              <a:buNone/>
              <a:defRPr sz="1477" b="1"/>
            </a:lvl6pPr>
            <a:lvl7pPr marL="2530908" indent="0">
              <a:buNone/>
              <a:defRPr sz="1477" b="1"/>
            </a:lvl7pPr>
            <a:lvl8pPr marL="2952726" indent="0">
              <a:buNone/>
              <a:defRPr sz="1477" b="1"/>
            </a:lvl8pPr>
            <a:lvl9pPr marL="3374543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4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1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818" indent="0">
              <a:buNone/>
              <a:defRPr sz="1108"/>
            </a:lvl2pPr>
            <a:lvl3pPr marL="843636" indent="0">
              <a:buNone/>
              <a:defRPr sz="923"/>
            </a:lvl3pPr>
            <a:lvl4pPr marL="1265454" indent="0">
              <a:buNone/>
              <a:defRPr sz="831"/>
            </a:lvl4pPr>
            <a:lvl5pPr marL="1687272" indent="0">
              <a:buNone/>
              <a:defRPr sz="831"/>
            </a:lvl5pPr>
            <a:lvl6pPr marL="2109089" indent="0">
              <a:buNone/>
              <a:defRPr sz="831"/>
            </a:lvl6pPr>
            <a:lvl7pPr marL="2530908" indent="0">
              <a:buNone/>
              <a:defRPr sz="831"/>
            </a:lvl7pPr>
            <a:lvl8pPr marL="2952726" indent="0">
              <a:buNone/>
              <a:defRPr sz="831"/>
            </a:lvl8pPr>
            <a:lvl9pPr marL="3374543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818" indent="0">
              <a:buNone/>
              <a:defRPr sz="2585"/>
            </a:lvl2pPr>
            <a:lvl3pPr marL="843636" indent="0">
              <a:buNone/>
              <a:defRPr sz="2215"/>
            </a:lvl3pPr>
            <a:lvl4pPr marL="1265454" indent="0">
              <a:buNone/>
              <a:defRPr sz="1846"/>
            </a:lvl4pPr>
            <a:lvl5pPr marL="1687272" indent="0">
              <a:buNone/>
              <a:defRPr sz="1846"/>
            </a:lvl5pPr>
            <a:lvl6pPr marL="2109089" indent="0">
              <a:buNone/>
              <a:defRPr sz="1846"/>
            </a:lvl6pPr>
            <a:lvl7pPr marL="2530908" indent="0">
              <a:buNone/>
              <a:defRPr sz="1846"/>
            </a:lvl7pPr>
            <a:lvl8pPr marL="2952726" indent="0">
              <a:buNone/>
              <a:defRPr sz="1846"/>
            </a:lvl8pPr>
            <a:lvl9pPr marL="3374543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1818" indent="0">
              <a:buNone/>
              <a:defRPr sz="1108"/>
            </a:lvl2pPr>
            <a:lvl3pPr marL="843636" indent="0">
              <a:buNone/>
              <a:defRPr sz="923"/>
            </a:lvl3pPr>
            <a:lvl4pPr marL="1265454" indent="0">
              <a:buNone/>
              <a:defRPr sz="831"/>
            </a:lvl4pPr>
            <a:lvl5pPr marL="1687272" indent="0">
              <a:buNone/>
              <a:defRPr sz="831"/>
            </a:lvl5pPr>
            <a:lvl6pPr marL="2109089" indent="0">
              <a:buNone/>
              <a:defRPr sz="831"/>
            </a:lvl6pPr>
            <a:lvl7pPr marL="2530908" indent="0">
              <a:buNone/>
              <a:defRPr sz="831"/>
            </a:lvl7pPr>
            <a:lvl8pPr marL="2952726" indent="0">
              <a:buNone/>
              <a:defRPr sz="831"/>
            </a:lvl8pPr>
            <a:lvl9pPr marL="3374543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60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402D-2AF2-49CA-91F3-C5B82776066F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60"/>
            <a:ext cx="2895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6F9D-95AB-4DFB-B373-8E7C9604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843636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363" indent="-316363" algn="l" defTabSz="843636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454" indent="-263637" algn="l" defTabSz="843636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4545" indent="-210909" algn="l" defTabSz="843636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6363" indent="-210909" algn="l" defTabSz="843636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8181" indent="-210909" algn="l" defTabSz="843636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19999" indent="-210909" algn="l" defTabSz="843636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6" indent="-210909" algn="l" defTabSz="843636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3634" indent="-210909" algn="l" defTabSz="843636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5452" indent="-210909" algn="l" defTabSz="843636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363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818" algn="l" defTabSz="84363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636" algn="l" defTabSz="84363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454" algn="l" defTabSz="84363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272" algn="l" defTabSz="84363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089" algn="l" defTabSz="84363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0908" algn="l" defTabSz="84363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2726" algn="l" defTabSz="84363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4543" algn="l" defTabSz="84363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7.jpeg"/><Relationship Id="rId4" Type="http://schemas.openxmlformats.org/officeDocument/2006/relationships/diagramData" Target="../diagrams/data2.xml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83"/>
            <a:ext cx="9144000" cy="1468474"/>
          </a:xfrm>
          <a:prstGeom prst="rect">
            <a:avLst/>
          </a:prstGeom>
          <a:gradFill>
            <a:gsLst>
              <a:gs pos="100000">
                <a:schemeClr val="accent3">
                  <a:tint val="50000"/>
                  <a:satMod val="300000"/>
                  <a:alpha val="0"/>
                  <a:lumMod val="99000"/>
                  <a:lumOff val="1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0" y="5130800"/>
            <a:ext cx="9144000" cy="15384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62"/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7373" y="2182631"/>
            <a:ext cx="8944707" cy="21088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92D050"/>
                </a:solidFill>
              </a:rPr>
              <a:t>Тема инновационного проекта – </a:t>
            </a:r>
            <a:br>
              <a:rPr lang="ru-RU" altLang="ru-RU" sz="3600" b="1" dirty="0">
                <a:solidFill>
                  <a:srgbClr val="92D050"/>
                </a:solidFill>
              </a:rPr>
            </a:br>
            <a:r>
              <a:rPr lang="ru-RU" altLang="ru-RU" sz="3600" b="1" dirty="0">
                <a:solidFill>
                  <a:srgbClr val="00467A"/>
                </a:solidFill>
              </a:rPr>
              <a:t>«Использование возможностей информационно-библиотечного центра сельской школы для развития культуры смыслового чтения обучающихся»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5068" y="5283673"/>
            <a:ext cx="7556989" cy="1385613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1292" b="1" dirty="0">
                <a:solidFill>
                  <a:srgbClr val="002060"/>
                </a:solidFill>
              </a:rPr>
              <a:t>Юридический адрес: </a:t>
            </a:r>
            <a:r>
              <a:rPr lang="ru-RU" altLang="ru-RU" sz="1292" dirty="0">
                <a:solidFill>
                  <a:schemeClr val="tx1"/>
                </a:solidFill>
              </a:rPr>
              <a:t>456880, Челябинская область, </a:t>
            </a:r>
            <a:r>
              <a:rPr lang="ru-RU" altLang="ru-RU" sz="1292" dirty="0" err="1">
                <a:solidFill>
                  <a:schemeClr val="tx1"/>
                </a:solidFill>
              </a:rPr>
              <a:t>Аргаяшский</a:t>
            </a:r>
            <a:r>
              <a:rPr lang="ru-RU" altLang="ru-RU" sz="1292" dirty="0">
                <a:solidFill>
                  <a:schemeClr val="tx1"/>
                </a:solidFill>
              </a:rPr>
              <a:t> муниципальный район,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292" dirty="0">
                <a:solidFill>
                  <a:schemeClr val="tx1"/>
                </a:solidFill>
              </a:rPr>
              <a:t> с. Аргаяш, ул. Комсомольская, 29</a:t>
            </a:r>
            <a:r>
              <a:rPr lang="ru-RU" altLang="ru-RU" sz="1292" dirty="0"/>
              <a:t>.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1292" dirty="0"/>
          </a:p>
          <a:p>
            <a:pPr algn="l" eaLnBrk="1" hangingPunct="1">
              <a:lnSpc>
                <a:spcPct val="80000"/>
              </a:lnSpc>
            </a:pPr>
            <a:r>
              <a:rPr lang="ru-RU" altLang="ru-RU" sz="1292" b="1" dirty="0">
                <a:solidFill>
                  <a:srgbClr val="002060"/>
                </a:solidFill>
              </a:rPr>
              <a:t>Почтовый адрес и место нахождения</a:t>
            </a:r>
            <a:r>
              <a:rPr lang="ru-RU" altLang="ru-RU" sz="1292" dirty="0"/>
              <a:t>: </a:t>
            </a:r>
            <a:r>
              <a:rPr lang="ru-RU" altLang="ru-RU" sz="1292" dirty="0">
                <a:solidFill>
                  <a:schemeClr val="tx1"/>
                </a:solidFill>
              </a:rPr>
              <a:t>456880, Челябинская область, </a:t>
            </a:r>
            <a:r>
              <a:rPr lang="ru-RU" altLang="ru-RU" sz="1292" dirty="0" err="1">
                <a:solidFill>
                  <a:schemeClr val="tx1"/>
                </a:solidFill>
              </a:rPr>
              <a:t>Аргаяшский</a:t>
            </a:r>
            <a:r>
              <a:rPr lang="ru-RU" altLang="ru-RU" sz="1292" dirty="0">
                <a:solidFill>
                  <a:schemeClr val="tx1"/>
                </a:solidFill>
              </a:rPr>
              <a:t> муниципальный район, с. Аргаяш, ул. комсомольская, 29.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292" dirty="0"/>
              <a:t>	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292" b="1" dirty="0">
                <a:solidFill>
                  <a:srgbClr val="002060"/>
                </a:solidFill>
              </a:rPr>
              <a:t>Контактный телефон организации: </a:t>
            </a:r>
            <a:r>
              <a:rPr lang="ru-RU" altLang="ru-RU" sz="1292" dirty="0">
                <a:solidFill>
                  <a:schemeClr val="tx1"/>
                </a:solidFill>
              </a:rPr>
              <a:t>8 (351-31) 2-17-58.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098766" y="435428"/>
            <a:ext cx="6923314" cy="911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ln w="0"/>
                <a:solidFill>
                  <a:srgbClr val="002060"/>
                </a:solidFill>
              </a:rPr>
              <a:t>Муниципальное общеобразовательное учреждение </a:t>
            </a:r>
          </a:p>
          <a:p>
            <a:pPr algn="ctr">
              <a:lnSpc>
                <a:spcPct val="80000"/>
              </a:lnSpc>
            </a:pPr>
            <a:r>
              <a:rPr lang="ru-RU" sz="2200" b="1" dirty="0" err="1">
                <a:ln w="0"/>
                <a:solidFill>
                  <a:srgbClr val="002060"/>
                </a:solidFill>
              </a:rPr>
              <a:t>Аргаяшская</a:t>
            </a:r>
            <a:r>
              <a:rPr lang="ru-RU" sz="2200" b="1" dirty="0">
                <a:ln w="0"/>
                <a:solidFill>
                  <a:srgbClr val="002060"/>
                </a:solidFill>
              </a:rPr>
              <a:t> средняя общеобразовательная школа №2 </a:t>
            </a:r>
          </a:p>
          <a:p>
            <a:pPr algn="ctr">
              <a:lnSpc>
                <a:spcPct val="80000"/>
              </a:lnSpc>
            </a:pPr>
            <a:r>
              <a:rPr lang="ru-RU" sz="2200" b="1" dirty="0">
                <a:ln w="0"/>
                <a:solidFill>
                  <a:srgbClr val="002060"/>
                </a:solidFill>
              </a:rPr>
              <a:t>(МОУ </a:t>
            </a:r>
            <a:r>
              <a:rPr lang="ru-RU" sz="2200" b="1" dirty="0" err="1">
                <a:ln w="0"/>
                <a:solidFill>
                  <a:srgbClr val="002060"/>
                </a:solidFill>
              </a:rPr>
              <a:t>Аргаяшская</a:t>
            </a:r>
            <a:r>
              <a:rPr lang="ru-RU" sz="2200" b="1" dirty="0">
                <a:ln w="0"/>
                <a:solidFill>
                  <a:srgbClr val="002060"/>
                </a:solidFill>
              </a:rPr>
              <a:t> СОШ №</a:t>
            </a:r>
            <a:r>
              <a:rPr lang="ru-RU" sz="2200" b="1" dirty="0" smtClean="0">
                <a:ln w="0"/>
                <a:solidFill>
                  <a:srgbClr val="002060"/>
                </a:solidFill>
              </a:rPr>
              <a:t>2)</a:t>
            </a:r>
          </a:p>
        </p:txBody>
      </p:sp>
      <p:sp>
        <p:nvSpPr>
          <p:cNvPr id="8" name="Freeform 107"/>
          <p:cNvSpPr>
            <a:spLocks noEditPoints="1"/>
          </p:cNvSpPr>
          <p:nvPr/>
        </p:nvSpPr>
        <p:spPr bwMode="auto">
          <a:xfrm>
            <a:off x="424395" y="5271111"/>
            <a:ext cx="400998" cy="34361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00467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 dirty="0"/>
          </a:p>
        </p:txBody>
      </p:sp>
      <p:sp>
        <p:nvSpPr>
          <p:cNvPr id="9" name="Freeform 31"/>
          <p:cNvSpPr>
            <a:spLocks/>
          </p:cNvSpPr>
          <p:nvPr/>
        </p:nvSpPr>
        <p:spPr bwMode="auto">
          <a:xfrm>
            <a:off x="474070" y="6230480"/>
            <a:ext cx="305453" cy="300198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00467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 dirty="0"/>
          </a:p>
        </p:txBody>
      </p:sp>
      <p:sp>
        <p:nvSpPr>
          <p:cNvPr id="10" name="Freeform 106"/>
          <p:cNvSpPr>
            <a:spLocks noEditPoints="1"/>
          </p:cNvSpPr>
          <p:nvPr/>
        </p:nvSpPr>
        <p:spPr bwMode="auto">
          <a:xfrm>
            <a:off x="474070" y="5846474"/>
            <a:ext cx="301648" cy="26001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00467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257"/>
            <a:ext cx="2255749" cy="125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81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84" r="192" b="8349"/>
          <a:stretch>
            <a:fillRect/>
          </a:stretch>
        </p:blipFill>
        <p:spPr bwMode="auto">
          <a:xfrm>
            <a:off x="274865" y="2438401"/>
            <a:ext cx="2830283" cy="17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35" y="457881"/>
            <a:ext cx="2732993" cy="182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911" y="449943"/>
            <a:ext cx="2935403" cy="195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7041" y="2732014"/>
            <a:ext cx="5936959" cy="368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499" y="418798"/>
            <a:ext cx="3027815" cy="201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9" y="4223655"/>
            <a:ext cx="2869406" cy="216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9"/>
            <a:ext cx="9144000" cy="61073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585" b="1" dirty="0" smtClean="0">
                <a:solidFill>
                  <a:schemeClr val="bg1"/>
                </a:solidFill>
              </a:rPr>
              <a:t>Расширение библиотечного пространства – создание развивающих зон информационно-библиотечного </a:t>
            </a:r>
            <a:r>
              <a:rPr lang="ru-RU" altLang="ru-RU" sz="2585" b="1" dirty="0">
                <a:solidFill>
                  <a:schemeClr val="bg1"/>
                </a:solidFill>
              </a:rPr>
              <a:t>центра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396" y="1037976"/>
            <a:ext cx="89206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Библиотеки открытого доступа</a:t>
            </a:r>
            <a:r>
              <a:rPr lang="en-US" sz="2000" b="1" dirty="0"/>
              <a:t>:</a:t>
            </a:r>
            <a:r>
              <a:rPr lang="ru-RU" sz="2000" b="1" dirty="0" smtClean="0"/>
              <a:t> школьный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классный </a:t>
            </a:r>
            <a:r>
              <a:rPr lang="ru-RU" sz="2000" b="1" dirty="0" err="1" smtClean="0"/>
              <a:t>буккросинг</a:t>
            </a:r>
            <a:r>
              <a:rPr lang="en-US" sz="2000" b="1" dirty="0"/>
              <a:t>.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7953"/>
            <a:ext cx="3862793" cy="258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Эдгар\Pictures\Рисунок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315" y="1693282"/>
            <a:ext cx="2603500" cy="1736725"/>
          </a:xfrm>
          <a:prstGeom prst="rect">
            <a:avLst/>
          </a:prstGeom>
          <a:noFill/>
        </p:spPr>
      </p:pic>
      <p:pic>
        <p:nvPicPr>
          <p:cNvPr id="1027" name="Picture 3" descr="C:\Users\Эдгар\Pictures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189" y="1693282"/>
            <a:ext cx="2685638" cy="1793618"/>
          </a:xfrm>
          <a:prstGeom prst="rect">
            <a:avLst/>
          </a:prstGeom>
          <a:noFill/>
        </p:spPr>
      </p:pic>
      <p:pic>
        <p:nvPicPr>
          <p:cNvPr id="1028" name="Picture 4" descr="C:\Users\Эдгар\Pictures\Рисунок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793" y="3486900"/>
            <a:ext cx="5129021" cy="316328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63" b="3848"/>
          <a:stretch/>
        </p:blipFill>
        <p:spPr>
          <a:xfrm>
            <a:off x="223396" y="1438152"/>
            <a:ext cx="3354305" cy="279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336" y="4466641"/>
            <a:ext cx="4985580" cy="214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158" y="934406"/>
            <a:ext cx="903984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Создание дизайн-проекта открытого библиотечного развивающего пространства.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5" y="4615543"/>
            <a:ext cx="4123006" cy="184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316" y="1352773"/>
            <a:ext cx="5925292" cy="312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7" y="2789029"/>
            <a:ext cx="3158700" cy="192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25" y="1330238"/>
            <a:ext cx="3090233" cy="156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9"/>
            <a:ext cx="9144000" cy="61073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585" b="1" dirty="0" smtClean="0">
                <a:solidFill>
                  <a:schemeClr val="bg1"/>
                </a:solidFill>
              </a:rPr>
              <a:t>Расширение библиотечного пространства – создание развивающих зон информационно-библиотечного </a:t>
            </a:r>
            <a:r>
              <a:rPr lang="ru-RU" altLang="ru-RU" sz="2585" b="1" dirty="0">
                <a:solidFill>
                  <a:schemeClr val="bg1"/>
                </a:solidFill>
              </a:rPr>
              <a:t>центра</a:t>
            </a:r>
          </a:p>
        </p:txBody>
      </p:sp>
    </p:spTree>
    <p:extLst>
      <p:ext uri="{BB962C8B-B14F-4D97-AF65-F5344CB8AC3E}">
        <p14:creationId xmlns:p14="http://schemas.microsoft.com/office/powerpoint/2010/main" val="20109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784" y="972364"/>
            <a:ext cx="1284735" cy="1284735"/>
          </a:xfrm>
          <a:prstGeom prst="rect">
            <a:avLst/>
          </a:prstGeo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93965" y="663099"/>
            <a:ext cx="8950036" cy="237446"/>
          </a:xfr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rgbClr val="005EA4"/>
                </a:solidFill>
              </a:rPr>
              <a:t>Студия проектирования </a:t>
            </a:r>
            <a:r>
              <a:rPr lang="ru-RU" altLang="ru-RU" sz="2000" b="1" dirty="0" smtClean="0">
                <a:solidFill>
                  <a:srgbClr val="005EA4"/>
                </a:solidFill>
              </a:rPr>
              <a:t>текстов </a:t>
            </a:r>
            <a:r>
              <a:rPr lang="ru-RU" altLang="ru-RU" sz="2000" b="1" dirty="0">
                <a:solidFill>
                  <a:srgbClr val="005EA4"/>
                </a:solidFill>
              </a:rPr>
              <a:t>новой природы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234" y="264737"/>
            <a:ext cx="8956766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Развивающие  зоны  </a:t>
            </a:r>
            <a:r>
              <a:rPr lang="ru-RU" altLang="ru-RU" sz="2000" b="1" dirty="0">
                <a:solidFill>
                  <a:schemeClr val="bg1"/>
                </a:solidFill>
              </a:rPr>
              <a:t>информационно-библиотечного центра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Рисунок2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4" y="955366"/>
            <a:ext cx="2175125" cy="309685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30" y="3991878"/>
            <a:ext cx="1943100" cy="267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2212314" y="4059382"/>
            <a:ext cx="1833213" cy="2563091"/>
            <a:chOff x="2960460" y="3602181"/>
            <a:chExt cx="2139496" cy="285631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312" t="12695" r="26094" b="13673"/>
            <a:stretch/>
          </p:blipFill>
          <p:spPr>
            <a:xfrm>
              <a:off x="2960460" y="3864959"/>
              <a:ext cx="2139496" cy="25935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64873" y="3602181"/>
              <a:ext cx="210589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Комиксы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122025" y="4017818"/>
            <a:ext cx="1977130" cy="2470512"/>
            <a:chOff x="4122025" y="4017818"/>
            <a:chExt cx="1977130" cy="247051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88" t="11051" r="31876" b="7113"/>
            <a:stretch/>
          </p:blipFill>
          <p:spPr>
            <a:xfrm>
              <a:off x="4122025" y="4364182"/>
              <a:ext cx="1977130" cy="21241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70218" y="4017818"/>
              <a:ext cx="18288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rgbClr val="002060"/>
                  </a:solidFill>
                </a:rPr>
                <a:t>Буктрейлеры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23708" y="2828230"/>
            <a:ext cx="2873987" cy="3569225"/>
            <a:chOff x="6123708" y="2828230"/>
            <a:chExt cx="2873987" cy="35692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333" t="13868" r="25040" b="13466"/>
            <a:stretch/>
          </p:blipFill>
          <p:spPr>
            <a:xfrm>
              <a:off x="6123708" y="3161251"/>
              <a:ext cx="2873987" cy="32362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23708" y="2828230"/>
              <a:ext cx="287398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Облако слов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12315" y="2328918"/>
            <a:ext cx="3418973" cy="1643508"/>
            <a:chOff x="6597601" y="1074691"/>
            <a:chExt cx="1926200" cy="158946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97" t="32267" r="1683" b="666"/>
            <a:stretch/>
          </p:blipFill>
          <p:spPr>
            <a:xfrm>
              <a:off x="6597601" y="1397644"/>
              <a:ext cx="1926200" cy="126650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25026" y="1074691"/>
              <a:ext cx="1103057" cy="3571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Интеллект - карты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/>
          <a:srcRect l="6761" t="50666" r="83770" b="40022"/>
          <a:stretch/>
        </p:blipFill>
        <p:spPr>
          <a:xfrm>
            <a:off x="4050666" y="1013633"/>
            <a:ext cx="1580622" cy="12434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59" y="928310"/>
            <a:ext cx="2496205" cy="187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42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24900"/>
            <a:ext cx="9143999" cy="611791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marL="82550" algn="l"/>
            <a:r>
              <a:rPr lang="ru-RU" altLang="ru-RU" sz="2000" b="1" dirty="0">
                <a:solidFill>
                  <a:schemeClr val="bg1"/>
                </a:solidFill>
              </a:rPr>
              <a:t>Проведение общешкольных конкурсов и акций, участие школы в различных конкурсах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873" y="1076233"/>
            <a:ext cx="3508949" cy="3119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215" b="1" dirty="0">
                <a:solidFill>
                  <a:srgbClr val="002060"/>
                </a:solidFill>
              </a:rPr>
              <a:t>«Самый читающий класс</a:t>
            </a:r>
            <a:r>
              <a:rPr lang="ru-RU" altLang="ru-RU" sz="2215" b="1" dirty="0" smtClean="0">
                <a:solidFill>
                  <a:srgbClr val="002060"/>
                </a:solidFill>
              </a:rPr>
              <a:t>».</a:t>
            </a:r>
            <a:endParaRPr lang="ru-RU" altLang="ru-RU" sz="2215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7027" y="1071317"/>
            <a:ext cx="295910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</a:rPr>
              <a:t>«Самая читающая семья</a:t>
            </a:r>
            <a:r>
              <a:rPr lang="ru-RU" altLang="ru-RU" b="1" dirty="0" smtClean="0">
                <a:solidFill>
                  <a:srgbClr val="002060"/>
                </a:solidFill>
              </a:rPr>
              <a:t>».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6" y="1368968"/>
            <a:ext cx="2977123" cy="198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16455" y="1083810"/>
            <a:ext cx="259059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</a:rPr>
              <a:t>«Каникулы с книгой</a:t>
            </a:r>
            <a:r>
              <a:rPr lang="ru-RU" altLang="ru-RU" b="1" dirty="0" smtClean="0">
                <a:solidFill>
                  <a:srgbClr val="002060"/>
                </a:solidFill>
              </a:rPr>
              <a:t>».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073" y="1368968"/>
            <a:ext cx="3070004" cy="205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9764" y="3753662"/>
            <a:ext cx="251460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</a:rPr>
              <a:t>«Читающая мама</a:t>
            </a:r>
            <a:r>
              <a:rPr lang="ru-RU" altLang="ru-RU" b="1" dirty="0" smtClean="0">
                <a:solidFill>
                  <a:srgbClr val="002060"/>
                </a:solidFill>
              </a:rPr>
              <a:t>».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982" y="-1675854"/>
            <a:ext cx="2721595" cy="1814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867" y="1434525"/>
            <a:ext cx="2862380" cy="191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65235" y="3819472"/>
            <a:ext cx="2356264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</a:rPr>
              <a:t>«Читаем с шефами».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4492"/>
            <a:ext cx="3207657" cy="214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049" y="4252686"/>
            <a:ext cx="3519280" cy="211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828" y="-1544172"/>
            <a:ext cx="2187145" cy="14580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371" y="4499427"/>
            <a:ext cx="2543629" cy="169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589486" y="3860800"/>
            <a:ext cx="2554514" cy="32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«Литературный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квест</a:t>
            </a:r>
            <a:r>
              <a:rPr lang="ru-RU" altLang="ru-RU" b="1" dirty="0" smtClean="0">
                <a:solidFill>
                  <a:srgbClr val="002060"/>
                </a:solidFill>
              </a:rPr>
              <a:t>».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48343" y="3556000"/>
            <a:ext cx="8606971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69481"/>
            <a:ext cx="2700506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</a:rPr>
              <a:t>«Лучшие популяризаторы чтения</a:t>
            </a:r>
            <a:r>
              <a:rPr lang="ru-RU" altLang="ru-RU" b="1" dirty="0" smtClean="0">
                <a:solidFill>
                  <a:srgbClr val="002060"/>
                </a:solidFill>
              </a:rPr>
              <a:t>»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24900"/>
            <a:ext cx="9143999" cy="611791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marL="82550" algn="l"/>
            <a:r>
              <a:rPr lang="ru-RU" altLang="ru-RU" sz="2000" b="1" dirty="0">
                <a:solidFill>
                  <a:schemeClr val="bg1"/>
                </a:solidFill>
              </a:rPr>
              <a:t>Проведение общешкольных конкурсов и акций, участие школы в различных конкурсах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80084" y="3695855"/>
            <a:ext cx="2856015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</a:rPr>
              <a:t>«Тургеневская барышня</a:t>
            </a:r>
            <a:r>
              <a:rPr lang="ru-RU" altLang="ru-RU" b="1" dirty="0" smtClean="0">
                <a:solidFill>
                  <a:srgbClr val="002060"/>
                </a:solidFill>
              </a:rPr>
              <a:t>»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8866"/>
            <a:ext cx="2700410" cy="197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29465" y="-1164086"/>
            <a:ext cx="24047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/>
              <a:t>«Читающая страна» - Всероссийская акция.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168" y="3990330"/>
            <a:ext cx="3823978" cy="256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3505201"/>
            <a:ext cx="271549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</a:rPr>
              <a:t>«Чемпионат Читателей 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г. Челябинска </a:t>
            </a:r>
            <a:r>
              <a:rPr lang="ru-RU" altLang="ru-RU" b="1" dirty="0">
                <a:solidFill>
                  <a:srgbClr val="002060"/>
                </a:solidFill>
              </a:rPr>
              <a:t>- 2018</a:t>
            </a:r>
            <a:r>
              <a:rPr lang="ru-RU" altLang="ru-RU" b="1" dirty="0" smtClean="0">
                <a:solidFill>
                  <a:srgbClr val="002060"/>
                </a:solidFill>
              </a:rPr>
              <a:t>»</a:t>
            </a:r>
          </a:p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en-US" altLang="ru-RU" b="1" dirty="0" smtClean="0">
                <a:solidFill>
                  <a:srgbClr val="002060"/>
                </a:solidFill>
              </a:rPr>
              <a:t>I </a:t>
            </a:r>
            <a:r>
              <a:rPr lang="ru-RU" altLang="ru-RU" b="1" dirty="0" smtClean="0">
                <a:solidFill>
                  <a:srgbClr val="002060"/>
                </a:solidFill>
              </a:rPr>
              <a:t>место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83" y="4157581"/>
            <a:ext cx="1753517" cy="24053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54535" y="895803"/>
            <a:ext cx="328946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</a:rPr>
              <a:t>Съезд библиотекарей 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(</a:t>
            </a:r>
            <a:r>
              <a:rPr lang="ru-RU" altLang="ru-RU" b="1" dirty="0">
                <a:solidFill>
                  <a:srgbClr val="002060"/>
                </a:solidFill>
              </a:rPr>
              <a:t>г. Москва, 8 – 9 ноября 2018г</a:t>
            </a:r>
            <a:r>
              <a:rPr lang="ru-RU" altLang="ru-RU" b="1" dirty="0" smtClean="0">
                <a:solidFill>
                  <a:srgbClr val="002060"/>
                </a:solidFill>
              </a:rPr>
              <a:t>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00" y="1499523"/>
            <a:ext cx="2882900" cy="510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447" y="1524000"/>
            <a:ext cx="2954790" cy="196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982685" y="949309"/>
            <a:ext cx="2700506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«Молодежный конкурс на лучший рассказ»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240" y="345282"/>
            <a:ext cx="5422900" cy="78263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ru-RU" altLang="ru-RU" sz="2400" b="1" dirty="0">
                <a:solidFill>
                  <a:schemeClr val="bg1"/>
                </a:solidFill>
              </a:rPr>
              <a:t>Создание читательского сообщества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«</a:t>
            </a:r>
            <a:r>
              <a:rPr lang="ru-RU" altLang="ru-RU" sz="2400" b="1" dirty="0">
                <a:solidFill>
                  <a:schemeClr val="bg1"/>
                </a:solidFill>
              </a:rPr>
              <a:t>Читаем, осмысливаем, развиваемся»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410200" y="333829"/>
            <a:ext cx="3603379" cy="6282716"/>
            <a:chOff x="5312021" y="362745"/>
            <a:chExt cx="3603379" cy="634524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166" t="15153" r="13438" b="3857"/>
            <a:stretch/>
          </p:blipFill>
          <p:spPr>
            <a:xfrm>
              <a:off x="5312021" y="362745"/>
              <a:ext cx="3603379" cy="37417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999" t="31222" r="14098" b="13021"/>
            <a:stretch/>
          </p:blipFill>
          <p:spPr>
            <a:xfrm>
              <a:off x="5324178" y="4104485"/>
              <a:ext cx="3579063" cy="2603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63683991"/>
              </p:ext>
            </p:extLst>
          </p:nvPr>
        </p:nvGraphicFramePr>
        <p:xfrm>
          <a:off x="142240" y="1231900"/>
          <a:ext cx="5018041" cy="147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685" y="2917371"/>
            <a:ext cx="5059590" cy="369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Мы в средства</a:t>
            </a: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ru-RU" b="1" dirty="0" smtClean="0">
                <a:solidFill>
                  <a:schemeClr val="bg1"/>
                </a:solidFill>
              </a:rPr>
              <a:t> массовой информации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8696"/>
            <a:ext cx="1852212" cy="133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89486"/>
            <a:ext cx="364613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114" y="3317658"/>
            <a:ext cx="1674811" cy="144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805" y="3295650"/>
            <a:ext cx="1618139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" y="1883137"/>
            <a:ext cx="86868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624759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</a:rPr>
              <a:t>Задачи на 2019 год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4795" y="1034480"/>
            <a:ext cx="6955779" cy="5302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3050" indent="-2730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dirty="0"/>
              <a:t>Вовлечение учащихся и их родителей в проектирование текстов новой природы (</a:t>
            </a:r>
            <a:r>
              <a:rPr lang="ru-RU" altLang="ru-RU" sz="1800" dirty="0" err="1"/>
              <a:t>буктрейлеров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лонгридов</a:t>
            </a:r>
            <a:r>
              <a:rPr lang="ru-RU" altLang="ru-RU" sz="1800" dirty="0"/>
              <a:t>, арт-объектов, </a:t>
            </a:r>
            <a:r>
              <a:rPr lang="ru-RU" altLang="ru-RU" sz="1800" dirty="0" err="1"/>
              <a:t>изотекстов</a:t>
            </a:r>
            <a:r>
              <a:rPr lang="ru-RU" altLang="ru-RU" sz="1800" dirty="0"/>
              <a:t> и т.п.). Для этого предполагается дальнейшее развитие деятельности студии по проектированию текстов новой природы на базе школьного информационно-библиотечного центра</a:t>
            </a:r>
            <a:r>
              <a:rPr lang="ru-RU" altLang="ru-RU" sz="1800" dirty="0" smtClean="0"/>
              <a:t>.</a:t>
            </a:r>
          </a:p>
          <a:p>
            <a:pPr marL="273050" indent="-2730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ru-RU" altLang="ru-RU" sz="1800" dirty="0"/>
          </a:p>
          <a:p>
            <a:pPr marL="273050" indent="-2730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dirty="0"/>
              <a:t>Создание условий, обеспечивающих привилегированный доступ к информационным ресурсам обучающихся с ограниченными возможностями здоровья и длительное время находящимся в лечебных учреждениях. Создание им условий для полноценной читательской жизни</a:t>
            </a:r>
            <a:r>
              <a:rPr lang="ru-RU" altLang="ru-RU" sz="1800" dirty="0" smtClean="0"/>
              <a:t>.</a:t>
            </a:r>
          </a:p>
          <a:p>
            <a:pPr marL="273050" indent="-2730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ru-RU" altLang="ru-RU" sz="1800" dirty="0"/>
          </a:p>
          <a:p>
            <a:pPr marL="273050" indent="-2730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dirty="0"/>
              <a:t>Поддержка практики семейного чтения, обобщение и развитие эффективного опыта семейного чтения</a:t>
            </a:r>
            <a:r>
              <a:rPr lang="ru-RU" altLang="ru-RU" sz="1800" dirty="0" smtClean="0"/>
              <a:t>.</a:t>
            </a:r>
          </a:p>
          <a:p>
            <a:pPr marL="273050" indent="-2730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ru-RU" altLang="ru-RU" sz="1800" dirty="0"/>
          </a:p>
          <a:p>
            <a:pPr marL="273050" indent="-2730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dirty="0"/>
              <a:t>Освоение педагогами школы новых форм работы с читателями, в частности, методики использования </a:t>
            </a:r>
            <a:r>
              <a:rPr lang="ru-RU" altLang="ru-RU" sz="1800" dirty="0" err="1"/>
              <a:t>мотиваторов</a:t>
            </a:r>
            <a:r>
              <a:rPr lang="ru-RU" altLang="ru-RU" sz="1800" dirty="0"/>
              <a:t> чтения, методики популяризации чтения</a:t>
            </a:r>
            <a:r>
              <a:rPr lang="ru-RU" altLang="ru-RU" sz="1800" dirty="0" smtClean="0"/>
              <a:t>.</a:t>
            </a:r>
          </a:p>
          <a:p>
            <a:pPr marL="273050" indent="-2730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ru-RU" altLang="ru-RU" sz="1800" dirty="0"/>
          </a:p>
          <a:p>
            <a:pPr marL="273050" indent="-2730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dirty="0"/>
              <a:t>Разработка индивидуальных программ помощи </a:t>
            </a:r>
            <a:r>
              <a:rPr lang="ru-RU" altLang="ru-RU" sz="1800" dirty="0" err="1"/>
              <a:t>слабочитающим</a:t>
            </a:r>
            <a:r>
              <a:rPr lang="ru-RU" altLang="ru-RU" sz="1800" dirty="0"/>
              <a:t> и </a:t>
            </a:r>
            <a:r>
              <a:rPr lang="ru-RU" altLang="ru-RU" sz="1800" dirty="0" err="1"/>
              <a:t>низкомотивированным</a:t>
            </a:r>
            <a:r>
              <a:rPr lang="ru-RU" altLang="ru-RU" sz="1800" dirty="0"/>
              <a:t> детям.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3717" y="991667"/>
            <a:ext cx="1890782" cy="1811343"/>
            <a:chOff x="6871819" y="1999487"/>
            <a:chExt cx="1977389" cy="1697284"/>
          </a:xfrm>
        </p:grpSpPr>
        <p:sp>
          <p:nvSpPr>
            <p:cNvPr id="5" name="Freeform 35"/>
            <p:cNvSpPr/>
            <p:nvPr/>
          </p:nvSpPr>
          <p:spPr>
            <a:xfrm rot="5400000">
              <a:off x="7082129" y="1929692"/>
              <a:ext cx="1697284" cy="1836874"/>
            </a:xfrm>
            <a:custGeom>
              <a:avLst/>
              <a:gdLst>
                <a:gd name="connsiteX0" fmla="*/ 0 w 1891278"/>
                <a:gd name="connsiteY0" fmla="*/ 0 h 1318766"/>
                <a:gd name="connsiteX1" fmla="*/ 1587500 w 1891278"/>
                <a:gd name="connsiteY1" fmla="*/ 0 h 1318766"/>
                <a:gd name="connsiteX2" fmla="*/ 1891278 w 1891278"/>
                <a:gd name="connsiteY2" fmla="*/ 659383 h 1318766"/>
                <a:gd name="connsiteX3" fmla="*/ 1587500 w 1891278"/>
                <a:gd name="connsiteY3" fmla="*/ 1318766 h 1318766"/>
                <a:gd name="connsiteX4" fmla="*/ 0 w 1891278"/>
                <a:gd name="connsiteY4" fmla="*/ 1318766 h 1318766"/>
                <a:gd name="connsiteX5" fmla="*/ 303778 w 1891278"/>
                <a:gd name="connsiteY5" fmla="*/ 659383 h 13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278" h="1318766">
                  <a:moveTo>
                    <a:pt x="0" y="0"/>
                  </a:moveTo>
                  <a:lnTo>
                    <a:pt x="1587500" y="0"/>
                  </a:lnTo>
                  <a:lnTo>
                    <a:pt x="1891278" y="659383"/>
                  </a:lnTo>
                  <a:lnTo>
                    <a:pt x="1587500" y="1318766"/>
                  </a:lnTo>
                  <a:lnTo>
                    <a:pt x="0" y="1318766"/>
                  </a:lnTo>
                  <a:lnTo>
                    <a:pt x="303778" y="659383"/>
                  </a:lnTo>
                  <a:close/>
                </a:path>
              </a:pathLst>
            </a:custGeom>
            <a:solidFill>
              <a:srgbClr val="D93635"/>
            </a:solidFill>
            <a:ln>
              <a:noFill/>
            </a:ln>
            <a:effectLst>
              <a:outerShdw blurRad="266700" dist="38100" dir="2700000" algn="tl" rotWithShape="0">
                <a:schemeClr val="tx1">
                  <a:alpha val="48000"/>
                </a:schemeClr>
              </a:outerShdw>
            </a:effectLst>
            <a:scene3d>
              <a:camera prst="perspectiveAbove" fov="1800000">
                <a:rot lat="21000000" lon="0" rev="0"/>
              </a:camera>
              <a:lightRig rig="threePt" dir="t">
                <a:rot lat="0" lon="0" rev="2400000"/>
              </a:lightRig>
            </a:scene3d>
            <a:sp3d prstMaterial="matte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108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71819" y="2799567"/>
              <a:ext cx="1929774" cy="725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15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Задачи </a:t>
              </a:r>
            </a:p>
            <a:p>
              <a:pPr algn="ctr"/>
              <a:r>
                <a:rPr lang="ru-RU" sz="2215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на 2019 год </a:t>
              </a:r>
              <a:endParaRPr lang="ru-RU" sz="2215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672274" y="2364854"/>
              <a:ext cx="482738" cy="558166"/>
              <a:chOff x="3793550" y="3206181"/>
              <a:chExt cx="319514" cy="369438"/>
            </a:xfrm>
            <a:solidFill>
              <a:schemeClr val="bg1"/>
            </a:solidFill>
          </p:grpSpPr>
          <p:sp>
            <p:nvSpPr>
              <p:cNvPr id="8" name="Freeform 47"/>
              <p:cNvSpPr>
                <a:spLocks noEditPoints="1"/>
              </p:cNvSpPr>
              <p:nvPr/>
            </p:nvSpPr>
            <p:spPr bwMode="auto">
              <a:xfrm>
                <a:off x="3859449" y="3206181"/>
                <a:ext cx="183721" cy="91860"/>
              </a:xfrm>
              <a:custGeom>
                <a:avLst/>
                <a:gdLst/>
                <a:ahLst/>
                <a:cxnLst>
                  <a:cxn ang="0">
                    <a:pos x="58" y="14"/>
                  </a:cxn>
                  <a:cxn ang="0">
                    <a:pos x="44" y="14"/>
                  </a:cxn>
                  <a:cxn ang="0">
                    <a:pos x="29" y="0"/>
                  </a:cxn>
                  <a:cxn ang="0">
                    <a:pos x="15" y="14"/>
                  </a:cxn>
                  <a:cxn ang="0">
                    <a:pos x="0" y="14"/>
                  </a:cxn>
                  <a:cxn ang="0">
                    <a:pos x="0" y="29"/>
                  </a:cxn>
                  <a:cxn ang="0">
                    <a:pos x="58" y="29"/>
                  </a:cxn>
                  <a:cxn ang="0">
                    <a:pos x="58" y="14"/>
                  </a:cxn>
                  <a:cxn ang="0">
                    <a:pos x="29" y="22"/>
                  </a:cxn>
                  <a:cxn ang="0">
                    <a:pos x="22" y="14"/>
                  </a:cxn>
                  <a:cxn ang="0">
                    <a:pos x="29" y="7"/>
                  </a:cxn>
                  <a:cxn ang="0">
                    <a:pos x="37" y="14"/>
                  </a:cxn>
                  <a:cxn ang="0">
                    <a:pos x="29" y="22"/>
                  </a:cxn>
                </a:cxnLst>
                <a:rect l="0" t="0" r="r" b="b"/>
                <a:pathLst>
                  <a:path w="58" h="29">
                    <a:moveTo>
                      <a:pt x="58" y="14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6"/>
                      <a:pt x="37" y="0"/>
                      <a:pt x="29" y="0"/>
                    </a:cubicBezTo>
                    <a:cubicBezTo>
                      <a:pt x="21" y="0"/>
                      <a:pt x="15" y="6"/>
                      <a:pt x="15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8" y="29"/>
                      <a:pt x="58" y="29"/>
                      <a:pt x="58" y="29"/>
                    </a:cubicBezTo>
                    <a:lnTo>
                      <a:pt x="58" y="14"/>
                    </a:lnTo>
                    <a:close/>
                    <a:moveTo>
                      <a:pt x="29" y="22"/>
                    </a:moveTo>
                    <a:cubicBezTo>
                      <a:pt x="25" y="22"/>
                      <a:pt x="22" y="18"/>
                      <a:pt x="22" y="14"/>
                    </a:cubicBezTo>
                    <a:cubicBezTo>
                      <a:pt x="22" y="10"/>
                      <a:pt x="25" y="7"/>
                      <a:pt x="29" y="7"/>
                    </a:cubicBezTo>
                    <a:cubicBezTo>
                      <a:pt x="33" y="7"/>
                      <a:pt x="37" y="10"/>
                      <a:pt x="37" y="14"/>
                    </a:cubicBezTo>
                    <a:cubicBezTo>
                      <a:pt x="37" y="18"/>
                      <a:pt x="33" y="22"/>
                      <a:pt x="29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08" dirty="0"/>
              </a:p>
            </p:txBody>
          </p:sp>
          <p:sp>
            <p:nvSpPr>
              <p:cNvPr id="9" name="Freeform 48"/>
              <p:cNvSpPr>
                <a:spLocks noEditPoints="1"/>
              </p:cNvSpPr>
              <p:nvPr/>
            </p:nvSpPr>
            <p:spPr bwMode="auto">
              <a:xfrm>
                <a:off x="3793550" y="3252111"/>
                <a:ext cx="319514" cy="323508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38" y="35"/>
                  </a:cxn>
                  <a:cxn ang="0">
                    <a:pos x="22" y="35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62"/>
                  </a:cxn>
                  <a:cxn ang="0">
                    <a:pos x="160" y="162"/>
                  </a:cxn>
                  <a:cxn ang="0">
                    <a:pos x="160" y="0"/>
                  </a:cxn>
                  <a:cxn ang="0">
                    <a:pos x="138" y="0"/>
                  </a:cxn>
                  <a:cxn ang="0">
                    <a:pos x="74" y="138"/>
                  </a:cxn>
                  <a:cxn ang="0">
                    <a:pos x="66" y="128"/>
                  </a:cxn>
                  <a:cxn ang="0">
                    <a:pos x="33" y="97"/>
                  </a:cxn>
                  <a:cxn ang="0">
                    <a:pos x="51" y="81"/>
                  </a:cxn>
                  <a:cxn ang="0">
                    <a:pos x="74" y="105"/>
                  </a:cxn>
                  <a:cxn ang="0">
                    <a:pos x="120" y="58"/>
                  </a:cxn>
                  <a:cxn ang="0">
                    <a:pos x="138" y="74"/>
                  </a:cxn>
                  <a:cxn ang="0">
                    <a:pos x="74" y="138"/>
                  </a:cxn>
                </a:cxnLst>
                <a:rect l="0" t="0" r="r" b="b"/>
                <a:pathLst>
                  <a:path w="160" h="162">
                    <a:moveTo>
                      <a:pt x="138" y="0"/>
                    </a:moveTo>
                    <a:lnTo>
                      <a:pt x="138" y="35"/>
                    </a:lnTo>
                    <a:lnTo>
                      <a:pt x="22" y="35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160" y="162"/>
                    </a:lnTo>
                    <a:lnTo>
                      <a:pt x="160" y="0"/>
                    </a:lnTo>
                    <a:lnTo>
                      <a:pt x="138" y="0"/>
                    </a:lnTo>
                    <a:close/>
                    <a:moveTo>
                      <a:pt x="74" y="138"/>
                    </a:moveTo>
                    <a:lnTo>
                      <a:pt x="66" y="128"/>
                    </a:lnTo>
                    <a:lnTo>
                      <a:pt x="33" y="97"/>
                    </a:lnTo>
                    <a:lnTo>
                      <a:pt x="51" y="81"/>
                    </a:lnTo>
                    <a:lnTo>
                      <a:pt x="74" y="105"/>
                    </a:lnTo>
                    <a:lnTo>
                      <a:pt x="120" y="58"/>
                    </a:lnTo>
                    <a:lnTo>
                      <a:pt x="138" y="74"/>
                    </a:lnTo>
                    <a:lnTo>
                      <a:pt x="74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08" dirty="0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2003290" y="991667"/>
            <a:ext cx="65258" cy="5345631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9" y="3101760"/>
            <a:ext cx="1633572" cy="1225179"/>
          </a:xfrm>
          <a:prstGeom prst="rect">
            <a:avLst/>
          </a:prstGeom>
        </p:spPr>
      </p:pic>
      <p:pic>
        <p:nvPicPr>
          <p:cNvPr id="1030" name="Picture 6" descr="http://www.isan.ru/upload/medialibrary/8a8/8a8a7f4ce4c52758781261954f34b3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19" y="4633317"/>
            <a:ext cx="1703981" cy="170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82"/>
            <a:ext cx="9144000" cy="1648651"/>
          </a:xfrm>
          <a:prstGeom prst="rect">
            <a:avLst/>
          </a:prstGeom>
          <a:gradFill>
            <a:gsLst>
              <a:gs pos="100000">
                <a:schemeClr val="accent3">
                  <a:tint val="50000"/>
                  <a:satMod val="300000"/>
                  <a:alpha val="0"/>
                  <a:lumMod val="99000"/>
                  <a:lumOff val="1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0" y="5130800"/>
            <a:ext cx="9144000" cy="15384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62"/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7373" y="2182631"/>
            <a:ext cx="8944707" cy="21088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92D050"/>
                </a:solidFill>
              </a:rPr>
              <a:t>Тема инновационного проекта – </a:t>
            </a:r>
            <a:br>
              <a:rPr lang="ru-RU" altLang="ru-RU" sz="3600" b="1" dirty="0">
                <a:solidFill>
                  <a:srgbClr val="92D050"/>
                </a:solidFill>
              </a:rPr>
            </a:br>
            <a:r>
              <a:rPr lang="ru-RU" altLang="ru-RU" sz="3600" b="1" dirty="0">
                <a:solidFill>
                  <a:srgbClr val="00467A"/>
                </a:solidFill>
              </a:rPr>
              <a:t>«Использование возможностей информационно-библиотечного центра сельской школы для развития культуры смыслового чтения обучающихся»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5068" y="5283673"/>
            <a:ext cx="7556989" cy="1385613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1292" b="1" dirty="0">
                <a:solidFill>
                  <a:srgbClr val="002060"/>
                </a:solidFill>
              </a:rPr>
              <a:t>Юридический адрес: </a:t>
            </a:r>
            <a:r>
              <a:rPr lang="ru-RU" altLang="ru-RU" sz="1292" dirty="0">
                <a:solidFill>
                  <a:schemeClr val="tx1"/>
                </a:solidFill>
              </a:rPr>
              <a:t>456880, Челябинская область, </a:t>
            </a:r>
            <a:r>
              <a:rPr lang="ru-RU" altLang="ru-RU" sz="1292" dirty="0" err="1">
                <a:solidFill>
                  <a:schemeClr val="tx1"/>
                </a:solidFill>
              </a:rPr>
              <a:t>Аргаяшский</a:t>
            </a:r>
            <a:r>
              <a:rPr lang="ru-RU" altLang="ru-RU" sz="1292" dirty="0">
                <a:solidFill>
                  <a:schemeClr val="tx1"/>
                </a:solidFill>
              </a:rPr>
              <a:t> муниципальный район,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292" dirty="0">
                <a:solidFill>
                  <a:schemeClr val="tx1"/>
                </a:solidFill>
              </a:rPr>
              <a:t> с. Аргаяш, ул. Комсомольская, 29</a:t>
            </a:r>
            <a:r>
              <a:rPr lang="ru-RU" altLang="ru-RU" sz="1292" dirty="0"/>
              <a:t>.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1292" dirty="0"/>
          </a:p>
          <a:p>
            <a:pPr algn="l" eaLnBrk="1" hangingPunct="1">
              <a:lnSpc>
                <a:spcPct val="80000"/>
              </a:lnSpc>
            </a:pPr>
            <a:r>
              <a:rPr lang="ru-RU" altLang="ru-RU" sz="1292" b="1" dirty="0">
                <a:solidFill>
                  <a:srgbClr val="002060"/>
                </a:solidFill>
              </a:rPr>
              <a:t>Почтовый адрес и место нахождения</a:t>
            </a:r>
            <a:r>
              <a:rPr lang="ru-RU" altLang="ru-RU" sz="1292" dirty="0"/>
              <a:t>: </a:t>
            </a:r>
            <a:r>
              <a:rPr lang="ru-RU" altLang="ru-RU" sz="1292" dirty="0">
                <a:solidFill>
                  <a:schemeClr val="tx1"/>
                </a:solidFill>
              </a:rPr>
              <a:t>456880, Челябинская область, </a:t>
            </a:r>
            <a:r>
              <a:rPr lang="ru-RU" altLang="ru-RU" sz="1292" dirty="0" err="1">
                <a:solidFill>
                  <a:schemeClr val="tx1"/>
                </a:solidFill>
              </a:rPr>
              <a:t>Аргаяшский</a:t>
            </a:r>
            <a:r>
              <a:rPr lang="ru-RU" altLang="ru-RU" sz="1292" dirty="0">
                <a:solidFill>
                  <a:schemeClr val="tx1"/>
                </a:solidFill>
              </a:rPr>
              <a:t> муниципальный район, с. Аргаяш, ул. комсомольская, 29.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292" dirty="0"/>
              <a:t>	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292" b="1" dirty="0">
                <a:solidFill>
                  <a:srgbClr val="002060"/>
                </a:solidFill>
              </a:rPr>
              <a:t>Контактный телефон организации: </a:t>
            </a:r>
            <a:r>
              <a:rPr lang="ru-RU" altLang="ru-RU" sz="1292" dirty="0">
                <a:solidFill>
                  <a:schemeClr val="tx1"/>
                </a:solidFill>
              </a:rPr>
              <a:t>8 (351-31) 2-17-58.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3" y="298862"/>
            <a:ext cx="2455655" cy="136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438399" y="406924"/>
            <a:ext cx="6705601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общеобразовательное учреждение </a:t>
            </a:r>
          </a:p>
          <a:p>
            <a:pPr algn="ctr">
              <a:lnSpc>
                <a:spcPct val="80000"/>
              </a:lnSpc>
            </a:pP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Аргаяшская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средняя общеобразовательная школа №2 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(МОУ 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Аргаяшская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СОШ №2)</a:t>
            </a:r>
          </a:p>
        </p:txBody>
      </p:sp>
      <p:sp>
        <p:nvSpPr>
          <p:cNvPr id="8" name="Freeform 107"/>
          <p:cNvSpPr>
            <a:spLocks noEditPoints="1"/>
          </p:cNvSpPr>
          <p:nvPr/>
        </p:nvSpPr>
        <p:spPr bwMode="auto">
          <a:xfrm>
            <a:off x="424395" y="5271111"/>
            <a:ext cx="400998" cy="34361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00467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 dirty="0"/>
          </a:p>
        </p:txBody>
      </p:sp>
      <p:sp>
        <p:nvSpPr>
          <p:cNvPr id="9" name="Freeform 31"/>
          <p:cNvSpPr>
            <a:spLocks/>
          </p:cNvSpPr>
          <p:nvPr/>
        </p:nvSpPr>
        <p:spPr bwMode="auto">
          <a:xfrm>
            <a:off x="474070" y="6230480"/>
            <a:ext cx="305453" cy="300198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00467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 dirty="0"/>
          </a:p>
        </p:txBody>
      </p:sp>
      <p:sp>
        <p:nvSpPr>
          <p:cNvPr id="10" name="Freeform 106"/>
          <p:cNvSpPr>
            <a:spLocks noEditPoints="1"/>
          </p:cNvSpPr>
          <p:nvPr/>
        </p:nvSpPr>
        <p:spPr bwMode="auto">
          <a:xfrm>
            <a:off x="474070" y="5846474"/>
            <a:ext cx="301648" cy="26001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00467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 dirty="0"/>
          </a:p>
        </p:txBody>
      </p:sp>
    </p:spTree>
    <p:extLst>
      <p:ext uri="{BB962C8B-B14F-4D97-AF65-F5344CB8AC3E}">
        <p14:creationId xmlns:p14="http://schemas.microsoft.com/office/powerpoint/2010/main" val="19082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tsyuk.ru/media/cms/pages/goal.jpg.500x500_q85_cro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59" y="1958538"/>
            <a:ext cx="1042289" cy="10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82" y="5158238"/>
            <a:ext cx="968382" cy="968382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421" y="691027"/>
            <a:ext cx="7125007" cy="170222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</a:rPr>
              <a:t>Разработать и апробировать модель информационно-библиотечного центра (далее – ИБЦ) сельской школы, обладающей функцией стимулирования развития культуры смыслового чтения обучающихся.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3421" y="2671193"/>
            <a:ext cx="7125007" cy="3721573"/>
          </a:xfrm>
          <a:ln>
            <a:solidFill>
              <a:srgbClr val="00467A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&amp;"/>
            </a:pPr>
            <a:r>
              <a:rPr lang="ru-RU" altLang="ru-RU" sz="1600" dirty="0" smtClean="0"/>
              <a:t>Определить </a:t>
            </a:r>
            <a:r>
              <a:rPr lang="ru-RU" altLang="ru-RU" sz="1600" dirty="0"/>
              <a:t>нормативно-правовые основания для создания в сельской школе ИБЦ;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&amp;"/>
            </a:pPr>
            <a:r>
              <a:rPr lang="ru-RU" altLang="ru-RU" sz="1600" dirty="0" smtClean="0"/>
              <a:t>Установить </a:t>
            </a:r>
            <a:r>
              <a:rPr lang="ru-RU" altLang="ru-RU" sz="1600" dirty="0"/>
              <a:t>и научно обосновать педагогические возможности информационно-библиотечного центра сельской школы для развития культуры смыслового чтения обучающихся;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&amp;"/>
            </a:pPr>
            <a:r>
              <a:rPr lang="ru-RU" altLang="ru-RU" sz="1600" dirty="0" smtClean="0"/>
              <a:t>Разработать </a:t>
            </a:r>
            <a:r>
              <a:rPr lang="ru-RU" altLang="ru-RU" sz="1600" dirty="0"/>
              <a:t>критерии и показатели </a:t>
            </a:r>
            <a:r>
              <a:rPr lang="ru-RU" altLang="ru-RU" sz="1600" dirty="0" err="1"/>
              <a:t>сформированности</a:t>
            </a:r>
            <a:r>
              <a:rPr lang="ru-RU" altLang="ru-RU" sz="1600" dirty="0"/>
              <a:t> культуры смыслового чтения обучающихся различных возрастных групп;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&amp;"/>
            </a:pPr>
            <a:r>
              <a:rPr lang="ru-RU" altLang="ru-RU" sz="1600" dirty="0" smtClean="0"/>
              <a:t>Разработать </a:t>
            </a:r>
            <a:r>
              <a:rPr lang="ru-RU" altLang="ru-RU" sz="1600" dirty="0"/>
              <a:t>систему диагностических средств для исследования динамики развития культуры смыслового чтения обучающихся;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&amp;"/>
            </a:pPr>
            <a:r>
              <a:rPr lang="ru-RU" altLang="ru-RU" sz="1600" dirty="0" smtClean="0"/>
              <a:t>Разработать </a:t>
            </a:r>
            <a:r>
              <a:rPr lang="ru-RU" altLang="ru-RU" sz="1600" dirty="0"/>
              <a:t>модель ИБЦ сельской школы, обладающего функцией стимулирования развития культуры смыслового чтения обучающихся;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&amp;"/>
            </a:pPr>
            <a:r>
              <a:rPr lang="ru-RU" altLang="ru-RU" sz="1600" dirty="0" smtClean="0"/>
              <a:t>Внедрить </a:t>
            </a:r>
            <a:r>
              <a:rPr lang="ru-RU" altLang="ru-RU" sz="1600" dirty="0"/>
              <a:t>модель ИБЦ сельской школы, обладающей функцией стимулирования развития культуры смыслового чтения обучающихся в образовательную практику МОУ Аргаяшской СОШ №2.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1559" y="3073400"/>
            <a:ext cx="1446619" cy="1579951"/>
            <a:chOff x="7012334" y="1999487"/>
            <a:chExt cx="1836874" cy="1697284"/>
          </a:xfrm>
        </p:grpSpPr>
        <p:sp>
          <p:nvSpPr>
            <p:cNvPr id="7" name="Freeform 35"/>
            <p:cNvSpPr/>
            <p:nvPr/>
          </p:nvSpPr>
          <p:spPr>
            <a:xfrm rot="5400000">
              <a:off x="7082129" y="1929692"/>
              <a:ext cx="1697284" cy="1836874"/>
            </a:xfrm>
            <a:custGeom>
              <a:avLst/>
              <a:gdLst>
                <a:gd name="connsiteX0" fmla="*/ 0 w 1891278"/>
                <a:gd name="connsiteY0" fmla="*/ 0 h 1318766"/>
                <a:gd name="connsiteX1" fmla="*/ 1587500 w 1891278"/>
                <a:gd name="connsiteY1" fmla="*/ 0 h 1318766"/>
                <a:gd name="connsiteX2" fmla="*/ 1891278 w 1891278"/>
                <a:gd name="connsiteY2" fmla="*/ 659383 h 1318766"/>
                <a:gd name="connsiteX3" fmla="*/ 1587500 w 1891278"/>
                <a:gd name="connsiteY3" fmla="*/ 1318766 h 1318766"/>
                <a:gd name="connsiteX4" fmla="*/ 0 w 1891278"/>
                <a:gd name="connsiteY4" fmla="*/ 1318766 h 1318766"/>
                <a:gd name="connsiteX5" fmla="*/ 303778 w 1891278"/>
                <a:gd name="connsiteY5" fmla="*/ 659383 h 13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278" h="1318766">
                  <a:moveTo>
                    <a:pt x="0" y="0"/>
                  </a:moveTo>
                  <a:lnTo>
                    <a:pt x="1587500" y="0"/>
                  </a:lnTo>
                  <a:lnTo>
                    <a:pt x="1891278" y="659383"/>
                  </a:lnTo>
                  <a:lnTo>
                    <a:pt x="1587500" y="1318766"/>
                  </a:lnTo>
                  <a:lnTo>
                    <a:pt x="0" y="1318766"/>
                  </a:lnTo>
                  <a:lnTo>
                    <a:pt x="303778" y="659383"/>
                  </a:lnTo>
                  <a:close/>
                </a:path>
              </a:pathLst>
            </a:custGeom>
            <a:solidFill>
              <a:srgbClr val="D93635"/>
            </a:solidFill>
            <a:ln>
              <a:noFill/>
            </a:ln>
            <a:effectLst>
              <a:outerShdw blurRad="266700" dist="38100" dir="2700000" algn="tl" rotWithShape="0">
                <a:schemeClr val="tx1">
                  <a:alpha val="48000"/>
                </a:schemeClr>
              </a:outerShdw>
            </a:effectLst>
            <a:scene3d>
              <a:camera prst="perspectiveAbove" fov="1800000">
                <a:rot lat="21000000" lon="0" rev="0"/>
              </a:camera>
              <a:lightRig rig="threePt" dir="t">
                <a:rot lat="0" lon="0" rev="2400000"/>
              </a:lightRig>
            </a:scene3d>
            <a:sp3d prstMaterial="matte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108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57113" y="2799567"/>
              <a:ext cx="1779994" cy="512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Задачи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7672274" y="2364854"/>
              <a:ext cx="482738" cy="558166"/>
              <a:chOff x="3793550" y="3206181"/>
              <a:chExt cx="319514" cy="369438"/>
            </a:xfrm>
            <a:solidFill>
              <a:schemeClr val="bg1"/>
            </a:solidFill>
          </p:grpSpPr>
          <p:sp>
            <p:nvSpPr>
              <p:cNvPr id="10" name="Freeform 47"/>
              <p:cNvSpPr>
                <a:spLocks noEditPoints="1"/>
              </p:cNvSpPr>
              <p:nvPr/>
            </p:nvSpPr>
            <p:spPr bwMode="auto">
              <a:xfrm>
                <a:off x="3859449" y="3206181"/>
                <a:ext cx="183721" cy="91860"/>
              </a:xfrm>
              <a:custGeom>
                <a:avLst/>
                <a:gdLst/>
                <a:ahLst/>
                <a:cxnLst>
                  <a:cxn ang="0">
                    <a:pos x="58" y="14"/>
                  </a:cxn>
                  <a:cxn ang="0">
                    <a:pos x="44" y="14"/>
                  </a:cxn>
                  <a:cxn ang="0">
                    <a:pos x="29" y="0"/>
                  </a:cxn>
                  <a:cxn ang="0">
                    <a:pos x="15" y="14"/>
                  </a:cxn>
                  <a:cxn ang="0">
                    <a:pos x="0" y="14"/>
                  </a:cxn>
                  <a:cxn ang="0">
                    <a:pos x="0" y="29"/>
                  </a:cxn>
                  <a:cxn ang="0">
                    <a:pos x="58" y="29"/>
                  </a:cxn>
                  <a:cxn ang="0">
                    <a:pos x="58" y="14"/>
                  </a:cxn>
                  <a:cxn ang="0">
                    <a:pos x="29" y="22"/>
                  </a:cxn>
                  <a:cxn ang="0">
                    <a:pos x="22" y="14"/>
                  </a:cxn>
                  <a:cxn ang="0">
                    <a:pos x="29" y="7"/>
                  </a:cxn>
                  <a:cxn ang="0">
                    <a:pos x="37" y="14"/>
                  </a:cxn>
                  <a:cxn ang="0">
                    <a:pos x="29" y="22"/>
                  </a:cxn>
                </a:cxnLst>
                <a:rect l="0" t="0" r="r" b="b"/>
                <a:pathLst>
                  <a:path w="58" h="29">
                    <a:moveTo>
                      <a:pt x="58" y="14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6"/>
                      <a:pt x="37" y="0"/>
                      <a:pt x="29" y="0"/>
                    </a:cubicBezTo>
                    <a:cubicBezTo>
                      <a:pt x="21" y="0"/>
                      <a:pt x="15" y="6"/>
                      <a:pt x="15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8" y="29"/>
                      <a:pt x="58" y="29"/>
                      <a:pt x="58" y="29"/>
                    </a:cubicBezTo>
                    <a:lnTo>
                      <a:pt x="58" y="14"/>
                    </a:lnTo>
                    <a:close/>
                    <a:moveTo>
                      <a:pt x="29" y="22"/>
                    </a:moveTo>
                    <a:cubicBezTo>
                      <a:pt x="25" y="22"/>
                      <a:pt x="22" y="18"/>
                      <a:pt x="22" y="14"/>
                    </a:cubicBezTo>
                    <a:cubicBezTo>
                      <a:pt x="22" y="10"/>
                      <a:pt x="25" y="7"/>
                      <a:pt x="29" y="7"/>
                    </a:cubicBezTo>
                    <a:cubicBezTo>
                      <a:pt x="33" y="7"/>
                      <a:pt x="37" y="10"/>
                      <a:pt x="37" y="14"/>
                    </a:cubicBezTo>
                    <a:cubicBezTo>
                      <a:pt x="37" y="18"/>
                      <a:pt x="33" y="22"/>
                      <a:pt x="29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08" dirty="0"/>
              </a:p>
            </p:txBody>
          </p:sp>
          <p:sp>
            <p:nvSpPr>
              <p:cNvPr id="11" name="Freeform 48"/>
              <p:cNvSpPr>
                <a:spLocks noEditPoints="1"/>
              </p:cNvSpPr>
              <p:nvPr/>
            </p:nvSpPr>
            <p:spPr bwMode="auto">
              <a:xfrm>
                <a:off x="3793550" y="3252111"/>
                <a:ext cx="319514" cy="323508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38" y="35"/>
                  </a:cxn>
                  <a:cxn ang="0">
                    <a:pos x="22" y="35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62"/>
                  </a:cxn>
                  <a:cxn ang="0">
                    <a:pos x="160" y="162"/>
                  </a:cxn>
                  <a:cxn ang="0">
                    <a:pos x="160" y="0"/>
                  </a:cxn>
                  <a:cxn ang="0">
                    <a:pos x="138" y="0"/>
                  </a:cxn>
                  <a:cxn ang="0">
                    <a:pos x="74" y="138"/>
                  </a:cxn>
                  <a:cxn ang="0">
                    <a:pos x="66" y="128"/>
                  </a:cxn>
                  <a:cxn ang="0">
                    <a:pos x="33" y="97"/>
                  </a:cxn>
                  <a:cxn ang="0">
                    <a:pos x="51" y="81"/>
                  </a:cxn>
                  <a:cxn ang="0">
                    <a:pos x="74" y="105"/>
                  </a:cxn>
                  <a:cxn ang="0">
                    <a:pos x="120" y="58"/>
                  </a:cxn>
                  <a:cxn ang="0">
                    <a:pos x="138" y="74"/>
                  </a:cxn>
                  <a:cxn ang="0">
                    <a:pos x="74" y="138"/>
                  </a:cxn>
                </a:cxnLst>
                <a:rect l="0" t="0" r="r" b="b"/>
                <a:pathLst>
                  <a:path w="160" h="162">
                    <a:moveTo>
                      <a:pt x="138" y="0"/>
                    </a:moveTo>
                    <a:lnTo>
                      <a:pt x="138" y="35"/>
                    </a:lnTo>
                    <a:lnTo>
                      <a:pt x="22" y="35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160" y="162"/>
                    </a:lnTo>
                    <a:lnTo>
                      <a:pt x="160" y="0"/>
                    </a:lnTo>
                    <a:lnTo>
                      <a:pt x="138" y="0"/>
                    </a:lnTo>
                    <a:close/>
                    <a:moveTo>
                      <a:pt x="74" y="138"/>
                    </a:moveTo>
                    <a:lnTo>
                      <a:pt x="66" y="128"/>
                    </a:lnTo>
                    <a:lnTo>
                      <a:pt x="33" y="97"/>
                    </a:lnTo>
                    <a:lnTo>
                      <a:pt x="51" y="81"/>
                    </a:lnTo>
                    <a:lnTo>
                      <a:pt x="74" y="105"/>
                    </a:lnTo>
                    <a:lnTo>
                      <a:pt x="120" y="58"/>
                    </a:lnTo>
                    <a:lnTo>
                      <a:pt x="138" y="74"/>
                    </a:lnTo>
                    <a:lnTo>
                      <a:pt x="74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08" dirty="0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76575" y="330213"/>
            <a:ext cx="1401603" cy="1693890"/>
            <a:chOff x="480736" y="-1107504"/>
            <a:chExt cx="1836873" cy="1697283"/>
          </a:xfrm>
          <a:solidFill>
            <a:srgbClr val="002060"/>
          </a:solidFill>
        </p:grpSpPr>
        <p:grpSp>
          <p:nvGrpSpPr>
            <p:cNvPr id="4" name="Группа 3"/>
            <p:cNvGrpSpPr/>
            <p:nvPr/>
          </p:nvGrpSpPr>
          <p:grpSpPr>
            <a:xfrm>
              <a:off x="480736" y="-1107504"/>
              <a:ext cx="1836873" cy="1697283"/>
              <a:chOff x="1132866" y="1764408"/>
              <a:chExt cx="1836873" cy="1697283"/>
            </a:xfrm>
            <a:grpFill/>
          </p:grpSpPr>
          <p:sp>
            <p:nvSpPr>
              <p:cNvPr id="5" name="Freeform 35"/>
              <p:cNvSpPr/>
              <p:nvPr/>
            </p:nvSpPr>
            <p:spPr>
              <a:xfrm rot="5400000">
                <a:off x="1202661" y="1694613"/>
                <a:ext cx="1697283" cy="1836873"/>
              </a:xfrm>
              <a:custGeom>
                <a:avLst/>
                <a:gdLst>
                  <a:gd name="connsiteX0" fmla="*/ 0 w 1891278"/>
                  <a:gd name="connsiteY0" fmla="*/ 0 h 1318766"/>
                  <a:gd name="connsiteX1" fmla="*/ 1587500 w 1891278"/>
                  <a:gd name="connsiteY1" fmla="*/ 0 h 1318766"/>
                  <a:gd name="connsiteX2" fmla="*/ 1891278 w 1891278"/>
                  <a:gd name="connsiteY2" fmla="*/ 659383 h 1318766"/>
                  <a:gd name="connsiteX3" fmla="*/ 1587500 w 1891278"/>
                  <a:gd name="connsiteY3" fmla="*/ 1318766 h 1318766"/>
                  <a:gd name="connsiteX4" fmla="*/ 0 w 1891278"/>
                  <a:gd name="connsiteY4" fmla="*/ 1318766 h 1318766"/>
                  <a:gd name="connsiteX5" fmla="*/ 303778 w 1891278"/>
                  <a:gd name="connsiteY5" fmla="*/ 659383 h 131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1278" h="1318766">
                    <a:moveTo>
                      <a:pt x="0" y="0"/>
                    </a:moveTo>
                    <a:lnTo>
                      <a:pt x="1587500" y="0"/>
                    </a:lnTo>
                    <a:lnTo>
                      <a:pt x="1891278" y="659383"/>
                    </a:lnTo>
                    <a:lnTo>
                      <a:pt x="1587500" y="1318766"/>
                    </a:lnTo>
                    <a:lnTo>
                      <a:pt x="0" y="1318766"/>
                    </a:lnTo>
                    <a:lnTo>
                      <a:pt x="303778" y="65938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66700" dist="38100" dir="2700000" algn="tl" rotWithShape="0">
                  <a:schemeClr val="tx1">
                    <a:alpha val="48000"/>
                  </a:schemeClr>
                </a:outerShdw>
              </a:effectLst>
              <a:scene3d>
                <a:camera prst="perspectiveAbove" fov="1800000">
                  <a:rot lat="21000000" lon="0" rev="0"/>
                </a:camera>
                <a:lightRig rig="threePt" dir="t">
                  <a:rot lat="0" lon="0" rev="2400000"/>
                </a:lightRig>
              </a:scene3d>
              <a:sp3d prstMaterial="matte">
                <a:bevelT w="0" h="635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15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33588" y="2745565"/>
                <a:ext cx="1363823" cy="46409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ЦЕЛЬ</a:t>
                </a:r>
              </a:p>
            </p:txBody>
          </p:sp>
        </p:grpSp>
        <p:sp>
          <p:nvSpPr>
            <p:cNvPr id="12" name="Freeform 50"/>
            <p:cNvSpPr>
              <a:spLocks noEditPoints="1"/>
            </p:cNvSpPr>
            <p:nvPr/>
          </p:nvSpPr>
          <p:spPr bwMode="auto">
            <a:xfrm>
              <a:off x="1104040" y="-705798"/>
              <a:ext cx="590261" cy="576996"/>
            </a:xfrm>
            <a:custGeom>
              <a:avLst/>
              <a:gdLst>
                <a:gd name="T0" fmla="*/ 282575 w 112"/>
                <a:gd name="T1" fmla="*/ 20273 h 109"/>
                <a:gd name="T2" fmla="*/ 262391 w 112"/>
                <a:gd name="T3" fmla="*/ 0 h 109"/>
                <a:gd name="T4" fmla="*/ 216977 w 112"/>
                <a:gd name="T5" fmla="*/ 53218 h 109"/>
                <a:gd name="T6" fmla="*/ 128673 w 112"/>
                <a:gd name="T7" fmla="*/ 17739 h 109"/>
                <a:gd name="T8" fmla="*/ 0 w 112"/>
                <a:gd name="T9" fmla="*/ 146982 h 109"/>
                <a:gd name="T10" fmla="*/ 128673 w 112"/>
                <a:gd name="T11" fmla="*/ 276225 h 109"/>
                <a:gd name="T12" fmla="*/ 257345 w 112"/>
                <a:gd name="T13" fmla="*/ 146982 h 109"/>
                <a:gd name="T14" fmla="*/ 237161 w 112"/>
                <a:gd name="T15" fmla="*/ 78559 h 109"/>
                <a:gd name="T16" fmla="*/ 282575 w 112"/>
                <a:gd name="T17" fmla="*/ 20273 h 109"/>
                <a:gd name="T18" fmla="*/ 239684 w 112"/>
                <a:gd name="T19" fmla="*/ 146982 h 109"/>
                <a:gd name="T20" fmla="*/ 128673 w 112"/>
                <a:gd name="T21" fmla="*/ 255952 h 109"/>
                <a:gd name="T22" fmla="*/ 20184 w 112"/>
                <a:gd name="T23" fmla="*/ 146982 h 109"/>
                <a:gd name="T24" fmla="*/ 128673 w 112"/>
                <a:gd name="T25" fmla="*/ 35478 h 109"/>
                <a:gd name="T26" fmla="*/ 204362 w 112"/>
                <a:gd name="T27" fmla="*/ 65889 h 109"/>
                <a:gd name="T28" fmla="*/ 126150 w 112"/>
                <a:gd name="T29" fmla="*/ 157119 h 109"/>
                <a:gd name="T30" fmla="*/ 65598 w 112"/>
                <a:gd name="T31" fmla="*/ 98833 h 109"/>
                <a:gd name="T32" fmla="*/ 45414 w 112"/>
                <a:gd name="T33" fmla="*/ 136845 h 109"/>
                <a:gd name="T34" fmla="*/ 108489 w 112"/>
                <a:gd name="T35" fmla="*/ 207802 h 109"/>
                <a:gd name="T36" fmla="*/ 121104 w 112"/>
                <a:gd name="T37" fmla="*/ 225542 h 109"/>
                <a:gd name="T38" fmla="*/ 136242 w 112"/>
                <a:gd name="T39" fmla="*/ 207802 h 109"/>
                <a:gd name="T40" fmla="*/ 224546 w 112"/>
                <a:gd name="T41" fmla="*/ 93764 h 109"/>
                <a:gd name="T42" fmla="*/ 239684 w 112"/>
                <a:gd name="T43" fmla="*/ 146982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015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640395" y="2671193"/>
            <a:ext cx="65102" cy="3721573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0176" y="691027"/>
            <a:ext cx="65321" cy="17176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23520" y="335280"/>
            <a:ext cx="8635257" cy="75184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200" b="1" dirty="0">
                <a:solidFill>
                  <a:schemeClr val="bg1"/>
                </a:solidFill>
              </a:rPr>
              <a:t>1. Реализация инвариантной части календарного плана региональной инновационной площадки в 2018 году</a:t>
            </a:r>
            <a:r>
              <a:rPr lang="ru-RU" altLang="ru-RU" sz="2200" b="1" dirty="0" smtClean="0">
                <a:solidFill>
                  <a:schemeClr val="bg1"/>
                </a:solidFill>
              </a:rPr>
              <a:t>.</a:t>
            </a:r>
            <a:endParaRPr lang="ru-RU" altLang="ru-RU" sz="1662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52791101"/>
              </p:ext>
            </p:extLst>
          </p:nvPr>
        </p:nvGraphicFramePr>
        <p:xfrm>
          <a:off x="-213360" y="1308100"/>
          <a:ext cx="9357360" cy="52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9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55" y="263183"/>
            <a:ext cx="8798601" cy="336257"/>
          </a:xfr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Семинары, курсы, собрания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56" y="719269"/>
            <a:ext cx="3778294" cy="252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77" y="751235"/>
            <a:ext cx="8611709" cy="57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42400" cy="56368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altLang="ru-RU" sz="2800" dirty="0">
                <a:solidFill>
                  <a:schemeClr val="bg1"/>
                </a:solidFill>
              </a:rPr>
              <a:t>1.5. Информационное сопровождение инновационного проекта</a:t>
            </a:r>
            <a:r>
              <a:rPr lang="ru-RU" altLang="ru-RU" sz="2800" dirty="0" smtClean="0">
                <a:solidFill>
                  <a:schemeClr val="bg1"/>
                </a:solidFill>
              </a:rPr>
              <a:t>.</a:t>
            </a:r>
            <a:endParaRPr lang="ru-RU" altLang="ru-RU" sz="2585" b="1" dirty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032" y="894538"/>
            <a:ext cx="8762415" cy="3379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Сайт </a:t>
            </a:r>
            <a:r>
              <a:rPr lang="ru-RU" altLang="ru-RU" sz="2000" dirty="0"/>
              <a:t>ГБУ ДПО ЧИППКРО «Региональные инновационные площадки</a:t>
            </a:r>
            <a:r>
              <a:rPr lang="ru-RU" altLang="ru-RU" sz="2000" dirty="0" smtClean="0"/>
              <a:t>»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3600" dirty="0"/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/>
          </a:p>
        </p:txBody>
      </p:sp>
      <p:pic>
        <p:nvPicPr>
          <p:cNvPr id="10" name="Рисунок 9" descr="Рисунок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468591"/>
            <a:ext cx="8832374" cy="525431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692400" y="5245100"/>
            <a:ext cx="6248400" cy="6858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1 11"/>
          <p:cNvSpPr/>
          <p:nvPr/>
        </p:nvSpPr>
        <p:spPr>
          <a:xfrm>
            <a:off x="7402285" y="4296228"/>
            <a:ext cx="1407886" cy="841829"/>
          </a:xfrm>
          <a:prstGeom prst="borderCallout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3586 </a:t>
            </a:r>
            <a:r>
              <a:rPr lang="ru-RU" b="1" dirty="0" smtClean="0">
                <a:solidFill>
                  <a:srgbClr val="002060"/>
                </a:solidFill>
              </a:rPr>
              <a:t>просмотров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83" t="35342" r="7879" b="15264"/>
          <a:stretch/>
        </p:blipFill>
        <p:spPr>
          <a:xfrm>
            <a:off x="239032" y="4857750"/>
            <a:ext cx="2266294" cy="146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97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" y="261939"/>
            <a:ext cx="8585200" cy="550861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l"/>
            <a:r>
              <a:rPr lang="ru-RU" altLang="ru-RU" sz="1800" b="1" dirty="0">
                <a:solidFill>
                  <a:schemeClr val="bg1"/>
                </a:solidFill>
              </a:rPr>
              <a:t>Создание официального сайта информационно-библиотечного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центра  МОУ Аргаяшской СОШ №2              </a:t>
            </a:r>
            <a:r>
              <a:rPr lang="en-US" altLang="ru-RU" sz="1800" b="1" dirty="0" smtClean="0">
                <a:solidFill>
                  <a:schemeClr val="bg1"/>
                </a:solidFill>
              </a:rPr>
              <a:t>http://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ибц-асош2.рф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876299"/>
            <a:ext cx="8978900" cy="572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6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echnogen.com.ua/uploads/images/mod-index/item14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03" y="4730908"/>
            <a:ext cx="1749602" cy="17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4160"/>
            <a:ext cx="9144000" cy="643696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266700" algn="l"/>
            <a:r>
              <a:rPr lang="ru-RU" altLang="ru-RU" sz="2000" b="1" dirty="0">
                <a:solidFill>
                  <a:schemeClr val="bg1"/>
                </a:solidFill>
              </a:rPr>
              <a:t>2. Реализация вариативной части календарного плана региональной инновационной площадки в 2018 году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.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699" y="915557"/>
            <a:ext cx="8750301" cy="599289"/>
          </a:xfrm>
          <a:custGeom>
            <a:avLst/>
            <a:gdLst>
              <a:gd name="connsiteX0" fmla="*/ 0 w 8750301"/>
              <a:gd name="connsiteY0" fmla="*/ 0 h 584775"/>
              <a:gd name="connsiteX1" fmla="*/ 8750301 w 8750301"/>
              <a:gd name="connsiteY1" fmla="*/ 0 h 584775"/>
              <a:gd name="connsiteX2" fmla="*/ 8750301 w 8750301"/>
              <a:gd name="connsiteY2" fmla="*/ 584775 h 584775"/>
              <a:gd name="connsiteX3" fmla="*/ 0 w 8750301"/>
              <a:gd name="connsiteY3" fmla="*/ 584775 h 584775"/>
              <a:gd name="connsiteX4" fmla="*/ 0 w 8750301"/>
              <a:gd name="connsiteY4" fmla="*/ 0 h 584775"/>
              <a:gd name="connsiteX0" fmla="*/ 0 w 8750301"/>
              <a:gd name="connsiteY0" fmla="*/ 0 h 599289"/>
              <a:gd name="connsiteX1" fmla="*/ 8750301 w 8750301"/>
              <a:gd name="connsiteY1" fmla="*/ 0 h 599289"/>
              <a:gd name="connsiteX2" fmla="*/ 8750301 w 8750301"/>
              <a:gd name="connsiteY2" fmla="*/ 584775 h 599289"/>
              <a:gd name="connsiteX3" fmla="*/ 319315 w 8750301"/>
              <a:gd name="connsiteY3" fmla="*/ 599289 h 599289"/>
              <a:gd name="connsiteX4" fmla="*/ 0 w 8750301"/>
              <a:gd name="connsiteY4" fmla="*/ 0 h 59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0301" h="599289">
                <a:moveTo>
                  <a:pt x="0" y="0"/>
                </a:moveTo>
                <a:lnTo>
                  <a:pt x="8750301" y="0"/>
                </a:lnTo>
                <a:lnTo>
                  <a:pt x="8750301" y="584775"/>
                </a:lnTo>
                <a:lnTo>
                  <a:pt x="319315" y="599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62722" indent="-310669">
              <a:lnSpc>
                <a:spcPct val="80000"/>
              </a:lnSpc>
              <a:buNone/>
            </a:pPr>
            <a:r>
              <a:rPr lang="ru-RU" altLang="ru-RU" sz="2000" b="1" dirty="0"/>
              <a:t>2.1. Разработка модели информационно-библиотечного центра сельской школы: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1164" y="5353127"/>
            <a:ext cx="474220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altLang="ru-RU" sz="1600" dirty="0" smtClean="0"/>
              <a:t>Программа </a:t>
            </a:r>
            <a:r>
              <a:rPr lang="ru-RU" altLang="ru-RU" sz="1600" dirty="0"/>
              <a:t>развития МОУ Аргаяшской СОШ №2 с 01.11.2018г. По 31.12.2021г. (утверждена 01.11.2018г</a:t>
            </a:r>
            <a:r>
              <a:rPr lang="ru-RU" altLang="ru-RU" sz="1600" dirty="0" smtClean="0"/>
              <a:t>.).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27621" y="4337287"/>
            <a:ext cx="474220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altLang="ru-RU" dirty="0"/>
              <a:t>Целевая программа «Успешное чтение» (утверждена 29.06.2018г.).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50336" y="1793160"/>
            <a:ext cx="70742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altLang="ru-RU" dirty="0"/>
              <a:t>«Положение об информационно-библиотечном </a:t>
            </a:r>
            <a:r>
              <a:rPr lang="ru-RU" altLang="ru-RU" dirty="0" smtClean="0"/>
              <a:t>центре </a:t>
            </a:r>
          </a:p>
          <a:p>
            <a:pPr lvl="0" algn="just"/>
            <a:r>
              <a:rPr lang="ru-RU" altLang="ru-RU" dirty="0"/>
              <a:t> </a:t>
            </a:r>
            <a:r>
              <a:rPr lang="ru-RU" altLang="ru-RU" dirty="0" smtClean="0"/>
              <a:t>      МОУ </a:t>
            </a:r>
            <a:r>
              <a:rPr lang="ru-RU" altLang="ru-RU" dirty="0"/>
              <a:t>Аргаяшской СОШ №2» (утверждено 15.03.2018г.).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23185" y="2887663"/>
            <a:ext cx="584664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altLang="ru-RU" dirty="0"/>
              <a:t>Целевая программа «Программа работы с </a:t>
            </a:r>
            <a:r>
              <a:rPr lang="ru-RU" altLang="ru-RU" dirty="0" err="1"/>
              <a:t>низкомотивированными</a:t>
            </a:r>
            <a:r>
              <a:rPr lang="ru-RU" altLang="ru-RU" dirty="0"/>
              <a:t> и </a:t>
            </a:r>
            <a:r>
              <a:rPr lang="ru-RU" altLang="ru-RU" dirty="0" err="1"/>
              <a:t>слабочитающими</a:t>
            </a:r>
            <a:r>
              <a:rPr lang="ru-RU" altLang="ru-RU" dirty="0"/>
              <a:t> обучающимися (утверждена 29.08.2018г.).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03" y="1645823"/>
            <a:ext cx="1662034" cy="2219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616" y="2599225"/>
            <a:ext cx="1720970" cy="222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72" y="4090273"/>
            <a:ext cx="1658950" cy="2156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00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elenanet.com/wp-content/uploads/2016/09/3-In-1-Multi-touch-Vari-Height-Angle-966-24122012-2105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600" y="2581059"/>
            <a:ext cx="1717557" cy="113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57880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материально – технической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базы </a:t>
            </a:r>
            <a:b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библиотечного центра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03560" y="957009"/>
            <a:ext cx="4039272" cy="16773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2388" lvl="0" indent="-52388">
              <a:buNone/>
            </a:pPr>
            <a:r>
              <a:rPr lang="ru-RU" altLang="ru-RU" sz="1800" dirty="0" smtClean="0"/>
              <a:t> Выделение </a:t>
            </a:r>
            <a:r>
              <a:rPr lang="ru-RU" altLang="ru-RU" sz="1800" dirty="0"/>
              <a:t>компьютерной зоны ( 3 компьютера, </a:t>
            </a:r>
            <a:r>
              <a:rPr lang="ru-RU" altLang="ru-RU" sz="1800" dirty="0" smtClean="0"/>
              <a:t>3 </a:t>
            </a:r>
            <a:r>
              <a:rPr lang="ru-RU" altLang="ru-RU" sz="1800" dirty="0" err="1" smtClean="0"/>
              <a:t>нетбука</a:t>
            </a:r>
            <a:r>
              <a:rPr lang="ru-RU" altLang="ru-RU" sz="1800" dirty="0"/>
              <a:t>, 2 МФУ, 1 видеопроектор, интерактивная доска (для выполнения проектных работ), обеспечение доступа к информации и электронным ресурсам</a:t>
            </a:r>
            <a:r>
              <a:rPr lang="en-US" altLang="ru-RU" sz="1800" dirty="0"/>
              <a:t>;</a:t>
            </a:r>
            <a:endParaRPr lang="ru-RU" sz="1800" dirty="0"/>
          </a:p>
          <a:p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2" y="957009"/>
            <a:ext cx="2515987" cy="167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572" y="2754376"/>
            <a:ext cx="53863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altLang="ru-RU" dirty="0" smtClean="0"/>
              <a:t>Приобретение сенсорного стола для организации творческой деятельности учащихся</a:t>
            </a:r>
            <a:r>
              <a:rPr lang="en-US" altLang="ru-RU" dirty="0" smtClean="0"/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02024" y="3903561"/>
            <a:ext cx="67408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altLang="ru-RU" dirty="0" smtClean="0"/>
              <a:t>Приобретение специального оборудования и программного обеспечения для создания </a:t>
            </a:r>
            <a:r>
              <a:rPr lang="ru-RU" altLang="ru-RU" dirty="0" err="1" smtClean="0"/>
              <a:t>видео-роликов</a:t>
            </a:r>
            <a:r>
              <a:rPr lang="ru-RU" altLang="ru-RU" dirty="0" smtClean="0"/>
              <a:t>, фотографирования</a:t>
            </a:r>
            <a:r>
              <a:rPr lang="en-US" altLang="ru-RU" dirty="0" smtClean="0"/>
              <a:t>;</a:t>
            </a:r>
            <a:endParaRPr lang="ru-RU" alt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02024" y="5315769"/>
            <a:ext cx="6722396" cy="7998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392" tIns="45696" rIns="91392" bIns="45696" rtlCol="0">
            <a:noAutofit/>
          </a:bodyPr>
          <a:lstStyle/>
          <a:p>
            <a:pPr marL="0" marR="0" lvl="0" indent="0" defTabSz="843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60363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современной  библиотечной мебели для создания уютной  комфортной обстановки для пользователей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997" y="925353"/>
            <a:ext cx="2519224" cy="167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84" y="4835813"/>
            <a:ext cx="1886480" cy="175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5" y="3516202"/>
            <a:ext cx="1894729" cy="142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8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62524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материально – технической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базы </a:t>
            </a:r>
            <a:b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библиотечного центра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6875" y="2516942"/>
            <a:ext cx="41086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altLang="ru-RU" dirty="0" smtClean="0"/>
              <a:t>Пополнение книжного фонда (справочная, научно- популярная, художественная), приобретение книг текстов новой природы.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1317" y="1239997"/>
            <a:ext cx="271800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altLang="ru-RU" dirty="0" smtClean="0"/>
              <a:t>Подписка на </a:t>
            </a:r>
            <a:r>
              <a:rPr lang="ru-RU" altLang="ru-RU" smtClean="0"/>
              <a:t>издание РШБА</a:t>
            </a:r>
            <a:endParaRPr lang="ru-RU" alt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44625" y="3960397"/>
            <a:ext cx="88622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altLang="ru-RU" dirty="0" smtClean="0"/>
              <a:t>Подключение к электронным ресурсам.</a:t>
            </a:r>
            <a:endParaRPr lang="ru-RU" altLang="ru-RU" b="1" dirty="0">
              <a:solidFill>
                <a:srgbClr val="005EA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208" y="895840"/>
            <a:ext cx="2230455" cy="148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05" r="30191" b="16734"/>
          <a:stretch/>
        </p:blipFill>
        <p:spPr>
          <a:xfrm>
            <a:off x="144625" y="4447062"/>
            <a:ext cx="2551921" cy="203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78" r="25619" b="37007"/>
          <a:stretch/>
        </p:blipFill>
        <p:spPr>
          <a:xfrm>
            <a:off x="2759592" y="4455817"/>
            <a:ext cx="3856597" cy="203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55" t="10885" r="28231" b="23402"/>
          <a:stretch/>
        </p:blipFill>
        <p:spPr>
          <a:xfrm>
            <a:off x="6679235" y="4449178"/>
            <a:ext cx="2388965" cy="203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9932" r="-415" b="28707"/>
          <a:stretch/>
        </p:blipFill>
        <p:spPr>
          <a:xfrm>
            <a:off x="5646771" y="2129454"/>
            <a:ext cx="3360069" cy="164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988" y="945083"/>
            <a:ext cx="2230454" cy="148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75952" y="1792336"/>
            <a:ext cx="3107606" cy="137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39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895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инновационного проекта –  «Использование возможностей информационно-библиотечного центра сельской школы для развития культуры смыслового чтения обучающихся»</vt:lpstr>
      <vt:lpstr>Разработать и апробировать модель информационно-библиотечного центра (далее – ИБЦ) сельской школы, обладающей функцией стимулирования развития культуры смыслового чтения обучающихся.</vt:lpstr>
      <vt:lpstr>1. Реализация инвариантной части календарного плана региональной инновационной площадки в 2018 году.</vt:lpstr>
      <vt:lpstr>Семинары, курсы, собрания</vt:lpstr>
      <vt:lpstr>1.5. Информационное сопровождение инновационного проекта.</vt:lpstr>
      <vt:lpstr>Создание официального сайта информационно-библиотечного центра  МОУ Аргаяшской СОШ №2              http://ибц-асош2.рф</vt:lpstr>
      <vt:lpstr>2. Реализация вариативной части календарного плана региональной инновационной площадки в 2018 году.</vt:lpstr>
      <vt:lpstr>Модернизация материально – технической базы  информационно – библиотечного центра:</vt:lpstr>
      <vt:lpstr>Модернизация материально – технической базы  информационно – библиотечного центра:</vt:lpstr>
      <vt:lpstr>Презентация PowerPoint</vt:lpstr>
      <vt:lpstr>Расширение библиотечного пространства – создание развивающих зон информационно-библиотечного центра</vt:lpstr>
      <vt:lpstr>Расширение библиотечного пространства – создание развивающих зон информационно-библиотечного центра</vt:lpstr>
      <vt:lpstr>Студия проектирования текстов новой природы</vt:lpstr>
      <vt:lpstr>Проведение общешкольных конкурсов и акций, участие школы в различных конкурсах</vt:lpstr>
      <vt:lpstr>Проведение общешкольных конкурсов и акций, участие школы в различных конкурсах</vt:lpstr>
      <vt:lpstr>Создание читательского сообщества  «Читаем, осмысливаем, развиваемся»</vt:lpstr>
      <vt:lpstr>Задачи на 2019 год</vt:lpstr>
      <vt:lpstr>Тема инновационного проекта –  «Использование возможностей информационно-библиотечного центра сельской школы для развития культуры смыслового чтения обучающихся»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Бессарабов Александр Юрьевич</cp:lastModifiedBy>
  <cp:revision>119</cp:revision>
  <cp:lastPrinted>2018-12-06T07:38:32Z</cp:lastPrinted>
  <dcterms:created xsi:type="dcterms:W3CDTF">2018-11-14T04:12:54Z</dcterms:created>
  <dcterms:modified xsi:type="dcterms:W3CDTF">2018-12-12T06:03:13Z</dcterms:modified>
</cp:coreProperties>
</file>