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8"/>
  </p:notesMasterIdLst>
  <p:sldIdLst>
    <p:sldId id="256" r:id="rId2"/>
    <p:sldId id="322" r:id="rId3"/>
    <p:sldId id="257" r:id="rId4"/>
    <p:sldId id="323" r:id="rId5"/>
    <p:sldId id="295" r:id="rId6"/>
    <p:sldId id="294" r:id="rId7"/>
    <p:sldId id="258" r:id="rId8"/>
    <p:sldId id="265" r:id="rId9"/>
    <p:sldId id="266" r:id="rId10"/>
    <p:sldId id="268" r:id="rId11"/>
    <p:sldId id="259" r:id="rId12"/>
    <p:sldId id="296" r:id="rId13"/>
    <p:sldId id="297" r:id="rId14"/>
    <p:sldId id="298" r:id="rId15"/>
    <p:sldId id="261" r:id="rId16"/>
    <p:sldId id="299" r:id="rId17"/>
    <p:sldId id="264" r:id="rId18"/>
    <p:sldId id="262" r:id="rId19"/>
    <p:sldId id="263" r:id="rId20"/>
    <p:sldId id="269" r:id="rId21"/>
    <p:sldId id="270" r:id="rId22"/>
    <p:sldId id="300" r:id="rId23"/>
    <p:sldId id="301" r:id="rId24"/>
    <p:sldId id="306" r:id="rId25"/>
    <p:sldId id="272" r:id="rId26"/>
    <p:sldId id="310" r:id="rId27"/>
    <p:sldId id="273" r:id="rId28"/>
    <p:sldId id="274" r:id="rId29"/>
    <p:sldId id="275" r:id="rId30"/>
    <p:sldId id="276" r:id="rId31"/>
    <p:sldId id="277" r:id="rId32"/>
    <p:sldId id="307" r:id="rId33"/>
    <p:sldId id="308" r:id="rId34"/>
    <p:sldId id="309" r:id="rId35"/>
    <p:sldId id="278" r:id="rId36"/>
    <p:sldId id="312" r:id="rId37"/>
    <p:sldId id="279" r:id="rId38"/>
    <p:sldId id="282" r:id="rId39"/>
    <p:sldId id="283" r:id="rId40"/>
    <p:sldId id="284" r:id="rId41"/>
    <p:sldId id="285" r:id="rId42"/>
    <p:sldId id="313" r:id="rId43"/>
    <p:sldId id="315" r:id="rId44"/>
    <p:sldId id="314" r:id="rId45"/>
    <p:sldId id="286" r:id="rId46"/>
    <p:sldId id="317" r:id="rId47"/>
    <p:sldId id="287" r:id="rId48"/>
    <p:sldId id="288" r:id="rId49"/>
    <p:sldId id="289" r:id="rId50"/>
    <p:sldId id="290" r:id="rId51"/>
    <p:sldId id="291" r:id="rId52"/>
    <p:sldId id="318" r:id="rId53"/>
    <p:sldId id="319" r:id="rId54"/>
    <p:sldId id="320" r:id="rId55"/>
    <p:sldId id="324" r:id="rId56"/>
    <p:sldId id="293" r:id="rId5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387"/>
    <a:srgbClr val="B9A15A"/>
    <a:srgbClr val="FFE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170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73C6D-D52F-4B2C-9F39-025E2D1212F8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1188C-9ABF-484F-B451-43B861177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96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1188C-9ABF-484F-B451-43B861177587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69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92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28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62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7117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929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27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39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237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16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9141088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59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78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64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89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13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08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06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22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DB12D79-970F-42DF-88B0-8B8BB03BD55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73F8-EE5A-4246-9642-EC29FC34A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851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0;&#1072;&#1073;20\Desktop\&#1057;&#1072;&#1096;&#1072;\&#1087;&#1088;&#1077;&#1079;&#1077;&#1085;&#1090;&#1072;&#1094;&#1080;&#1103;\&#1071;&#1085;%20&#1060;&#1088;&#1077;&#1085;&#1082;&#1077;&#1083;&#1100;,%20&#1052;&#1072;&#1088;&#1080;&#1103;%20&#1042;&#1080;&#1085;&#1086;&#1075;&#1088;&#1072;&#1076;&#1086;&#1074;&#1072;%20-%20&#1040;&#1090;&#1100;,%20&#1076;&#1074;&#1072;,%20&#1072;&#1090;&#1100;%20(mp3cut.net).mp3" TargetMode="Externa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72;&#1073;20\Desktop\&#1057;&#1072;&#1096;&#1072;\&#1087;&#1088;&#1077;&#1079;&#1077;&#1085;&#1090;&#1072;&#1094;&#1080;&#1103;\&#1071;&#1085;%20&#1060;&#1088;&#1077;&#1085;&#1082;&#1077;&#1083;&#1100;%20-%20&#1058;&#1072;&#1085;&#1077;&#1094;%20&#1041;&#1072;&#1083;&#1077;&#1088;&#1080;&#1085;&#1099;%20(mp3cut.net).mp3" TargetMode="External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-360000">
            <a:off x="595397" y="738117"/>
            <a:ext cx="8825658" cy="3329581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Представляем игру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637311" y="3560619"/>
            <a:ext cx="10972800" cy="2604654"/>
          </a:xfrm>
          <a:prstGeom prst="curvedUpArrow">
            <a:avLst>
              <a:gd name="adj1" fmla="val 19631"/>
              <a:gd name="adj2" fmla="val 50400"/>
              <a:gd name="adj3" fmla="val 0"/>
            </a:avLst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«Путешествие в сказку»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39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771" y="2209800"/>
            <a:ext cx="10442979" cy="789860"/>
          </a:xfrm>
        </p:spPr>
        <p:txBody>
          <a:bodyPr/>
          <a:lstStyle/>
          <a:p>
            <a:pPr marL="396875" indent="-396875" algn="ctr" defTabSz="9128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4400" dirty="0">
                <a:solidFill>
                  <a:schemeClr val="tx1">
                    <a:lumMod val="95000"/>
                  </a:schemeClr>
                </a:solidFill>
              </a:rPr>
              <a:t>Пожалуйста, сдавайте ваши </a:t>
            </a: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</a:rPr>
              <a:t>ответы </a:t>
            </a:r>
            <a:r>
              <a:rPr lang="ru-RU" sz="4400" dirty="0">
                <a:solidFill>
                  <a:schemeClr val="tx1">
                    <a:lumMod val="95000"/>
                  </a:schemeClr>
                </a:solidFill>
              </a:rPr>
              <a:t>жюри</a:t>
            </a:r>
          </a:p>
        </p:txBody>
      </p:sp>
      <p:pic>
        <p:nvPicPr>
          <p:cNvPr id="3" name="Ян Френкель - Танец Балерины (mp3cut.ne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11971" y="2889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484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544" y="2677303"/>
            <a:ext cx="9404723" cy="1400530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chemeClr val="tx1">
                    <a:lumMod val="95000"/>
                  </a:schemeClr>
                </a:solidFill>
              </a:rPr>
              <a:t>Правильные ответы</a:t>
            </a:r>
            <a:endParaRPr lang="ru-RU" sz="4400" i="1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448972"/>
            <a:ext cx="0" cy="631639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26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145" y="0"/>
            <a:ext cx="1069571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3672" y="4696691"/>
            <a:ext cx="6373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Стойкий оловянный солдатик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1673" y="4433455"/>
            <a:ext cx="734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1</a:t>
            </a:r>
            <a:r>
              <a:rPr lang="ru-RU" sz="6600" dirty="0" smtClean="0">
                <a:solidFill>
                  <a:srgbClr val="FF0000"/>
                </a:solidFill>
              </a:rPr>
              <a:t>.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4" y="0"/>
            <a:ext cx="11540835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0073" y="4807527"/>
            <a:ext cx="3976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Балерина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17" y="4793673"/>
            <a:ext cx="789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2.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5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782" y="6863"/>
            <a:ext cx="11526982" cy="6851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6471" y="2645579"/>
            <a:ext cx="3111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3.Тролль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23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612" y="2028470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Тема вторая </a:t>
            </a:r>
            <a:r>
              <a:rPr lang="ru-RU" dirty="0" smtClean="0">
                <a:solidFill>
                  <a:srgbClr val="FFC000"/>
                </a:solidFill>
              </a:rPr>
              <a:t>«</a:t>
            </a:r>
            <a:r>
              <a:rPr lang="ru-RU" b="1" dirty="0">
                <a:solidFill>
                  <a:srgbClr val="FFC000"/>
                </a:solidFill>
              </a:rPr>
              <a:t>Что </a:t>
            </a:r>
            <a:r>
              <a:rPr lang="ru-RU" b="1" dirty="0" smtClean="0">
                <a:solidFill>
                  <a:srgbClr val="FFC000"/>
                </a:solidFill>
              </a:rPr>
              <a:t>лишнее</a:t>
            </a:r>
            <a:r>
              <a:rPr lang="ru-RU" dirty="0" smtClean="0">
                <a:solidFill>
                  <a:srgbClr val="FFC000"/>
                </a:solidFill>
              </a:rPr>
              <a:t> »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/>
              <a:t> </a:t>
            </a:r>
            <a:r>
              <a:rPr lang="ru-RU" sz="2800" dirty="0" smtClean="0"/>
              <a:t>вам предстоит выписать тот </a:t>
            </a:r>
            <a:r>
              <a:rPr lang="ru-RU" sz="2800" dirty="0" smtClean="0"/>
              <a:t>вариант ответа, </a:t>
            </a:r>
            <a:r>
              <a:rPr lang="ru-RU" sz="2800" dirty="0" smtClean="0"/>
              <a:t>который по вашему </a:t>
            </a:r>
            <a:r>
              <a:rPr lang="ru-RU" sz="2800" dirty="0" smtClean="0"/>
              <a:t>мнению лишний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4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1738282" y="214291"/>
            <a:ext cx="8643998" cy="1125863"/>
          </a:xfrm>
          <a:prstGeom prst="roundRect">
            <a:avLst>
              <a:gd name="adj" fmla="val 9033"/>
            </a:avLst>
          </a:prstGeom>
          <a:gradFill flip="none" rotWithShape="0">
            <a:gsLst>
              <a:gs pos="0">
                <a:srgbClr val="0070C0"/>
              </a:gs>
              <a:gs pos="50000">
                <a:srgbClr val="0070C0"/>
              </a:gs>
              <a:gs pos="100000">
                <a:srgbClr val="00B0F0"/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>
            <a:normAutofit fontScale="77500" lnSpcReduction="2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5400" dirty="0"/>
              <a:t>Пожалуйста, подходите </a:t>
            </a:r>
            <a:br>
              <a:rPr lang="ru-RU" sz="5400" dirty="0"/>
            </a:br>
            <a:r>
              <a:rPr lang="ru-RU" sz="5400" dirty="0"/>
              <a:t>за бланками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420990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7565" y="659405"/>
            <a:ext cx="7703126" cy="581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C000"/>
                </a:solidFill>
              </a:rPr>
              <a:t>Где был оловянный солдатик?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4166" y="2967335"/>
            <a:ext cx="3111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1.В воде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0618" y="2879678"/>
            <a:ext cx="4475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</a:rPr>
              <a:t>2</a:t>
            </a:r>
            <a:r>
              <a:rPr lang="ru-RU" sz="4400" dirty="0" smtClean="0">
                <a:solidFill>
                  <a:srgbClr val="FFC000"/>
                </a:solidFill>
              </a:rPr>
              <a:t>.В </a:t>
            </a:r>
            <a:r>
              <a:rPr lang="ru-RU" sz="4400" dirty="0" smtClean="0">
                <a:solidFill>
                  <a:srgbClr val="FFC000"/>
                </a:solidFill>
              </a:rPr>
              <a:t>желудке 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1892" y="4574334"/>
            <a:ext cx="3111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</a:rPr>
              <a:t>3</a:t>
            </a:r>
            <a:r>
              <a:rPr lang="ru-RU" sz="4400" dirty="0" smtClean="0">
                <a:solidFill>
                  <a:srgbClr val="FFC000"/>
                </a:solidFill>
              </a:rPr>
              <a:t>.В печи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9612" y="4574334"/>
            <a:ext cx="3111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4.В небе</a:t>
            </a:r>
          </a:p>
        </p:txBody>
      </p:sp>
    </p:spTree>
    <p:extLst>
      <p:ext uri="{BB962C8B-B14F-4D97-AF65-F5344CB8AC3E}">
        <p14:creationId xmlns:p14="http://schemas.microsoft.com/office/powerpoint/2010/main" xmlns="" val="19611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138819"/>
            <a:ext cx="9404723" cy="14005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4400" b="1" dirty="0" smtClean="0">
                <a:solidFill>
                  <a:srgbClr val="FFC000"/>
                </a:solidFill>
              </a:rPr>
              <a:t>К</a:t>
            </a:r>
            <a:r>
              <a:rPr lang="ru-RU" sz="4400" b="1" dirty="0" smtClean="0">
                <a:solidFill>
                  <a:srgbClr val="FFC000"/>
                </a:solidFill>
              </a:rPr>
              <a:t>то </a:t>
            </a:r>
            <a:r>
              <a:rPr lang="ru-RU" sz="4400" b="1" i="1" dirty="0" smtClean="0">
                <a:solidFill>
                  <a:srgbClr val="FFC000"/>
                </a:solidFill>
              </a:rPr>
              <a:t>не желал </a:t>
            </a:r>
            <a:r>
              <a:rPr lang="ru-RU" sz="4400" b="1" dirty="0" smtClean="0">
                <a:solidFill>
                  <a:srgbClr val="FFC000"/>
                </a:solidFill>
              </a:rPr>
              <a:t>зла оловянному </a:t>
            </a:r>
            <a:r>
              <a:rPr lang="ru-RU" sz="4400" b="1" dirty="0" smtClean="0">
                <a:solidFill>
                  <a:srgbClr val="FFC000"/>
                </a:solidFill>
              </a:rPr>
              <a:t>солдатику?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513" y="2852382"/>
            <a:ext cx="3836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1. Мальчик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8436" y="3037048"/>
            <a:ext cx="4156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</a:rPr>
              <a:t>2</a:t>
            </a:r>
            <a:r>
              <a:rPr lang="ru-RU" sz="4400" dirty="0" smtClean="0">
                <a:solidFill>
                  <a:srgbClr val="FFC000"/>
                </a:solidFill>
              </a:rPr>
              <a:t>. Братья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513" y="4001068"/>
            <a:ext cx="326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3. Тролль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9273" y="4206627"/>
            <a:ext cx="3879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</a:rPr>
              <a:t>4</a:t>
            </a:r>
            <a:r>
              <a:rPr lang="ru-RU" sz="4400" dirty="0" smtClean="0">
                <a:solidFill>
                  <a:srgbClr val="FFC000"/>
                </a:solidFill>
              </a:rPr>
              <a:t>. Няня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9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Кого за свою жизнь встретил</a:t>
            </a:r>
            <a:br>
              <a:rPr lang="ru-RU" sz="4400" b="1" dirty="0" smtClean="0">
                <a:solidFill>
                  <a:srgbClr val="FFC000"/>
                </a:solidFill>
              </a:rPr>
            </a:br>
            <a:r>
              <a:rPr lang="ru-RU" sz="4400" b="1" dirty="0" smtClean="0">
                <a:solidFill>
                  <a:srgbClr val="FFC000"/>
                </a:solidFill>
              </a:rPr>
              <a:t>оловянный солдатик </a:t>
            </a:r>
            <a:r>
              <a:rPr lang="ru-RU" sz="4400" b="1" dirty="0" smtClean="0">
                <a:solidFill>
                  <a:srgbClr val="FFC000"/>
                </a:solidFill>
              </a:rPr>
              <a:t>? 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160" y="2634018"/>
            <a:ext cx="3989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1.Мальчика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1019" y="2634018"/>
            <a:ext cx="4835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</a:rPr>
              <a:t>2</a:t>
            </a:r>
            <a:r>
              <a:rPr lang="ru-RU" sz="4400" dirty="0" smtClean="0">
                <a:solidFill>
                  <a:srgbClr val="FFC000"/>
                </a:solidFill>
              </a:rPr>
              <a:t>. Тролля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632" y="4189863"/>
            <a:ext cx="4065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</a:rPr>
              <a:t>3</a:t>
            </a:r>
            <a:r>
              <a:rPr lang="ru-RU" sz="4400" dirty="0" smtClean="0">
                <a:solidFill>
                  <a:srgbClr val="FFC000"/>
                </a:solidFill>
              </a:rPr>
              <a:t>. Балерину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5709" y="4325442"/>
            <a:ext cx="5306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</a:rPr>
              <a:t>4</a:t>
            </a:r>
            <a:r>
              <a:rPr lang="ru-RU" sz="4400" dirty="0" smtClean="0">
                <a:solidFill>
                  <a:srgbClr val="FFC000"/>
                </a:solidFill>
              </a:rPr>
              <a:t>. Отца мальчика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67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Дорогие </a:t>
            </a:r>
            <a:r>
              <a:rPr lang="ru-RU" dirty="0" smtClean="0"/>
              <a:t>друзья,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18870" cy="419548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800" dirty="0">
                <a:cs typeface="Arial" charset="0"/>
              </a:rPr>
              <a:t>с</a:t>
            </a:r>
            <a:r>
              <a:rPr lang="ru-RU" sz="2800" dirty="0" smtClean="0">
                <a:cs typeface="Arial" charset="0"/>
              </a:rPr>
              <a:t>егодня </a:t>
            </a:r>
            <a:r>
              <a:rPr lang="ru-RU" sz="2800" dirty="0">
                <a:cs typeface="Arial" charset="0"/>
              </a:rPr>
              <a:t>вы вместе </a:t>
            </a:r>
            <a:r>
              <a:rPr lang="ru-RU" sz="2800" dirty="0" smtClean="0">
                <a:cs typeface="Arial" charset="0"/>
              </a:rPr>
              <a:t>со своей командой примите участия в игре «Путешествие в сказку». </a:t>
            </a:r>
            <a:r>
              <a:rPr lang="ru-RU" sz="2800" dirty="0">
                <a:cs typeface="Arial" charset="0"/>
              </a:rPr>
              <a:t>Мы рады, что вы принимаете участие в этом </a:t>
            </a:r>
            <a:r>
              <a:rPr lang="ru-RU" sz="2800" dirty="0" smtClean="0">
                <a:cs typeface="Arial" charset="0"/>
              </a:rPr>
              <a:t>творческом деле вместе</a:t>
            </a:r>
            <a:r>
              <a:rPr lang="ru-RU" sz="2800" dirty="0" smtClean="0">
                <a:cs typeface="Arial" charset="0"/>
              </a:rPr>
              <a:t>!</a:t>
            </a:r>
            <a:endParaRPr lang="ru-RU" sz="2800" dirty="0">
              <a:cs typeface="Arial" charset="0"/>
            </a:endParaRPr>
          </a:p>
          <a:p>
            <a:pPr marL="0" indent="0">
              <a:buNone/>
              <a:defRPr/>
            </a:pPr>
            <a:r>
              <a:rPr lang="ru-RU" sz="2800" dirty="0">
                <a:cs typeface="Arial" charset="0"/>
              </a:rPr>
              <a:t>Напоминаем, что во время проведения турнира нельзя пользоваться справочными материалами и Интернетом. </a:t>
            </a:r>
            <a:endParaRPr lang="ru-RU" sz="2800" dirty="0" smtClean="0">
              <a:cs typeface="Arial" charset="0"/>
            </a:endParaRPr>
          </a:p>
          <a:p>
            <a:pPr marL="0" indent="0">
              <a:buNone/>
              <a:defRPr/>
            </a:pPr>
            <a:r>
              <a:rPr lang="ru-RU" sz="2800" dirty="0" smtClean="0">
                <a:cs typeface="Arial" charset="0"/>
              </a:rPr>
              <a:t>Мы начинаем игру, желаем всем удачи!!</a:t>
            </a:r>
            <a:endParaRPr lang="ru-RU" sz="2800" dirty="0">
              <a:cs typeface="Arial" charset="0"/>
            </a:endParaRPr>
          </a:p>
          <a:p>
            <a:pPr marL="0" indent="0">
              <a:buNone/>
              <a:defRPr/>
            </a:pPr>
            <a:endParaRPr lang="ru-RU" sz="1050" dirty="0">
              <a:cs typeface="Arial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21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95416"/>
            <a:ext cx="10229850" cy="1400530"/>
          </a:xfrm>
        </p:spPr>
        <p:txBody>
          <a:bodyPr/>
          <a:lstStyle/>
          <a:p>
            <a:pPr marL="396875" indent="-396875" algn="ctr" defTabSz="9128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4400" dirty="0">
                <a:solidFill>
                  <a:srgbClr val="FFC000"/>
                </a:solidFill>
              </a:rPr>
              <a:t>Пожалуйста, сдавайте ваши ответы </a:t>
            </a:r>
            <a:r>
              <a:rPr lang="ru-RU" sz="4400" dirty="0" smtClean="0">
                <a:solidFill>
                  <a:srgbClr val="FFC000"/>
                </a:solidFill>
              </a:rPr>
              <a:t>жюри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4" name="Ян Френкель, Мария Виноградова - Ать, два, ать (mp3cut.ne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24465" y="3386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7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5454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260" y="2322462"/>
            <a:ext cx="9404723" cy="1400530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rgbClr val="FFC000"/>
                </a:solidFill>
              </a:rPr>
              <a:t>Правильные </a:t>
            </a:r>
            <a:r>
              <a:rPr lang="ru-RU" sz="4400" i="1" dirty="0" smtClean="0">
                <a:solidFill>
                  <a:srgbClr val="FFC000"/>
                </a:solidFill>
              </a:rPr>
              <a:t>ответы</a:t>
            </a:r>
            <a:endParaRPr lang="ru-RU" sz="44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41485" y="2705725"/>
            <a:ext cx="5131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небе 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18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1924" y="2228671"/>
            <a:ext cx="3794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Тролль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8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" y="0"/>
            <a:ext cx="1064895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6450" y="5848350"/>
            <a:ext cx="6305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Отца </a:t>
            </a:r>
            <a:r>
              <a:rPr lang="ru-RU" sz="4400" b="1" dirty="0" smtClean="0">
                <a:solidFill>
                  <a:srgbClr val="FF0000"/>
                </a:solidFill>
              </a:rPr>
              <a:t>мальчика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9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1" y="2260324"/>
            <a:ext cx="11906250" cy="1400530"/>
          </a:xfrm>
        </p:spPr>
        <p:txBody>
          <a:bodyPr/>
          <a:lstStyle/>
          <a:p>
            <a:pPr marL="0" indent="0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третья «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Цвета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dirty="0" smtClean="0"/>
              <a:t> </a:t>
            </a:r>
            <a:r>
              <a:rPr lang="ru-RU" sz="2800" b="1" dirty="0" smtClean="0"/>
              <a:t>вам </a:t>
            </a:r>
            <a:r>
              <a:rPr lang="ru-RU" sz="2800" b="1" dirty="0" smtClean="0"/>
              <a:t>предстоит прочитать текс и вставить пропущенные </a:t>
            </a:r>
            <a:r>
              <a:rPr lang="ru-RU" sz="2800" b="1" dirty="0" smtClean="0"/>
              <a:t>слова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flipV="1">
            <a:off x="2435030" y="7247402"/>
            <a:ext cx="695325" cy="4571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241495" y="25342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xmlns="" val="31251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1738282" y="214291"/>
            <a:ext cx="8643998" cy="1125863"/>
          </a:xfrm>
          <a:prstGeom prst="roundRect">
            <a:avLst>
              <a:gd name="adj" fmla="val 9033"/>
            </a:avLst>
          </a:prstGeom>
          <a:gradFill flip="none" rotWithShape="0">
            <a:gsLst>
              <a:gs pos="0">
                <a:srgbClr val="0070C0"/>
              </a:gs>
              <a:gs pos="50000">
                <a:srgbClr val="0070C0"/>
              </a:gs>
              <a:gs pos="100000">
                <a:srgbClr val="00B0F0"/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>
            <a:normAutofit fontScale="77500" lnSpcReduction="2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5400" dirty="0"/>
              <a:t>Пожалуйста, подходите </a:t>
            </a:r>
            <a:br>
              <a:rPr lang="ru-RU" sz="5400" dirty="0"/>
            </a:br>
            <a:r>
              <a:rPr lang="ru-RU" sz="5400" dirty="0"/>
              <a:t>за бланками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2975118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050" y="514350"/>
            <a:ext cx="11159604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1.Было </a:t>
            </a:r>
            <a:r>
              <a:rPr lang="ru-RU" sz="4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когда-то на свете двадцать пять оловянных солдатиков. Все сыновья одной матери - старой оловянной ложки, - и, значит, приходились они друг другу родными братьями. Это были славные, бравые ребята: ружье на плече, грудь колесом, мундир            ,отвороты синие, пуговицы блестят... Ну, словом, чудо что за солдатики!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42028" y="4648200"/>
            <a:ext cx="1064525" cy="4367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7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9683" y="1064525"/>
            <a:ext cx="10758417" cy="443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2.Оно </a:t>
            </a:r>
            <a:r>
              <a:rPr lang="ru-RU" sz="4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совсем как настоящее озеро, и вокруг этого зеркального озера стояли маленькие </a:t>
            </a:r>
            <a:r>
              <a:rPr lang="ru-RU" sz="4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 </a:t>
            </a:r>
            <a:r>
              <a:rPr lang="ru-RU" sz="4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деревья. По озеру плавали восковые лебеди и, выгнув длинные шеи, любовались своим отражением.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2218" y="2739322"/>
            <a:ext cx="1624083" cy="4118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7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7104" y="873458"/>
            <a:ext cx="10428596" cy="443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3.Она </a:t>
            </a:r>
            <a:r>
              <a:rPr lang="ru-RU" sz="4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тоже была вырезана из картона; на ней была юбочка из тонкого батиста, на плечах - голубой шарф, а на груди - блестящая брошка, почти такая же большая, как голова ее владелицы, и такая же красивая.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1104" y="2478917"/>
            <a:ext cx="2060812" cy="5446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1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Обратите </a:t>
            </a: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3950"/>
            <a:ext cx="10839450" cy="55539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Т</a:t>
            </a:r>
            <a:r>
              <a:rPr lang="ru-RU" sz="2800" dirty="0" smtClean="0"/>
              <a:t>ема</a:t>
            </a:r>
            <a:r>
              <a:rPr lang="ru-RU" sz="2800" dirty="0" smtClean="0"/>
              <a:t> </a:t>
            </a:r>
            <a:r>
              <a:rPr lang="ru-RU" sz="2800" dirty="0" smtClean="0"/>
              <a:t>«</a:t>
            </a:r>
            <a:r>
              <a:rPr lang="ru-RU" sz="2800" b="1" dirty="0" smtClean="0"/>
              <a:t>Герои</a:t>
            </a:r>
            <a:r>
              <a:rPr lang="ru-RU" sz="2800" dirty="0" smtClean="0"/>
              <a:t>» -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з</a:t>
            </a:r>
            <a:r>
              <a:rPr lang="ru-RU" sz="2800" dirty="0" smtClean="0"/>
              <a:t>а каждый правильный </a:t>
            </a:r>
            <a:r>
              <a:rPr lang="ru-RU" sz="2800" dirty="0"/>
              <a:t>ответ команда </a:t>
            </a:r>
            <a:r>
              <a:rPr lang="ru-RU" sz="2800" dirty="0" smtClean="0"/>
              <a:t> получает </a:t>
            </a:r>
            <a:r>
              <a:rPr lang="ru-RU" sz="2800" dirty="0" smtClean="0"/>
              <a:t>один балл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  <a:defRPr/>
            </a:pPr>
            <a:r>
              <a:rPr lang="ru-RU" sz="2800" dirty="0" smtClean="0"/>
              <a:t>Т</a:t>
            </a:r>
            <a:r>
              <a:rPr lang="ru-RU" sz="2800" dirty="0" smtClean="0"/>
              <a:t>ема</a:t>
            </a:r>
            <a:r>
              <a:rPr lang="ru-RU" sz="2800" dirty="0" smtClean="0"/>
              <a:t> </a:t>
            </a:r>
            <a:r>
              <a:rPr lang="ru-RU" sz="2800" dirty="0" smtClean="0"/>
              <a:t>«</a:t>
            </a:r>
            <a:r>
              <a:rPr lang="ru-RU" sz="2800" b="1" dirty="0" smtClean="0"/>
              <a:t>Что лишнее</a:t>
            </a:r>
            <a:r>
              <a:rPr lang="ru-RU" sz="2800" dirty="0" smtClean="0"/>
              <a:t>» - </a:t>
            </a:r>
            <a:endParaRPr lang="ru-RU" sz="2800" dirty="0" smtClean="0"/>
          </a:p>
          <a:p>
            <a:pPr marL="0" indent="0">
              <a:buNone/>
              <a:defRPr/>
            </a:pPr>
            <a:r>
              <a:rPr lang="ru-RU" sz="2800" dirty="0" smtClean="0"/>
              <a:t>з</a:t>
            </a:r>
            <a:r>
              <a:rPr lang="ru-RU" sz="2800" dirty="0" smtClean="0"/>
              <a:t>а </a:t>
            </a:r>
            <a:r>
              <a:rPr lang="ru-RU" sz="2800" dirty="0" smtClean="0"/>
              <a:t>правильный </a:t>
            </a:r>
            <a:r>
              <a:rPr lang="ru-RU" sz="2800" dirty="0"/>
              <a:t>ответ </a:t>
            </a:r>
            <a:r>
              <a:rPr lang="ru-RU" sz="2800" dirty="0" smtClean="0"/>
              <a:t>команда  получает </a:t>
            </a:r>
            <a:r>
              <a:rPr lang="ru-RU" sz="2800" dirty="0"/>
              <a:t>два балла</a:t>
            </a:r>
            <a:r>
              <a:rPr lang="ru-RU" sz="2800" dirty="0" smtClean="0"/>
              <a:t>.</a:t>
            </a:r>
          </a:p>
          <a:p>
            <a:pPr marL="0" indent="0">
              <a:buNone/>
              <a:defRPr/>
            </a:pPr>
            <a:endParaRPr lang="ru-RU" sz="800" dirty="0"/>
          </a:p>
          <a:p>
            <a:pPr marL="0" indent="0">
              <a:buNone/>
              <a:defRPr/>
            </a:pPr>
            <a:r>
              <a:rPr lang="ru-RU" sz="2800" dirty="0" smtClean="0"/>
              <a:t>Т</a:t>
            </a:r>
            <a:r>
              <a:rPr lang="ru-RU" sz="2800" dirty="0" smtClean="0"/>
              <a:t>ема</a:t>
            </a:r>
            <a:r>
              <a:rPr lang="ru-RU" sz="2800" dirty="0" smtClean="0"/>
              <a:t> </a:t>
            </a:r>
            <a:r>
              <a:rPr lang="ru-RU" sz="2800" dirty="0" smtClean="0"/>
              <a:t>«</a:t>
            </a:r>
            <a:r>
              <a:rPr lang="ru-RU" sz="2800" b="1" dirty="0" smtClean="0"/>
              <a:t>Цвета</a:t>
            </a:r>
            <a:r>
              <a:rPr lang="ru-RU" sz="2800" dirty="0" smtClean="0"/>
              <a:t>» - </a:t>
            </a:r>
            <a:endParaRPr lang="ru-RU" sz="2800" dirty="0" smtClean="0"/>
          </a:p>
          <a:p>
            <a:pPr marL="0" indent="0">
              <a:buNone/>
              <a:defRPr/>
            </a:pPr>
            <a:r>
              <a:rPr lang="ru-RU" sz="2800" dirty="0" smtClean="0"/>
              <a:t>з</a:t>
            </a:r>
            <a:r>
              <a:rPr lang="ru-RU" sz="2800" dirty="0" smtClean="0"/>
              <a:t>а  </a:t>
            </a:r>
            <a:r>
              <a:rPr lang="ru-RU" sz="2800" dirty="0"/>
              <a:t>правильный ответ команда </a:t>
            </a:r>
            <a:r>
              <a:rPr lang="ru-RU" sz="2800" dirty="0" smtClean="0"/>
              <a:t> получает </a:t>
            </a:r>
            <a:r>
              <a:rPr lang="ru-RU" sz="2800" dirty="0" smtClean="0"/>
              <a:t>три </a:t>
            </a:r>
            <a:r>
              <a:rPr lang="ru-RU" sz="2800" dirty="0"/>
              <a:t>балла</a:t>
            </a:r>
            <a:r>
              <a:rPr lang="ru-RU" sz="2800" dirty="0" smtClean="0"/>
              <a:t>.</a:t>
            </a:r>
          </a:p>
          <a:p>
            <a:pPr marL="0" indent="0">
              <a:buNone/>
              <a:defRPr/>
            </a:pPr>
            <a:endParaRPr lang="ru-RU" sz="1200" dirty="0"/>
          </a:p>
          <a:p>
            <a:pPr marL="0" indent="0">
              <a:buNone/>
              <a:defRPr/>
            </a:pPr>
            <a:r>
              <a:rPr lang="ru-RU" sz="2800" dirty="0" smtClean="0"/>
              <a:t>Т</a:t>
            </a:r>
            <a:r>
              <a:rPr lang="ru-RU" sz="2800" dirty="0" smtClean="0"/>
              <a:t>ема</a:t>
            </a:r>
            <a:r>
              <a:rPr lang="ru-RU" sz="2800" dirty="0" smtClean="0"/>
              <a:t> </a:t>
            </a:r>
            <a:r>
              <a:rPr lang="ru-RU" sz="2800" dirty="0" smtClean="0"/>
              <a:t>«</a:t>
            </a:r>
            <a:r>
              <a:rPr lang="ru-RU" sz="2800" b="1" dirty="0" smtClean="0"/>
              <a:t>Числа</a:t>
            </a:r>
            <a:r>
              <a:rPr lang="ru-RU" sz="2800" dirty="0"/>
              <a:t>» </a:t>
            </a:r>
            <a:r>
              <a:rPr lang="ru-RU" sz="2800" dirty="0" smtClean="0"/>
              <a:t>- </a:t>
            </a:r>
            <a:endParaRPr lang="ru-RU" sz="2800" dirty="0" smtClean="0"/>
          </a:p>
          <a:p>
            <a:pPr marL="0" indent="0">
              <a:buNone/>
              <a:defRPr/>
            </a:pPr>
            <a:r>
              <a:rPr lang="ru-RU" sz="2800" dirty="0" smtClean="0"/>
              <a:t>з</a:t>
            </a:r>
            <a:r>
              <a:rPr lang="ru-RU" sz="2800" dirty="0" smtClean="0"/>
              <a:t>а  </a:t>
            </a:r>
            <a:r>
              <a:rPr lang="ru-RU" sz="2800" dirty="0"/>
              <a:t>правильный ответ команда </a:t>
            </a:r>
            <a:r>
              <a:rPr lang="ru-RU" sz="2800" dirty="0" smtClean="0"/>
              <a:t> получает </a:t>
            </a:r>
            <a:r>
              <a:rPr lang="ru-RU" sz="2800" dirty="0" smtClean="0"/>
              <a:t>четыре </a:t>
            </a:r>
            <a:r>
              <a:rPr lang="ru-RU" sz="2800" dirty="0"/>
              <a:t>балла</a:t>
            </a:r>
            <a:r>
              <a:rPr lang="ru-RU" sz="2800" dirty="0" smtClean="0"/>
              <a:t>.</a:t>
            </a:r>
          </a:p>
          <a:p>
            <a:pPr marL="0" indent="0">
              <a:buNone/>
              <a:defRPr/>
            </a:pPr>
            <a:endParaRPr lang="ru-RU" sz="1100" dirty="0"/>
          </a:p>
          <a:p>
            <a:pPr marL="0" indent="0">
              <a:buNone/>
            </a:pPr>
            <a:r>
              <a:rPr lang="ru-RU" sz="2800" dirty="0" smtClean="0"/>
              <a:t>Т</a:t>
            </a:r>
            <a:r>
              <a:rPr lang="ru-RU" sz="2800" dirty="0" smtClean="0"/>
              <a:t>ема</a:t>
            </a:r>
            <a:r>
              <a:rPr lang="ru-RU" sz="2800" dirty="0" smtClean="0"/>
              <a:t> </a:t>
            </a:r>
            <a:r>
              <a:rPr lang="ru-RU" sz="2800" dirty="0" smtClean="0"/>
              <a:t>«</a:t>
            </a:r>
            <a:r>
              <a:rPr lang="ru-RU" sz="2800" b="1" dirty="0" smtClean="0"/>
              <a:t>История </a:t>
            </a:r>
            <a:r>
              <a:rPr lang="ru-RU" sz="2800" b="1" dirty="0"/>
              <a:t>книги</a:t>
            </a:r>
            <a:r>
              <a:rPr lang="ru-RU" sz="2800" dirty="0"/>
              <a:t>» -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за  </a:t>
            </a:r>
            <a:r>
              <a:rPr lang="ru-RU" sz="2800" dirty="0"/>
              <a:t>правильный ответ команда </a:t>
            </a:r>
            <a:r>
              <a:rPr lang="ru-RU" sz="2800" dirty="0" smtClean="0"/>
              <a:t> получает </a:t>
            </a:r>
            <a:r>
              <a:rPr lang="ru-RU" sz="2800" dirty="0" smtClean="0"/>
              <a:t>пять баллов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07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2595416"/>
            <a:ext cx="10668000" cy="1400530"/>
          </a:xfrm>
        </p:spPr>
        <p:txBody>
          <a:bodyPr/>
          <a:lstStyle/>
          <a:p>
            <a:pPr marL="396875" indent="-396875" algn="ctr" defTabSz="9128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4400" dirty="0">
                <a:solidFill>
                  <a:schemeClr val="tx1"/>
                </a:solidFill>
              </a:rPr>
              <a:t>Пожалуйста, сдавайте ваши ответы 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>
                <a:solidFill>
                  <a:schemeClr val="tx1"/>
                </a:solidFill>
              </a:rPr>
              <a:t>жюри</a:t>
            </a:r>
          </a:p>
        </p:txBody>
      </p:sp>
      <p:pic>
        <p:nvPicPr>
          <p:cNvPr id="4" name="Ян Френкель, Мария Виноградова - Ать, два, ать (mp3cut.ne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02722" y="3276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1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3460" y="2068277"/>
            <a:ext cx="9404723" cy="140053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Правильные </a:t>
            </a:r>
            <a:r>
              <a:rPr lang="ru-RU" i="1" dirty="0" smtClean="0">
                <a:solidFill>
                  <a:schemeClr val="tx1"/>
                </a:solidFill>
              </a:rPr>
              <a:t>ответы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689" y="3468807"/>
            <a:ext cx="176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2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553" y="2483892"/>
            <a:ext cx="7138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1. Мундир </a:t>
            </a:r>
            <a:r>
              <a:rPr lang="ru-RU" sz="4400" b="1" dirty="0" smtClean="0"/>
              <a:t>красный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860699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8042" y="2265529"/>
            <a:ext cx="8093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2.Деревья </a:t>
            </a:r>
            <a:r>
              <a:rPr lang="ru-RU" sz="4400" b="1" dirty="0" smtClean="0"/>
              <a:t>зелёные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486198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815" y="2524836"/>
            <a:ext cx="6291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3.Шарф голубым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915132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50" y="0"/>
            <a:ext cx="11391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991" y="2000761"/>
            <a:ext cx="9404723" cy="140053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Тема четвертая «</a:t>
            </a:r>
            <a:r>
              <a:rPr lang="ru-RU" sz="4400" b="1" dirty="0">
                <a:ln/>
                <a:solidFill>
                  <a:schemeClr val="accent3">
                    <a:lumMod val="50000"/>
                  </a:schemeClr>
                </a:solidFill>
              </a:rPr>
              <a:t>Числа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вам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предстоит отгадать число</a:t>
            </a:r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7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1738282" y="214291"/>
            <a:ext cx="8643998" cy="1125863"/>
          </a:xfrm>
          <a:prstGeom prst="roundRect">
            <a:avLst>
              <a:gd name="adj" fmla="val 9033"/>
            </a:avLst>
          </a:prstGeom>
          <a:gradFill flip="none" rotWithShape="0">
            <a:gsLst>
              <a:gs pos="0">
                <a:srgbClr val="0070C0"/>
              </a:gs>
              <a:gs pos="50000">
                <a:srgbClr val="0070C0"/>
              </a:gs>
              <a:gs pos="100000">
                <a:srgbClr val="00B0F0"/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>
            <a:normAutofit fontScale="77500" lnSpcReduction="2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5400" dirty="0"/>
              <a:t>Пожалуйста, подходите </a:t>
            </a:r>
            <a:br>
              <a:rPr lang="ru-RU" sz="5400" dirty="0"/>
            </a:br>
            <a:r>
              <a:rPr lang="ru-RU" sz="5400" dirty="0"/>
              <a:t>за бланками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4131456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50" y="2238233"/>
            <a:ext cx="9906000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1.Сколько </a:t>
            </a:r>
            <a:r>
              <a:rPr lang="ru-RU" sz="4400" dirty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братьев у одноного солдатика?</a:t>
            </a:r>
            <a:endParaRPr lang="ru-RU" sz="4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4900" y="2400300"/>
            <a:ext cx="98107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2.С </a:t>
            </a:r>
            <a:r>
              <a:rPr lang="ru-RU" sz="4400" dirty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какого этажа упал солдатик?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7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002" y="2589242"/>
            <a:ext cx="113720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3.Во </a:t>
            </a:r>
            <a:r>
              <a:rPr lang="ru-RU" sz="4400" dirty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часов открывается </a:t>
            </a:r>
            <a:r>
              <a:rPr lang="ru-RU" sz="4400" dirty="0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табакерка</a:t>
            </a:r>
          </a:p>
          <a:p>
            <a:r>
              <a:rPr lang="ru-RU" sz="4400" dirty="0" smtClean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FFFF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Тролля?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6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 descr="http://novaya.com.ua/images/m-00049002-a-00009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066800"/>
            <a:ext cx="6477000" cy="485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86001" y="304801"/>
            <a:ext cx="7681913" cy="81994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 defTabSz="912813">
              <a:lnSpc>
                <a:spcPct val="90000"/>
              </a:lnSpc>
              <a:defRPr/>
            </a:pPr>
            <a:r>
              <a:rPr lang="ru-RU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Мы начинаем игру!</a:t>
            </a:r>
          </a:p>
        </p:txBody>
      </p:sp>
      <p:pic>
        <p:nvPicPr>
          <p:cNvPr id="7" name="Ян Френкель, Мария Виноградова - Ать, два, ать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439900" y="29527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954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4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407" y="2595416"/>
            <a:ext cx="10908993" cy="1400530"/>
          </a:xfrm>
        </p:spPr>
        <p:txBody>
          <a:bodyPr/>
          <a:lstStyle/>
          <a:p>
            <a:pPr marL="396875" indent="-396875" algn="ctr" defTabSz="9128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4400" dirty="0">
                <a:solidFill>
                  <a:srgbClr val="FFFF00"/>
                </a:solidFill>
              </a:rPr>
              <a:t>Пожалуйста, сдавайте ваши ответы 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400" dirty="0">
                <a:solidFill>
                  <a:srgbClr val="FFFF00"/>
                </a:solidFill>
              </a:rPr>
              <a:t>жюри</a:t>
            </a:r>
          </a:p>
        </p:txBody>
      </p:sp>
      <p:pic>
        <p:nvPicPr>
          <p:cNvPr id="4" name="Ян Френкель, Мария Виноградова - Ать, два, ать (mp3cut.ne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74591" y="32956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86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123" y="2431643"/>
            <a:ext cx="9404723" cy="1400530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Правильные </a:t>
            </a:r>
            <a:r>
              <a:rPr lang="ru-RU" sz="4400" i="1" dirty="0" smtClean="0">
                <a:solidFill>
                  <a:srgbClr val="FFFF00"/>
                </a:solidFill>
              </a:rPr>
              <a:t>ответы</a:t>
            </a:r>
            <a:endParaRPr lang="ru-RU" sz="4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4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3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1373" y="709683"/>
            <a:ext cx="532262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chemeClr val="accent3"/>
                </a:solidFill>
              </a:rPr>
              <a:t>1. 24 брата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59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9224" y="5445457"/>
            <a:ext cx="38623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>
                <a:ln/>
                <a:solidFill>
                  <a:srgbClr val="FFFF00"/>
                </a:solidFill>
              </a:rPr>
              <a:t>2</a:t>
            </a:r>
            <a:r>
              <a:rPr lang="ru-RU" sz="4400" b="1" dirty="0" smtClean="0">
                <a:ln/>
                <a:solidFill>
                  <a:srgbClr val="FFFF00"/>
                </a:solidFill>
              </a:rPr>
              <a:t>. С </a:t>
            </a:r>
            <a:r>
              <a:rPr lang="ru-RU" sz="4400" b="1" dirty="0" smtClean="0">
                <a:ln/>
                <a:solidFill>
                  <a:srgbClr val="FFFF00"/>
                </a:solidFill>
              </a:rPr>
              <a:t>3 </a:t>
            </a:r>
            <a:r>
              <a:rPr lang="ru-RU" sz="4400" b="1" dirty="0" smtClean="0">
                <a:ln/>
                <a:solidFill>
                  <a:srgbClr val="FFFF00"/>
                </a:solidFill>
              </a:rPr>
              <a:t>этажа </a:t>
            </a:r>
            <a:endParaRPr lang="ru-RU" sz="4400" b="1" dirty="0">
              <a:ln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259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5709" y="0"/>
            <a:ext cx="1233770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7349" y="764274"/>
            <a:ext cx="4544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FF00"/>
                </a:solidFill>
              </a:rPr>
              <a:t>3</a:t>
            </a:r>
            <a:r>
              <a:rPr lang="ru-RU" sz="4400" dirty="0" smtClean="0">
                <a:solidFill>
                  <a:srgbClr val="FFFF00"/>
                </a:solidFill>
              </a:rPr>
              <a:t>. В 12 часов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813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0"/>
            <a:ext cx="117348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660000">
            <a:off x="1362000" y="1929405"/>
            <a:ext cx="9468000" cy="1404000"/>
          </a:xfrm>
        </p:spPr>
        <p:txBody>
          <a:bodyPr/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Тема пятая «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История книги »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вам нужно ответь на вопросы </a:t>
            </a:r>
            <a:r>
              <a:rPr lang="ru-RU" sz="2800" dirty="0" smtClean="0">
                <a:solidFill>
                  <a:srgbClr val="FFFF00"/>
                </a:solidFill>
              </a:rPr>
              <a:t>по истории книги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3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1738282" y="214291"/>
            <a:ext cx="8643998" cy="1125863"/>
          </a:xfrm>
          <a:prstGeom prst="roundRect">
            <a:avLst>
              <a:gd name="adj" fmla="val 9033"/>
            </a:avLst>
          </a:prstGeom>
          <a:gradFill flip="none" rotWithShape="0">
            <a:gsLst>
              <a:gs pos="0">
                <a:srgbClr val="0070C0"/>
              </a:gs>
              <a:gs pos="50000">
                <a:srgbClr val="0070C0"/>
              </a:gs>
              <a:gs pos="100000">
                <a:srgbClr val="00B0F0"/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>
            <a:normAutofit fontScale="77500" lnSpcReduction="2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5400" dirty="0"/>
              <a:t>Пожалуйста, подходите </a:t>
            </a:r>
            <a:br>
              <a:rPr lang="ru-RU" sz="5400" dirty="0"/>
            </a:br>
            <a:r>
              <a:rPr lang="ru-RU" sz="5400" dirty="0"/>
              <a:t>за бланками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875232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6300" y="1352550"/>
            <a:ext cx="10763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1.Когда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  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впервые 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была опубликована 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сказка 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«Стойкий оловянный 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солдатик»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вошла в сборник «Сказки, рассказанные детям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»?</a:t>
            </a:r>
            <a:endParaRPr lang="ru-RU" sz="4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7143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050" y="2115403"/>
            <a:ext cx="10915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.Сколько лет 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книге «Стойкий оловянный 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солдатик» Г.Х. Андерсена 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 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6939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152650"/>
            <a:ext cx="1043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 Кому 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посвятил 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свою книгу Г.Х.Андерсен?</a:t>
            </a:r>
          </a:p>
        </p:txBody>
      </p:sp>
    </p:spTree>
    <p:extLst>
      <p:ext uri="{BB962C8B-B14F-4D97-AF65-F5344CB8AC3E}">
        <p14:creationId xmlns:p14="http://schemas.microsoft.com/office/powerpoint/2010/main" xmlns="" val="36946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691" y="0"/>
            <a:ext cx="1041861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8" y="0"/>
            <a:ext cx="9404723" cy="1400530"/>
          </a:xfrm>
        </p:spPr>
        <p:txBody>
          <a:bodyPr/>
          <a:lstStyle/>
          <a:p>
            <a:pPr algn="ctr"/>
            <a:r>
              <a:rPr lang="ru-RU" b="1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Тема первая «Герои</a:t>
            </a:r>
            <a:r>
              <a:rPr lang="ru-RU" b="1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»</a:t>
            </a:r>
            <a:br>
              <a:rPr lang="ru-RU" b="1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вам предстоит угадать героя по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описанию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spc="50" dirty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6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2595416"/>
            <a:ext cx="10134600" cy="1400530"/>
          </a:xfrm>
        </p:spPr>
        <p:txBody>
          <a:bodyPr/>
          <a:lstStyle/>
          <a:p>
            <a:pPr marL="396875" indent="-396875" algn="ctr" defTabSz="9128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4400" dirty="0">
                <a:solidFill>
                  <a:srgbClr val="FFFF00"/>
                </a:solidFill>
              </a:rPr>
              <a:t>Пожалуйста, сдавайте ваши ответы </a:t>
            </a:r>
          </a:p>
        </p:txBody>
      </p:sp>
      <p:pic>
        <p:nvPicPr>
          <p:cNvPr id="4" name="Ян Френкель, Мария Виноградова - Ать, два, ать (mp3cut.ne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855122" y="3371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11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556" y="2663655"/>
            <a:ext cx="9404723" cy="1400530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Правильные </a:t>
            </a:r>
            <a:r>
              <a:rPr lang="ru-RU" sz="4400" i="1" dirty="0" smtClean="0">
                <a:solidFill>
                  <a:srgbClr val="FFFF00"/>
                </a:solidFill>
              </a:rPr>
              <a:t>ответы</a:t>
            </a:r>
            <a:endParaRPr lang="ru-RU" sz="4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6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614" y="1426759"/>
            <a:ext cx="8707272" cy="48978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Bottom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254157" y="489889"/>
            <a:ext cx="7165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1. в </a:t>
            </a:r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1838 г.</a:t>
            </a:r>
          </a:p>
          <a:p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3118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1919" y="1199013"/>
            <a:ext cx="8807355" cy="4954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538484" y="347302"/>
            <a:ext cx="6155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2.180 лет</a:t>
            </a: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2991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199" y="1699219"/>
            <a:ext cx="7505701" cy="46248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039737" y="150125"/>
            <a:ext cx="6237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5336" y="711401"/>
            <a:ext cx="4626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3. Своему отцу</a:t>
            </a: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2936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30189"/>
            <a:ext cx="8382000" cy="1329595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Несколько минут </a:t>
            </a:r>
            <a:br>
              <a:rPr lang="ru-RU" smtClean="0"/>
            </a:br>
            <a:r>
              <a:rPr lang="ru-RU" smtClean="0"/>
              <a:t>на подведение итогов</a:t>
            </a:r>
            <a:endParaRPr lang="ru-RU"/>
          </a:p>
        </p:txBody>
      </p:sp>
      <p:pic>
        <p:nvPicPr>
          <p:cNvPr id="174084" name="Picture 4" descr="http://bm.img.com.ua/berlin/storage/afisha/orig/6/d9/dddfdb25b66c93058a6cbac3f7c3fd96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881291" y="1857364"/>
            <a:ext cx="634099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Ян Френкель - Танец Балерины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220700" y="3352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42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421"/>
            <a:ext cx="12192000" cy="68315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8" y="5092957"/>
            <a:ext cx="9404723" cy="14005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Спасибо за игру</a:t>
            </a:r>
            <a:r>
              <a:rPr lang="ru-RU" dirty="0" smtClean="0">
                <a:solidFill>
                  <a:srgbClr val="FFFF00"/>
                </a:solidFill>
              </a:rPr>
              <a:t>! </a:t>
            </a:r>
            <a:r>
              <a:rPr lang="ru-RU" dirty="0" smtClean="0">
                <a:solidFill>
                  <a:srgbClr val="FFFF00"/>
                </a:solidFill>
              </a:rPr>
              <a:t>Буду ждать вас снова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5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1738282" y="214291"/>
            <a:ext cx="8643998" cy="1125863"/>
          </a:xfrm>
          <a:prstGeom prst="roundRect">
            <a:avLst>
              <a:gd name="adj" fmla="val 9033"/>
            </a:avLst>
          </a:prstGeom>
          <a:gradFill flip="none" rotWithShape="0">
            <a:gsLst>
              <a:gs pos="0">
                <a:srgbClr val="0070C0"/>
              </a:gs>
              <a:gs pos="50000">
                <a:srgbClr val="0070C0"/>
              </a:gs>
              <a:gs pos="100000">
                <a:srgbClr val="00B0F0"/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>
            <a:normAutofit fontScale="77500" lnSpcReduction="2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5400" dirty="0"/>
              <a:t>Пожалуйста, подходите </a:t>
            </a:r>
            <a:br>
              <a:rPr lang="ru-RU" sz="5400" dirty="0"/>
            </a:br>
            <a:r>
              <a:rPr lang="ru-RU" sz="5400" dirty="0"/>
              <a:t>за бланками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877231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2" y="2516942"/>
            <a:ext cx="11540836" cy="4195481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</a:schemeClr>
                </a:solidFill>
              </a:rPr>
              <a:t>Смелый, с ружьём, храбрый, стойкий </a:t>
            </a:r>
            <a:r>
              <a:rPr lang="ru-RU" sz="4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4400" i="1" dirty="0" smtClean="0">
                <a:solidFill>
                  <a:schemeClr val="tx1">
                    <a:lumMod val="95000"/>
                  </a:schemeClr>
                </a:solidFill>
              </a:rPr>
              <a:t>кто это ?</a:t>
            </a: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6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2203043"/>
            <a:ext cx="10183091" cy="4195481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</a:schemeClr>
                </a:solidFill>
              </a:rPr>
              <a:t>Красивая, изящная, блестящая </a:t>
            </a: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4400" i="1" dirty="0" smtClean="0">
                <a:solidFill>
                  <a:schemeClr val="tx1">
                    <a:lumMod val="95000"/>
                  </a:schemeClr>
                </a:solidFill>
              </a:rPr>
              <a:t>кто это?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5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5" y="2462351"/>
            <a:ext cx="10487891" cy="4195481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</a:schemeClr>
                </a:solidFill>
              </a:rPr>
              <a:t>Злой, страшный, хозяин табакерки</a:t>
            </a: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4400" i="1" dirty="0" smtClean="0">
                <a:solidFill>
                  <a:schemeClr val="tx1">
                    <a:lumMod val="95000"/>
                  </a:schemeClr>
                </a:solidFill>
              </a:rPr>
              <a:t>кто это ?</a:t>
            </a:r>
          </a:p>
          <a:p>
            <a:pPr marL="0" indent="0" algn="ctr">
              <a:buNone/>
            </a:pPr>
            <a:endParaRPr lang="ru-RU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5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637</TotalTime>
  <Words>525</Words>
  <Application>Microsoft Office PowerPoint</Application>
  <PresentationFormat>Произвольный</PresentationFormat>
  <Paragraphs>98</Paragraphs>
  <Slides>56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Ион</vt:lpstr>
      <vt:lpstr>Представляем игру</vt:lpstr>
      <vt:lpstr>Дорогие друзья,</vt:lpstr>
      <vt:lpstr>Обратите внимание!</vt:lpstr>
      <vt:lpstr>Слайд 4</vt:lpstr>
      <vt:lpstr>Тема первая «Герои»  вам предстоит угадать героя по описанию </vt:lpstr>
      <vt:lpstr>Слайд 6</vt:lpstr>
      <vt:lpstr>Слайд 7</vt:lpstr>
      <vt:lpstr>Слайд 8</vt:lpstr>
      <vt:lpstr>Слайд 9</vt:lpstr>
      <vt:lpstr>Пожалуйста, сдавайте ваши ответы жюри</vt:lpstr>
      <vt:lpstr>Правильные ответы</vt:lpstr>
      <vt:lpstr>Слайд 12</vt:lpstr>
      <vt:lpstr>Слайд 13</vt:lpstr>
      <vt:lpstr>Слайд 14</vt:lpstr>
      <vt:lpstr>Тема вторая «Что лишнее »  вам предстоит выписать тот вариант ответа, который по вашему мнению лишний </vt:lpstr>
      <vt:lpstr>Слайд 16</vt:lpstr>
      <vt:lpstr>Слайд 17</vt:lpstr>
      <vt:lpstr> Кто не желал зла оловянному солдатику? </vt:lpstr>
      <vt:lpstr>Кого за свою жизнь встретил оловянный солдатик ? </vt:lpstr>
      <vt:lpstr>Пожалуйста, сдавайте ваши ответы жюри</vt:lpstr>
      <vt:lpstr>Правильные ответы</vt:lpstr>
      <vt:lpstr>Слайд 22</vt:lpstr>
      <vt:lpstr>Слайд 23</vt:lpstr>
      <vt:lpstr>Слайд 24</vt:lpstr>
      <vt:lpstr>Тема третья «Цвета»  вам предстоит прочитать текс и вставить пропущенные слова  </vt:lpstr>
      <vt:lpstr>Слайд 26</vt:lpstr>
      <vt:lpstr>Слайд 27</vt:lpstr>
      <vt:lpstr>Слайд 28</vt:lpstr>
      <vt:lpstr>Слайд 29</vt:lpstr>
      <vt:lpstr>Пожалуйста, сдавайте ваши ответы  жюри</vt:lpstr>
      <vt:lpstr>Правильные ответы</vt:lpstr>
      <vt:lpstr>Слайд 32</vt:lpstr>
      <vt:lpstr>Слайд 33</vt:lpstr>
      <vt:lpstr>Слайд 34</vt:lpstr>
      <vt:lpstr>Тема четвертая «Числа»  вам предстоит отгадать число</vt:lpstr>
      <vt:lpstr>Слайд 36</vt:lpstr>
      <vt:lpstr>Слайд 37</vt:lpstr>
      <vt:lpstr>Слайд 38</vt:lpstr>
      <vt:lpstr>Слайд 39</vt:lpstr>
      <vt:lpstr>Пожалуйста, сдавайте ваши ответы  жюри</vt:lpstr>
      <vt:lpstr>Правильные ответы</vt:lpstr>
      <vt:lpstr>Слайд 42</vt:lpstr>
      <vt:lpstr>Слайд 43</vt:lpstr>
      <vt:lpstr>Слайд 44</vt:lpstr>
      <vt:lpstr>Тема пятая «История книги »  вам нужно ответь на вопросы по истории книги </vt:lpstr>
      <vt:lpstr>Слайд 46</vt:lpstr>
      <vt:lpstr>Слайд 47</vt:lpstr>
      <vt:lpstr>Слайд 48</vt:lpstr>
      <vt:lpstr>Слайд 49</vt:lpstr>
      <vt:lpstr>Пожалуйста, сдавайте ваши ответы </vt:lpstr>
      <vt:lpstr>Правильные ответы</vt:lpstr>
      <vt:lpstr>Слайд 52</vt:lpstr>
      <vt:lpstr>Слайд 53</vt:lpstr>
      <vt:lpstr>Слайд 54</vt:lpstr>
      <vt:lpstr>Несколько минут  на подведение итогов</vt:lpstr>
      <vt:lpstr>Спасибо за игру! Буду ждать вас снова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Adidas</dc:creator>
  <cp:lastModifiedBy>Каб20</cp:lastModifiedBy>
  <cp:revision>64</cp:revision>
  <dcterms:created xsi:type="dcterms:W3CDTF">2018-12-21T07:08:26Z</dcterms:created>
  <dcterms:modified xsi:type="dcterms:W3CDTF">2019-01-31T13:13:02Z</dcterms:modified>
</cp:coreProperties>
</file>