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320" r:id="rId13"/>
    <p:sldId id="280" r:id="rId14"/>
    <p:sldId id="325" r:id="rId15"/>
    <p:sldId id="326" r:id="rId16"/>
    <p:sldId id="327" r:id="rId17"/>
    <p:sldId id="328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15" r:id="rId38"/>
    <p:sldId id="316" r:id="rId39"/>
    <p:sldId id="314" r:id="rId40"/>
    <p:sldId id="307" r:id="rId41"/>
    <p:sldId id="317" r:id="rId42"/>
    <p:sldId id="308" r:id="rId43"/>
    <p:sldId id="309" r:id="rId44"/>
    <p:sldId id="324" r:id="rId45"/>
    <p:sldId id="264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5BFF"/>
    <a:srgbClr val="FF93FF"/>
    <a:srgbClr val="FF9C85"/>
    <a:srgbClr val="FFC5B7"/>
    <a:srgbClr val="0066CC"/>
    <a:srgbClr val="6600CC"/>
    <a:srgbClr val="FF00F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6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6.wmf"/><Relationship Id="rId1" Type="http://schemas.openxmlformats.org/officeDocument/2006/relationships/image" Target="../media/image18.wmf"/><Relationship Id="rId4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2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55C9F3C-51B9-40D2-99FF-909D39262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5F089-7A9C-4D86-AE9F-84B08E13F999}" type="slidenum">
              <a:rPr lang="ru-RU"/>
              <a:pPr/>
              <a:t>1</a:t>
            </a:fld>
            <a:endParaRPr lang="ru-RU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Шаблон для создания презентаций к урокам математики. Савченко Е.М.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25311-CC26-468F-9997-0E0A17AEF959}" type="slidenum">
              <a:rPr lang="ru-RU"/>
              <a:pPr/>
              <a:t>45</a:t>
            </a:fld>
            <a:endParaRPr 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Шаблон для создания презентаций к урокам математики. Савченко Е.М.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C2208-31DF-4FE0-A64C-7D7EC8CC2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589F-8BE7-4656-9DDF-499EDCA96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D5B15-3EBE-476B-A90B-510C84D15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1415-CDCE-4EBF-80C0-9E3CB7338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1F2F2-656F-4ABF-8905-DC3010EAD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5DF3F-AF6D-4350-AC97-728F03D1F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D9DB6-08CF-4B4B-99B7-B0A4D1687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7EB00-13D7-4BD4-9933-3CE3D6828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B1C03-1448-4C14-B1AF-CE4EC94C6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EBCCE-102E-4DDC-AC05-39D9B1AFC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6A16D-0A14-4D64-BDFB-DA4C56B7C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43B5-F744-4EDE-B90A-1EA725BC7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42B3E-C95F-40F0-AF28-0473E8014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F9C4181-02CE-4221-B959-A9DB1334C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pedsovet.su/" TargetMode="External"/><Relationship Id="rId3" Type="http://schemas.openxmlformats.org/officeDocument/2006/relationships/hyperlink" Target="http://pushkin.niv.ru/images/pushkin/pushkin_03.jpg" TargetMode="External"/><Relationship Id="rId7" Type="http://schemas.openxmlformats.org/officeDocument/2006/relationships/hyperlink" Target="http://www.mapsofworld.com/thematic-maps/maps/bermuda-triangle-map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les.seti.ee/milena/kartinki/2/2/bermud.jpg" TargetMode="External"/><Relationship Id="rId5" Type="http://schemas.openxmlformats.org/officeDocument/2006/relationships/hyperlink" Target="http://portos-pressa.narod.ru/images/Piphagor.JPG" TargetMode="External"/><Relationship Id="rId4" Type="http://schemas.openxmlformats.org/officeDocument/2006/relationships/hyperlink" Target="https://upload.wikimedia.org/wikipedia/commons/3/30/Euklid-von-Alexandria_1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11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8153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6600" b="1" kern="10" dirty="0">
              <a:ln w="254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0099FF"/>
                  </a:gs>
                  <a:gs pos="100000">
                    <a:srgbClr val="0000FF"/>
                  </a:gs>
                </a:gsLst>
                <a:lin ang="189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952500" y="5744646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    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2054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2074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5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6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7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8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9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80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092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3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81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83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090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1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84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088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9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85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086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7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46" name="Picture 4" descr="MCj02339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90600"/>
            <a:ext cx="5486400" cy="511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6553200" y="4648200"/>
            <a:ext cx="2362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МОУ СОШ № 3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Южноуральск</a:t>
            </a:r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Гребенюк О.Н.</a:t>
            </a:r>
          </a:p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581400" y="304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2360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62042C"/>
                </a:solidFill>
              </a:rPr>
              <a:t>Виды треугольников:</a:t>
            </a:r>
            <a:endParaRPr lang="ru-RU" sz="4800" b="1" dirty="0">
              <a:solidFill>
                <a:srgbClr val="62042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 marL="578358" indent="-51435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остроугольный</a:t>
            </a:r>
          </a:p>
          <a:p>
            <a:pPr marL="578358" indent="-514350">
              <a:buAutoNum type="arabicPeriod"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578358" indent="-514350">
              <a:buNone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578358" indent="-514350">
              <a:buNone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578358" indent="-514350">
              <a:buNone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578358" indent="-514350">
              <a:buAutoNum type="arabicPeriod" startAt="2"/>
            </a:pPr>
            <a:r>
              <a:rPr lang="ru-RU" b="1" dirty="0" smtClean="0">
                <a:solidFill>
                  <a:srgbClr val="C00000"/>
                </a:solidFill>
              </a:rPr>
              <a:t>тупоугольный</a:t>
            </a:r>
          </a:p>
          <a:p>
            <a:pPr marL="578358" indent="-514350">
              <a:buNone/>
            </a:pPr>
            <a:endParaRPr lang="ru-RU" b="1" dirty="0" smtClean="0">
              <a:solidFill>
                <a:schemeClr val="accent1"/>
              </a:solidFill>
            </a:endParaRPr>
          </a:p>
          <a:p>
            <a:pPr marL="578358" indent="-514350">
              <a:buNone/>
            </a:pP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2438400"/>
            <a:ext cx="3962400" cy="685800"/>
          </a:xfrm>
        </p:spPr>
        <p:txBody>
          <a:bodyPr/>
          <a:lstStyle/>
          <a:p>
            <a:pPr marL="578358" indent="-514350">
              <a:buAutoNum type="arabicPeriod" startAt="3"/>
            </a:pPr>
            <a:r>
              <a:rPr lang="ru-RU" b="1" dirty="0" smtClean="0">
                <a:solidFill>
                  <a:srgbClr val="C00000"/>
                </a:solidFill>
              </a:rPr>
              <a:t>прямоугольный</a:t>
            </a:r>
          </a:p>
          <a:p>
            <a:pPr marL="578358" indent="-514350">
              <a:buNone/>
            </a:pPr>
            <a:endParaRPr lang="ru-RU" b="1" dirty="0" smtClean="0">
              <a:solidFill>
                <a:schemeClr val="accent1"/>
              </a:solidFill>
            </a:endParaRPr>
          </a:p>
        </p:txBody>
      </p:sp>
      <p:sp>
        <p:nvSpPr>
          <p:cNvPr id="14" name="Минус 13"/>
          <p:cNvSpPr/>
          <p:nvPr/>
        </p:nvSpPr>
        <p:spPr>
          <a:xfrm rot="20833875">
            <a:off x="700183" y="3395937"/>
            <a:ext cx="2863481" cy="192225"/>
          </a:xfrm>
          <a:prstGeom prst="mathMinus">
            <a:avLst/>
          </a:prstGeom>
          <a:solidFill>
            <a:srgbClr val="9135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Минус 17"/>
          <p:cNvSpPr/>
          <p:nvPr/>
        </p:nvSpPr>
        <p:spPr>
          <a:xfrm rot="18115130">
            <a:off x="423259" y="2862680"/>
            <a:ext cx="2269043" cy="219160"/>
          </a:xfrm>
          <a:prstGeom prst="mathMinus">
            <a:avLst/>
          </a:prstGeom>
          <a:solidFill>
            <a:srgbClr val="9135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 rot="5400000">
            <a:off x="4607719" y="3964785"/>
            <a:ext cx="2143140" cy="214314"/>
          </a:xfrm>
          <a:prstGeom prst="mathMinus">
            <a:avLst/>
          </a:prstGeom>
          <a:solidFill>
            <a:srgbClr val="913533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5214942" y="4714884"/>
            <a:ext cx="3500462" cy="282146"/>
          </a:xfrm>
          <a:prstGeom prst="mathMinus">
            <a:avLst/>
          </a:prstGeom>
          <a:solidFill>
            <a:srgbClr val="913533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Минус 29"/>
          <p:cNvSpPr/>
          <p:nvPr/>
        </p:nvSpPr>
        <p:spPr>
          <a:xfrm rot="2423590">
            <a:off x="1526688" y="2660075"/>
            <a:ext cx="2086747" cy="210708"/>
          </a:xfrm>
          <a:prstGeom prst="mathMinus">
            <a:avLst/>
          </a:prstGeom>
          <a:solidFill>
            <a:srgbClr val="91353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 rot="1881985">
            <a:off x="4894373" y="4001769"/>
            <a:ext cx="4141599" cy="68907"/>
          </a:xfrm>
          <a:prstGeom prst="mathMinus">
            <a:avLst/>
          </a:prstGeom>
          <a:solidFill>
            <a:srgbClr val="913533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3357554" y="5072074"/>
            <a:ext cx="1285884" cy="857256"/>
          </a:xfrm>
          <a:prstGeom prst="line">
            <a:avLst/>
          </a:prstGeom>
          <a:ln w="76200">
            <a:solidFill>
              <a:srgbClr val="620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857224" y="4929198"/>
            <a:ext cx="3500462" cy="1214446"/>
          </a:xfrm>
          <a:prstGeom prst="line">
            <a:avLst/>
          </a:prstGeom>
          <a:ln w="76200">
            <a:solidFill>
              <a:srgbClr val="620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857224" y="6143644"/>
            <a:ext cx="2714644" cy="0"/>
          </a:xfrm>
          <a:prstGeom prst="line">
            <a:avLst/>
          </a:prstGeom>
          <a:ln w="76200">
            <a:solidFill>
              <a:srgbClr val="620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2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0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8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4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5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14" grpId="0" animBg="1"/>
      <p:bldP spid="18" grpId="0" animBg="1"/>
      <p:bldP spid="28" grpId="0" animBg="1"/>
      <p:bldP spid="29" grpId="0" animBg="1"/>
      <p:bldP spid="30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571472" y="857232"/>
            <a:ext cx="4071966" cy="278608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уга 2"/>
          <p:cNvSpPr/>
          <p:nvPr/>
        </p:nvSpPr>
        <p:spPr>
          <a:xfrm>
            <a:off x="428596" y="3214686"/>
            <a:ext cx="914400" cy="914400"/>
          </a:xfrm>
          <a:prstGeom prst="arc">
            <a:avLst>
              <a:gd name="adj1" fmla="val 15864047"/>
              <a:gd name="adj2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 rot="6791839">
            <a:off x="2091304" y="574013"/>
            <a:ext cx="603676" cy="907120"/>
          </a:xfrm>
          <a:prstGeom prst="arc">
            <a:avLst>
              <a:gd name="adj1" fmla="val 15864047"/>
              <a:gd name="adj2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8232256">
            <a:off x="2092574" y="589078"/>
            <a:ext cx="1029760" cy="885658"/>
          </a:xfrm>
          <a:prstGeom prst="arc">
            <a:avLst>
              <a:gd name="adj1" fmla="val 15864047"/>
              <a:gd name="adj2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4643438" y="500042"/>
          <a:ext cx="4098566" cy="2786082"/>
        </p:xfrm>
        <a:graphic>
          <a:graphicData uri="http://schemas.openxmlformats.org/presentationml/2006/ole">
            <p:oleObj spid="_x0000_s2050" name="Формула" r:id="rId3" imgW="672840" imgH="4572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8596" y="3643314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</a:t>
            </a:r>
            <a:endParaRPr lang="ru-RU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86050" y="285728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endParaRPr lang="ru-RU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00496" y="3571876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В</a:t>
            </a:r>
            <a:endParaRPr lang="ru-RU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472" y="5429264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Определите вид треугольника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4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2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0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8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>
            <a:off x="464315" y="1393017"/>
            <a:ext cx="2071702" cy="1714512"/>
          </a:xfrm>
          <a:prstGeom prst="line">
            <a:avLst/>
          </a:prstGeom>
          <a:ln w="76200">
            <a:solidFill>
              <a:srgbClr val="BF0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642910" y="3286124"/>
            <a:ext cx="2571768" cy="0"/>
          </a:xfrm>
          <a:prstGeom prst="line">
            <a:avLst/>
          </a:prstGeom>
          <a:ln w="76200">
            <a:solidFill>
              <a:srgbClr val="BF0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3786182" y="2214554"/>
            <a:ext cx="2000264" cy="1285884"/>
          </a:xfrm>
          <a:prstGeom prst="line">
            <a:avLst/>
          </a:prstGeom>
          <a:ln w="762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57818" y="3786190"/>
            <a:ext cx="2714644" cy="71438"/>
          </a:xfrm>
          <a:prstGeom prst="line">
            <a:avLst/>
          </a:prstGeom>
          <a:ln w="762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1750199" y="1821645"/>
            <a:ext cx="2071702" cy="857256"/>
          </a:xfrm>
          <a:prstGeom prst="line">
            <a:avLst/>
          </a:prstGeom>
          <a:ln w="76200">
            <a:solidFill>
              <a:srgbClr val="BF0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143372" y="1857364"/>
            <a:ext cx="3857652" cy="2000264"/>
          </a:xfrm>
          <a:prstGeom prst="line">
            <a:avLst/>
          </a:prstGeom>
          <a:ln w="762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714612" y="4714884"/>
            <a:ext cx="2286016" cy="142876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3929058" y="5929330"/>
            <a:ext cx="242889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786182" y="3714752"/>
            <a:ext cx="2571768" cy="221457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1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9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7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3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5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928802"/>
            <a:ext cx="69294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4200"/>
                </a:solidFill>
                <a:latin typeface="Comic Sans MS" pitchFamily="66" charset="0"/>
              </a:rPr>
              <a:t>Сумма углов треугольника.</a:t>
            </a:r>
            <a:endParaRPr lang="ru-RU" sz="6600" dirty="0">
              <a:solidFill>
                <a:srgbClr val="004200"/>
              </a:solidFill>
              <a:latin typeface="Comic Sans MS" pitchFamily="66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4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2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0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8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6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20750"/>
            <a:ext cx="8229600" cy="48260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660066"/>
                </a:solidFill>
              </a:rPr>
              <a:t> </a:t>
            </a:r>
            <a:r>
              <a:rPr lang="ru-RU" sz="4000" b="1" i="1" dirty="0" smtClean="0">
                <a:solidFill>
                  <a:srgbClr val="660066"/>
                </a:solidFill>
              </a:rPr>
              <a:t>      </a:t>
            </a:r>
            <a:r>
              <a:rPr lang="ru-RU" sz="4000" dirty="0" smtClean="0">
                <a:solidFill>
                  <a:schemeClr val="tx1"/>
                </a:solidFill>
              </a:rPr>
              <a:t>АЛГОРИТМ </a:t>
            </a:r>
            <a:r>
              <a:rPr lang="ru-RU" sz="4000" dirty="0">
                <a:solidFill>
                  <a:schemeClr val="tx1"/>
                </a:solidFill>
              </a:rPr>
              <a:t>ИЗМЕРЕНИЯ УГЛОВ.</a:t>
            </a:r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557338"/>
            <a:ext cx="6877050" cy="89535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800" dirty="0">
                <a:solidFill>
                  <a:srgbClr val="08080C"/>
                </a:solidFill>
              </a:rPr>
              <a:t>1. Совместить вершину  угла с центром транспортира. </a:t>
            </a:r>
          </a:p>
        </p:txBody>
      </p:sp>
      <p:pic>
        <p:nvPicPr>
          <p:cNvPr id="37171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2000" contrast="90000"/>
          </a:blip>
          <a:srcRect/>
          <a:stretch>
            <a:fillRect/>
          </a:stretch>
        </p:blipFill>
        <p:spPr>
          <a:xfrm>
            <a:off x="1979613" y="2400300"/>
            <a:ext cx="4991100" cy="3484563"/>
          </a:xfrm>
          <a:noFill/>
          <a:ln/>
        </p:spPr>
      </p:pic>
      <p:pic>
        <p:nvPicPr>
          <p:cNvPr id="371718" name="Picture 6" descr="029"/>
          <p:cNvPicPr>
            <a:picLocks noChangeAspect="1" noChangeArrowheads="1"/>
          </p:cNvPicPr>
          <p:nvPr/>
        </p:nvPicPr>
        <p:blipFill>
          <a:blip r:embed="rId3" cstate="print">
            <a:lum bright="-24000" contrast="42000"/>
          </a:blip>
          <a:srcRect/>
          <a:stretch>
            <a:fillRect/>
          </a:stretch>
        </p:blipFill>
        <p:spPr bwMode="auto">
          <a:xfrm rot="-1172788">
            <a:off x="1979613" y="5229225"/>
            <a:ext cx="253841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1719" name="Oval 7"/>
          <p:cNvSpPr>
            <a:spLocks noChangeArrowheads="1"/>
          </p:cNvSpPr>
          <p:nvPr/>
        </p:nvSpPr>
        <p:spPr bwMode="auto">
          <a:xfrm>
            <a:off x="4211638" y="4581525"/>
            <a:ext cx="215900" cy="2159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6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4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2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0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717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717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/>
      <p:bldP spid="371716" grpId="0" build="p"/>
      <p:bldP spid="3717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4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42000"/>
          </a:blip>
          <a:srcRect/>
          <a:stretch>
            <a:fillRect/>
          </a:stretch>
        </p:blipFill>
        <p:spPr>
          <a:xfrm>
            <a:off x="1571604" y="2500306"/>
            <a:ext cx="5688013" cy="4105275"/>
          </a:xfrm>
          <a:noFill/>
          <a:ln/>
        </p:spPr>
      </p:pic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357158" y="785794"/>
            <a:ext cx="7777163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8080C"/>
                </a:solidFill>
                <a:latin typeface="Arial" pitchFamily="34" charset="0"/>
              </a:rPr>
              <a:t> 2.  Расположить транспортир так, чтобы одна из сторон угла проходила через начало отсчета на шкале транспортира ( т. е </a:t>
            </a:r>
            <a:r>
              <a:rPr lang="ru-RU" sz="2800" b="1" dirty="0">
                <a:solidFill>
                  <a:srgbClr val="08080C"/>
                </a:solidFill>
                <a:latin typeface="Arial" pitchFamily="34" charset="0"/>
              </a:rPr>
              <a:t>совместить</a:t>
            </a:r>
            <a:r>
              <a:rPr lang="ru-RU" sz="2400" b="1" dirty="0">
                <a:solidFill>
                  <a:srgbClr val="08080C"/>
                </a:solidFill>
                <a:latin typeface="Arial" pitchFamily="34" charset="0"/>
              </a:rPr>
              <a:t> с 0º).</a:t>
            </a:r>
          </a:p>
          <a:p>
            <a:pPr eaLnBrk="0" hangingPunct="0"/>
            <a:endParaRPr lang="ru-RU" sz="2400" b="1" dirty="0">
              <a:solidFill>
                <a:srgbClr val="08080C"/>
              </a:solidFill>
              <a:latin typeface="Arial" pitchFamily="34" charset="0"/>
            </a:endParaRPr>
          </a:p>
        </p:txBody>
      </p:sp>
      <p:pic>
        <p:nvPicPr>
          <p:cNvPr id="372742" name="Picture 6" descr="0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-48000" contrast="54000"/>
          </a:blip>
          <a:srcRect/>
          <a:stretch>
            <a:fillRect/>
          </a:stretch>
        </p:blipFill>
        <p:spPr>
          <a:xfrm rot="21269011">
            <a:off x="5564188" y="3192463"/>
            <a:ext cx="2520950" cy="1136650"/>
          </a:xfrm>
          <a:noFill/>
          <a:ln/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4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2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0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8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727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000108"/>
            <a:ext cx="7416800" cy="10080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>
                <a:solidFill>
                  <a:srgbClr val="08080C"/>
                </a:solidFill>
              </a:rPr>
              <a:t>3. Найти штрих на шкале, через который проходит вторая сторона.</a:t>
            </a:r>
          </a:p>
        </p:txBody>
      </p:sp>
      <p:pic>
        <p:nvPicPr>
          <p:cNvPr id="37376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72000"/>
          </a:blip>
          <a:srcRect/>
          <a:stretch>
            <a:fillRect/>
          </a:stretch>
        </p:blipFill>
        <p:spPr>
          <a:xfrm>
            <a:off x="1643042" y="2571744"/>
            <a:ext cx="5062538" cy="3730625"/>
          </a:xfrm>
          <a:noFill/>
          <a:ln/>
        </p:spPr>
      </p:pic>
      <p:pic>
        <p:nvPicPr>
          <p:cNvPr id="373765" name="Picture 5" descr="02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-24000" contrast="42000"/>
          </a:blip>
          <a:srcRect/>
          <a:stretch>
            <a:fillRect/>
          </a:stretch>
        </p:blipFill>
        <p:spPr>
          <a:xfrm rot="21269011">
            <a:off x="4140200" y="1773238"/>
            <a:ext cx="2574925" cy="1531937"/>
          </a:xfrm>
          <a:noFill/>
          <a:ln/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4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2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0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8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37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737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Line 3"/>
          <p:cNvSpPr>
            <a:spLocks noChangeShapeType="1"/>
          </p:cNvSpPr>
          <p:nvPr/>
        </p:nvSpPr>
        <p:spPr bwMode="auto">
          <a:xfrm flipV="1">
            <a:off x="3563938" y="4508500"/>
            <a:ext cx="2808287" cy="0"/>
          </a:xfrm>
          <a:prstGeom prst="line">
            <a:avLst/>
          </a:prstGeom>
          <a:noFill/>
          <a:ln w="76200">
            <a:solidFill>
              <a:srgbClr val="00CC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4788" name="Line 4"/>
          <p:cNvSpPr>
            <a:spLocks noChangeShapeType="1"/>
          </p:cNvSpPr>
          <p:nvPr/>
        </p:nvSpPr>
        <p:spPr bwMode="auto">
          <a:xfrm flipH="1">
            <a:off x="3635375" y="2205038"/>
            <a:ext cx="2232025" cy="22320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4789" name="Line 5"/>
          <p:cNvSpPr>
            <a:spLocks noChangeShapeType="1"/>
          </p:cNvSpPr>
          <p:nvPr/>
        </p:nvSpPr>
        <p:spPr bwMode="auto">
          <a:xfrm flipV="1">
            <a:off x="3635375" y="1989138"/>
            <a:ext cx="0" cy="2446337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4790" name="Line 6"/>
          <p:cNvSpPr>
            <a:spLocks noChangeShapeType="1"/>
          </p:cNvSpPr>
          <p:nvPr/>
        </p:nvSpPr>
        <p:spPr bwMode="auto">
          <a:xfrm>
            <a:off x="1476375" y="2276475"/>
            <a:ext cx="2238375" cy="2233613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5435600" y="3171825"/>
            <a:ext cx="1263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острый</a:t>
            </a:r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3924300" y="1989138"/>
            <a:ext cx="1560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прямой  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1908175" y="1989138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тупой</a:t>
            </a:r>
            <a:r>
              <a:rPr lang="ru-RU" sz="2400" b="1">
                <a:solidFill>
                  <a:srgbClr val="FF5050"/>
                </a:solidFill>
              </a:rPr>
              <a:t> </a:t>
            </a:r>
          </a:p>
        </p:txBody>
      </p:sp>
      <p:pic>
        <p:nvPicPr>
          <p:cNvPr id="374794" name="Picture 1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00826" y="4214818"/>
            <a:ext cx="2270155" cy="233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479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54000"/>
          </a:blip>
          <a:srcRect/>
          <a:stretch>
            <a:fillRect/>
          </a:stretch>
        </p:blipFill>
        <p:spPr bwMode="auto">
          <a:xfrm>
            <a:off x="1357290" y="2428868"/>
            <a:ext cx="4608513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96" name="Oval 12"/>
          <p:cNvSpPr>
            <a:spLocks noChangeArrowheads="1"/>
          </p:cNvSpPr>
          <p:nvPr/>
        </p:nvSpPr>
        <p:spPr bwMode="auto">
          <a:xfrm>
            <a:off x="3571868" y="4357694"/>
            <a:ext cx="142876" cy="214314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4797" name="Text Box 13"/>
          <p:cNvSpPr txBox="1">
            <a:spLocks noChangeArrowheads="1"/>
          </p:cNvSpPr>
          <p:nvPr/>
        </p:nvSpPr>
        <p:spPr bwMode="auto">
          <a:xfrm>
            <a:off x="285720" y="1000108"/>
            <a:ext cx="85328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8080C"/>
                </a:solidFill>
              </a:rPr>
              <a:t>4. Проверить, соответствует ли полученная мера   угла его виду </a:t>
            </a:r>
          </a:p>
        </p:txBody>
      </p:sp>
      <p:grpSp>
        <p:nvGrpSpPr>
          <p:cNvPr id="13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14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2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0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4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8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5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6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4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animBg="1"/>
      <p:bldP spid="374787" grpId="1" animBg="1"/>
      <p:bldP spid="374787" grpId="2" animBg="1"/>
      <p:bldP spid="374788" grpId="0" animBg="1"/>
      <p:bldP spid="374789" grpId="0" animBg="1"/>
      <p:bldP spid="374790" grpId="0" animBg="1"/>
      <p:bldP spid="374791" grpId="0"/>
      <p:bldP spid="374792" grpId="0"/>
      <p:bldP spid="374793" grpId="0"/>
      <p:bldP spid="3747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8609" name="Object 1"/>
          <p:cNvGraphicFramePr>
            <a:graphicFrameLocks noChangeAspect="1"/>
          </p:cNvGraphicFramePr>
          <p:nvPr/>
        </p:nvGraphicFramePr>
        <p:xfrm>
          <a:off x="4429124" y="4286256"/>
          <a:ext cx="571504" cy="537886"/>
        </p:xfrm>
        <a:graphic>
          <a:graphicData uri="http://schemas.openxmlformats.org/presentationml/2006/ole">
            <p:oleObj spid="_x0000_s7170" name="Формула" r:id="rId3" imgW="164957" imgH="152268" progId="Equation.3">
              <p:embed/>
            </p:oleObj>
          </a:graphicData>
        </a:graphic>
      </p:graphicFrame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728" y="142873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928670"/>
            <a:ext cx="55007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А = …</a:t>
            </a: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В = …</a:t>
            </a: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С = …</a:t>
            </a: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   А +   В +   С</a:t>
            </a:r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642910" y="1214422"/>
          <a:ext cx="571500" cy="538162"/>
        </p:xfrm>
        <a:graphic>
          <a:graphicData uri="http://schemas.openxmlformats.org/presentationml/2006/ole">
            <p:oleObj spid="_x0000_s7171" name="Формула" r:id="rId4" imgW="164957" imgH="152268" progId="Equation.3">
              <p:embed/>
            </p:oleObj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2571736" y="4286256"/>
          <a:ext cx="571500" cy="538162"/>
        </p:xfrm>
        <a:graphic>
          <a:graphicData uri="http://schemas.openxmlformats.org/presentationml/2006/ole">
            <p:oleObj spid="_x0000_s7172" name="Формула" r:id="rId5" imgW="164957" imgH="152268" progId="Equation.3">
              <p:embed/>
            </p:oleObj>
          </a:graphicData>
        </a:graphic>
      </p:graphicFrame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714348" y="4286256"/>
          <a:ext cx="571500" cy="538162"/>
        </p:xfrm>
        <a:graphic>
          <a:graphicData uri="http://schemas.openxmlformats.org/presentationml/2006/ole">
            <p:oleObj spid="_x0000_s7173" name="Формула" r:id="rId6" imgW="164957" imgH="152268" progId="Equation.3">
              <p:embed/>
            </p:oleObj>
          </a:graphicData>
        </a:graphic>
      </p:graphicFrame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714348" y="3214686"/>
          <a:ext cx="571500" cy="538162"/>
        </p:xfrm>
        <a:graphic>
          <a:graphicData uri="http://schemas.openxmlformats.org/presentationml/2006/ole">
            <p:oleObj spid="_x0000_s7174" name="Формула" r:id="rId7" imgW="164957" imgH="152268" progId="Equation.3">
              <p:embed/>
            </p:oleObj>
          </a:graphicData>
        </a:graphic>
      </p:graphicFrame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642910" y="2214554"/>
          <a:ext cx="571500" cy="538162"/>
        </p:xfrm>
        <a:graphic>
          <a:graphicData uri="http://schemas.openxmlformats.org/presentationml/2006/ole">
            <p:oleObj spid="_x0000_s7175" name="Формула" r:id="rId8" imgW="164957" imgH="152268" progId="Equation.3">
              <p:embed/>
            </p:oleObj>
          </a:graphicData>
        </a:graphic>
      </p:graphicFrame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5572132" y="4000504"/>
          <a:ext cx="928694" cy="928694"/>
        </p:xfrm>
        <a:graphic>
          <a:graphicData uri="http://schemas.openxmlformats.org/presentationml/2006/ole">
            <p:oleObj spid="_x0000_s7176" name="Формула" r:id="rId9" imgW="126725" imgH="126725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500826" y="3714752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i="1" dirty="0" smtClean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8000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8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72132" y="3786190"/>
            <a:ext cx="785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6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4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8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2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9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0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785786" y="1071546"/>
            <a:ext cx="3581400" cy="2667000"/>
          </a:xfrm>
          <a:prstGeom prst="triangle">
            <a:avLst>
              <a:gd name="adj" fmla="val 3094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876800" y="609600"/>
            <a:ext cx="3714776" cy="2952752"/>
          </a:xfrm>
          <a:prstGeom prst="triangle">
            <a:avLst>
              <a:gd name="adj" fmla="val 30940"/>
            </a:avLst>
          </a:prstGeom>
          <a:solidFill>
            <a:srgbClr val="92D050"/>
          </a:solidFill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CC00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28662" y="3214686"/>
            <a:ext cx="40478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1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143504" y="307181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1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929322" y="1071546"/>
            <a:ext cx="53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2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714480" y="1357298"/>
            <a:ext cx="43336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2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57554" y="3214686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3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643834" y="3143248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3</a:t>
            </a:r>
          </a:p>
        </p:txBody>
      </p:sp>
      <p:sp>
        <p:nvSpPr>
          <p:cNvPr id="81932" name="Freeform 12"/>
          <p:cNvSpPr>
            <a:spLocks/>
          </p:cNvSpPr>
          <p:nvPr/>
        </p:nvSpPr>
        <p:spPr bwMode="auto">
          <a:xfrm>
            <a:off x="1142976" y="2928934"/>
            <a:ext cx="676275" cy="819150"/>
          </a:xfrm>
          <a:custGeom>
            <a:avLst/>
            <a:gdLst>
              <a:gd name="T0" fmla="*/ 0 w 426"/>
              <a:gd name="T1" fmla="*/ 0 h 516"/>
              <a:gd name="T2" fmla="*/ 2147483647 w 426"/>
              <a:gd name="T3" fmla="*/ 2147483647 h 516"/>
              <a:gd name="T4" fmla="*/ 2147483647 w 426"/>
              <a:gd name="T5" fmla="*/ 2147483647 h 516"/>
              <a:gd name="T6" fmla="*/ 2147483647 w 426"/>
              <a:gd name="T7" fmla="*/ 2147483647 h 516"/>
              <a:gd name="T8" fmla="*/ 2147483647 w 426"/>
              <a:gd name="T9" fmla="*/ 2147483647 h 516"/>
              <a:gd name="T10" fmla="*/ 2147483647 w 426"/>
              <a:gd name="T11" fmla="*/ 2147483647 h 516"/>
              <a:gd name="T12" fmla="*/ 2147483647 w 426"/>
              <a:gd name="T13" fmla="*/ 2147483647 h 516"/>
              <a:gd name="T14" fmla="*/ 2147483647 w 426"/>
              <a:gd name="T15" fmla="*/ 2147483647 h 516"/>
              <a:gd name="T16" fmla="*/ 2147483647 w 426"/>
              <a:gd name="T17" fmla="*/ 2147483647 h 516"/>
              <a:gd name="T18" fmla="*/ 2147483647 w 426"/>
              <a:gd name="T19" fmla="*/ 2147483647 h 5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6"/>
              <a:gd name="T31" fmla="*/ 0 h 516"/>
              <a:gd name="T32" fmla="*/ 426 w 426"/>
              <a:gd name="T33" fmla="*/ 516 h 5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6" h="516">
                <a:moveTo>
                  <a:pt x="0" y="0"/>
                </a:moveTo>
                <a:cubicBezTo>
                  <a:pt x="25" y="8"/>
                  <a:pt x="50" y="22"/>
                  <a:pt x="72" y="36"/>
                </a:cubicBezTo>
                <a:cubicBezTo>
                  <a:pt x="99" y="76"/>
                  <a:pt x="67" y="37"/>
                  <a:pt x="102" y="60"/>
                </a:cubicBezTo>
                <a:cubicBezTo>
                  <a:pt x="125" y="75"/>
                  <a:pt x="124" y="93"/>
                  <a:pt x="150" y="102"/>
                </a:cubicBezTo>
                <a:cubicBezTo>
                  <a:pt x="184" y="153"/>
                  <a:pt x="241" y="161"/>
                  <a:pt x="288" y="192"/>
                </a:cubicBezTo>
                <a:cubicBezTo>
                  <a:pt x="299" y="224"/>
                  <a:pt x="322" y="251"/>
                  <a:pt x="336" y="282"/>
                </a:cubicBezTo>
                <a:cubicBezTo>
                  <a:pt x="354" y="323"/>
                  <a:pt x="370" y="365"/>
                  <a:pt x="384" y="408"/>
                </a:cubicBezTo>
                <a:cubicBezTo>
                  <a:pt x="386" y="415"/>
                  <a:pt x="393" y="419"/>
                  <a:pt x="396" y="426"/>
                </a:cubicBezTo>
                <a:cubicBezTo>
                  <a:pt x="404" y="443"/>
                  <a:pt x="408" y="462"/>
                  <a:pt x="414" y="480"/>
                </a:cubicBezTo>
                <a:cubicBezTo>
                  <a:pt x="418" y="492"/>
                  <a:pt x="426" y="516"/>
                  <a:pt x="426" y="51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33" name="Freeform 13"/>
          <p:cNvSpPr>
            <a:spLocks/>
          </p:cNvSpPr>
          <p:nvPr/>
        </p:nvSpPr>
        <p:spPr bwMode="auto">
          <a:xfrm>
            <a:off x="2928926" y="2786058"/>
            <a:ext cx="560388" cy="914400"/>
          </a:xfrm>
          <a:custGeom>
            <a:avLst/>
            <a:gdLst>
              <a:gd name="T0" fmla="*/ 2147483647 w 353"/>
              <a:gd name="T1" fmla="*/ 0 h 576"/>
              <a:gd name="T2" fmla="*/ 2147483647 w 353"/>
              <a:gd name="T3" fmla="*/ 2147483647 h 576"/>
              <a:gd name="T4" fmla="*/ 2147483647 w 353"/>
              <a:gd name="T5" fmla="*/ 2147483647 h 576"/>
              <a:gd name="T6" fmla="*/ 2147483647 w 353"/>
              <a:gd name="T7" fmla="*/ 2147483647 h 576"/>
              <a:gd name="T8" fmla="*/ 0 w 353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3"/>
              <a:gd name="T16" fmla="*/ 0 h 576"/>
              <a:gd name="T17" fmla="*/ 353 w 353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3" h="576">
                <a:moveTo>
                  <a:pt x="348" y="0"/>
                </a:moveTo>
                <a:cubicBezTo>
                  <a:pt x="321" y="40"/>
                  <a:pt x="353" y="1"/>
                  <a:pt x="318" y="24"/>
                </a:cubicBezTo>
                <a:cubicBezTo>
                  <a:pt x="285" y="46"/>
                  <a:pt x="258" y="78"/>
                  <a:pt x="222" y="96"/>
                </a:cubicBezTo>
                <a:cubicBezTo>
                  <a:pt x="199" y="130"/>
                  <a:pt x="161" y="152"/>
                  <a:pt x="138" y="186"/>
                </a:cubicBezTo>
                <a:cubicBezTo>
                  <a:pt x="50" y="318"/>
                  <a:pt x="0" y="410"/>
                  <a:pt x="0" y="57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5410200" y="2133600"/>
            <a:ext cx="191452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>
            <a:off x="1524000" y="1905000"/>
            <a:ext cx="1428760" cy="35719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5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3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7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1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8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9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2" grpId="0" animBg="1"/>
      <p:bldP spid="81933" grpId="0" animBg="1"/>
      <p:bldP spid="819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04800"/>
            <a:ext cx="55007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E360C"/>
                </a:solidFill>
                <a:latin typeface="Comic Sans MS" pitchFamily="66" charset="0"/>
              </a:rPr>
              <a:t>«В геометрии нужно вдохновение не меньше, чем в поэзии». </a:t>
            </a:r>
            <a:endParaRPr lang="en-US" sz="4400" dirty="0" smtClean="0">
              <a:solidFill>
                <a:srgbClr val="0E360C"/>
              </a:solidFill>
              <a:latin typeface="Comic Sans MS" pitchFamily="66" charset="0"/>
            </a:endParaRPr>
          </a:p>
          <a:p>
            <a:r>
              <a:rPr lang="en-US" sz="4400" dirty="0" smtClean="0">
                <a:solidFill>
                  <a:srgbClr val="0E360C"/>
                </a:solidFill>
                <a:latin typeface="Comic Sans MS" pitchFamily="66" charset="0"/>
              </a:rPr>
              <a:t>            </a:t>
            </a:r>
            <a:r>
              <a:rPr lang="ru-RU" sz="4400" dirty="0" smtClean="0">
                <a:solidFill>
                  <a:srgbClr val="0E360C"/>
                </a:solidFill>
                <a:latin typeface="Comic Sans MS" pitchFamily="66" charset="0"/>
              </a:rPr>
              <a:t>А.С.Пушкин</a:t>
            </a:r>
            <a:endParaRPr lang="ru-RU" sz="4400" dirty="0">
              <a:solidFill>
                <a:srgbClr val="0E360C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91000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120563"/>
                </a:solidFill>
                <a:latin typeface="Arial" pitchFamily="34" charset="0"/>
                <a:cs typeface="Arial" pitchFamily="34" charset="0"/>
              </a:rPr>
              <a:t>“Не бывает недостижимых целей, а бывают только люди, которые из-за своей лени не могут их достичь”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29831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4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2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0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8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228600" y="1497013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3429000" y="10668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E</a:t>
            </a:r>
            <a:endParaRPr lang="ru-RU" sz="2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" y="990600"/>
            <a:ext cx="4610100" cy="3881438"/>
            <a:chOff x="1056" y="636"/>
            <a:chExt cx="3000" cy="2424"/>
          </a:xfrm>
        </p:grpSpPr>
        <p:sp>
          <p:nvSpPr>
            <p:cNvPr id="9236" name="AutoShape 5"/>
            <p:cNvSpPr>
              <a:spLocks noChangeArrowheads="1"/>
            </p:cNvSpPr>
            <p:nvPr/>
          </p:nvSpPr>
          <p:spPr bwMode="auto">
            <a:xfrm>
              <a:off x="1296" y="960"/>
              <a:ext cx="2544" cy="1968"/>
            </a:xfrm>
            <a:prstGeom prst="triangle">
              <a:avLst>
                <a:gd name="adj" fmla="val 33222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7" name="Text Box 6"/>
            <p:cNvSpPr txBox="1">
              <a:spLocks noChangeArrowheads="1"/>
            </p:cNvSpPr>
            <p:nvPr/>
          </p:nvSpPr>
          <p:spPr bwMode="auto">
            <a:xfrm>
              <a:off x="1056" y="2736"/>
              <a:ext cx="24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A</a:t>
              </a:r>
              <a:endParaRPr lang="ru-RU" sz="2800"/>
            </a:p>
          </p:txBody>
        </p:sp>
        <p:sp>
          <p:nvSpPr>
            <p:cNvPr id="9238" name="Text Box 7"/>
            <p:cNvSpPr txBox="1">
              <a:spLocks noChangeArrowheads="1"/>
            </p:cNvSpPr>
            <p:nvPr/>
          </p:nvSpPr>
          <p:spPr bwMode="auto">
            <a:xfrm>
              <a:off x="2016" y="636"/>
              <a:ext cx="24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B</a:t>
              </a:r>
              <a:endParaRPr lang="ru-RU" sz="2800"/>
            </a:p>
          </p:txBody>
        </p:sp>
        <p:sp>
          <p:nvSpPr>
            <p:cNvPr id="9239" name="Text Box 8"/>
            <p:cNvSpPr txBox="1">
              <a:spLocks noChangeArrowheads="1"/>
            </p:cNvSpPr>
            <p:nvPr/>
          </p:nvSpPr>
          <p:spPr bwMode="auto">
            <a:xfrm>
              <a:off x="3816" y="2730"/>
              <a:ext cx="240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/>
                <a:t>C</a:t>
              </a:r>
              <a:endParaRPr lang="ru-RU" sz="2800"/>
            </a:p>
          </p:txBody>
        </p:sp>
      </p:grp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647700" y="41148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</a:t>
            </a:r>
            <a:endParaRPr lang="ru-RU" sz="2800"/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1625600" y="1733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</a:t>
            </a:r>
            <a:endParaRPr lang="ru-RU" sz="2800"/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3644900" y="41211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3</a:t>
            </a:r>
            <a:endParaRPr lang="ru-RU" sz="2800"/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2105025" y="147637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5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1143000" y="1524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4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4143372" y="642918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Дано: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∆ ABC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4071934" y="1000108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/>
              <a:t>Доказать: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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ru-RU" sz="2800" b="1" dirty="0" smtClean="0"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ru-RU" sz="2800" b="1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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ru-RU" sz="2800" b="1" dirty="0" smtClean="0"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ru-RU" sz="2800" b="1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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ru-RU" sz="2800" b="1" dirty="0" smtClean="0">
                <a:ea typeface="Arial Unicode MS" pitchFamily="34" charset="-128"/>
                <a:cs typeface="Arial Unicode MS" pitchFamily="34" charset="-128"/>
              </a:rPr>
              <a:t>=180</a:t>
            </a:r>
            <a:r>
              <a:rPr lang="ru-RU" sz="2800" b="1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</a:t>
            </a:r>
            <a:endParaRPr lang="ru-RU" sz="2800" b="1" dirty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4114800" y="1905000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Доказательство: </a:t>
            </a:r>
            <a:endParaRPr lang="ru-RU" sz="2400" b="1" dirty="0" smtClean="0">
              <a:ea typeface="Arial Unicode MS" pitchFamily="34" charset="-128"/>
              <a:cs typeface="Arial Unicode MS" pitchFamily="34" charset="-128"/>
              <a:sym typeface="Symbol" pitchFamily="18" charset="2"/>
            </a:endParaRPr>
          </a:p>
          <a:p>
            <a:r>
              <a:rPr lang="ru-RU" sz="2400" b="1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1) Через вершину </a:t>
            </a:r>
            <a:r>
              <a:rPr lang="en-US" sz="2400" b="1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B </a:t>
            </a:r>
            <a:r>
              <a:rPr lang="ru-RU" sz="2400" b="1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проведем прямую </a:t>
            </a:r>
            <a:r>
              <a:rPr lang="en-US" sz="2400" b="1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DE </a:t>
            </a:r>
            <a:r>
              <a:rPr lang="en-US" sz="2400" b="1" dirty="0" smtClean="0">
                <a:cs typeface="Arial" charset="0"/>
                <a:sym typeface="Symbol" pitchFamily="18" charset="2"/>
              </a:rPr>
              <a:t>|| AC</a:t>
            </a:r>
            <a:endParaRPr lang="en-US" sz="2400" b="1" dirty="0">
              <a:cs typeface="Arial" charset="0"/>
              <a:sym typeface="Symbol" pitchFamily="18" charset="2"/>
            </a:endParaRP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4267200" y="30480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2)Рассмотрим </a:t>
            </a:r>
            <a:r>
              <a:rPr lang="en-US" sz="2400" b="1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DE </a:t>
            </a:r>
            <a:r>
              <a:rPr lang="en-US" sz="2400" b="1" dirty="0" smtClean="0">
                <a:cs typeface="Arial" charset="0"/>
                <a:sym typeface="Symbol" pitchFamily="18" charset="2"/>
              </a:rPr>
              <a:t>|| AC </a:t>
            </a:r>
            <a:r>
              <a:rPr lang="ru-RU" sz="2400" b="1" dirty="0" smtClean="0">
                <a:cs typeface="Arial" charset="0"/>
                <a:sym typeface="Symbol" pitchFamily="18" charset="2"/>
              </a:rPr>
              <a:t> и секущую АВ,    </a:t>
            </a:r>
            <a:r>
              <a:rPr lang="ru-RU" sz="2400" b="1" dirty="0" smtClean="0">
                <a:sym typeface="Symbol" pitchFamily="18" charset="2"/>
              </a:rPr>
              <a:t></a:t>
            </a:r>
            <a:r>
              <a:rPr lang="en-US" sz="2400" b="1" dirty="0">
                <a:sym typeface="Symbol" pitchFamily="18" charset="2"/>
              </a:rPr>
              <a:t>4</a:t>
            </a:r>
            <a:r>
              <a:rPr lang="ru-RU" sz="2400" b="1" dirty="0">
                <a:sym typeface="Symbol" pitchFamily="18" charset="2"/>
              </a:rPr>
              <a:t> =</a:t>
            </a:r>
            <a:r>
              <a:rPr lang="en-US" sz="2400" b="1" dirty="0" smtClean="0">
                <a:sym typeface="Symbol" pitchFamily="18" charset="2"/>
              </a:rPr>
              <a:t>1</a:t>
            </a:r>
            <a:r>
              <a:rPr lang="ru-RU" sz="2400" b="1" dirty="0" smtClean="0">
                <a:sym typeface="Symbol" pitchFamily="18" charset="2"/>
              </a:rPr>
              <a:t>- как накрест лежащие</a:t>
            </a:r>
            <a:endParaRPr lang="ru-RU" sz="2400" b="1" dirty="0">
              <a:cs typeface="Arial" charset="0"/>
              <a:sym typeface="Symbol" pitchFamily="18" charset="2"/>
            </a:endParaRPr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4648200" y="4191000"/>
            <a:ext cx="4000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3) Рассмотрим </a:t>
            </a:r>
            <a:r>
              <a:rPr lang="en-US" sz="2400" b="1" dirty="0" smtClean="0"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DE </a:t>
            </a:r>
            <a:r>
              <a:rPr lang="en-US" sz="2400" b="1" dirty="0" smtClean="0">
                <a:cs typeface="Arial" charset="0"/>
                <a:sym typeface="Symbol" pitchFamily="18" charset="2"/>
              </a:rPr>
              <a:t>|| AC </a:t>
            </a:r>
            <a:r>
              <a:rPr lang="ru-RU" sz="2400" b="1" dirty="0" smtClean="0">
                <a:cs typeface="Arial" charset="0"/>
                <a:sym typeface="Symbol" pitchFamily="18" charset="2"/>
              </a:rPr>
              <a:t> и секущую ВС, </a:t>
            </a:r>
            <a:r>
              <a:rPr lang="ru-RU" sz="2400" b="1" dirty="0" smtClean="0">
                <a:sym typeface="Symbol" pitchFamily="18" charset="2"/>
              </a:rPr>
              <a:t></a:t>
            </a:r>
            <a:r>
              <a:rPr lang="ru-RU" sz="2400" b="1" dirty="0">
                <a:sym typeface="Symbol" pitchFamily="18" charset="2"/>
              </a:rPr>
              <a:t>5 = </a:t>
            </a:r>
            <a:r>
              <a:rPr lang="ru-RU" sz="2400" b="1" dirty="0" smtClean="0">
                <a:sym typeface="Symbol" pitchFamily="18" charset="2"/>
              </a:rPr>
              <a:t>3 - как накрест лежащие</a:t>
            </a:r>
            <a:endParaRPr lang="ru-RU" sz="2400" b="1" dirty="0">
              <a:cs typeface="Arial" charset="0"/>
              <a:sym typeface="Symbol" pitchFamily="18" charset="2"/>
            </a:endParaRPr>
          </a:p>
        </p:txBody>
      </p:sp>
      <p:sp>
        <p:nvSpPr>
          <p:cNvPr id="83991" name="Text Box 23"/>
          <p:cNvSpPr txBox="1">
            <a:spLocks noChangeArrowheads="1"/>
          </p:cNvSpPr>
          <p:nvPr/>
        </p:nvSpPr>
        <p:spPr bwMode="auto">
          <a:xfrm>
            <a:off x="533400" y="548640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4) Рассмотрим  </a:t>
            </a:r>
            <a:r>
              <a:rPr lang="ru-RU" sz="2400" b="1" dirty="0" smtClean="0">
                <a:sym typeface="Symbol" pitchFamily="18" charset="2"/>
              </a:rPr>
              <a:t></a:t>
            </a:r>
            <a:r>
              <a:rPr lang="en-US" sz="2400" b="1" dirty="0">
                <a:sym typeface="Symbol" pitchFamily="18" charset="2"/>
              </a:rPr>
              <a:t>4+</a:t>
            </a:r>
            <a:r>
              <a:rPr lang="ru-RU" sz="2400" b="1" dirty="0">
                <a:sym typeface="Symbol" pitchFamily="18" charset="2"/>
              </a:rPr>
              <a:t></a:t>
            </a:r>
            <a:r>
              <a:rPr lang="en-US" sz="2400" b="1" dirty="0">
                <a:sym typeface="Symbol" pitchFamily="18" charset="2"/>
              </a:rPr>
              <a:t>2+5=180</a:t>
            </a:r>
            <a:r>
              <a:rPr lang="en-US" sz="2400" b="1" dirty="0" smtClean="0">
                <a:sym typeface="Symbol" pitchFamily="18" charset="2"/>
              </a:rPr>
              <a:t></a:t>
            </a:r>
            <a:r>
              <a:rPr lang="ru-RU" sz="2400" b="1" dirty="0" smtClean="0">
                <a:sym typeface="Symbol" pitchFamily="18" charset="2"/>
              </a:rPr>
              <a:t> =</a:t>
            </a:r>
            <a:r>
              <a:rPr lang="en-US" sz="2400" b="1" dirty="0" smtClean="0">
                <a:sym typeface="Symbol" pitchFamily="18" charset="2"/>
              </a:rPr>
              <a:t>&gt;</a:t>
            </a:r>
            <a:r>
              <a:rPr lang="ru-RU" sz="2400" b="1" dirty="0" smtClean="0">
                <a:sym typeface="Symbol" pitchFamily="18" charset="2"/>
              </a:rPr>
              <a:t> 1</a:t>
            </a:r>
            <a:r>
              <a:rPr lang="en-US" sz="2400" b="1" dirty="0" smtClean="0">
                <a:sym typeface="Symbol" pitchFamily="18" charset="2"/>
              </a:rPr>
              <a:t>+</a:t>
            </a:r>
            <a:r>
              <a:rPr lang="ru-RU" sz="2400" b="1" dirty="0" smtClean="0">
                <a:sym typeface="Symbol" pitchFamily="18" charset="2"/>
              </a:rPr>
              <a:t></a:t>
            </a:r>
            <a:r>
              <a:rPr lang="en-US" sz="2400" b="1" dirty="0" smtClean="0">
                <a:sym typeface="Symbol" pitchFamily="18" charset="2"/>
              </a:rPr>
              <a:t>2+</a:t>
            </a:r>
            <a:r>
              <a:rPr lang="ru-RU" sz="2400" b="1" dirty="0" smtClean="0">
                <a:sym typeface="Symbol" pitchFamily="18" charset="2"/>
              </a:rPr>
              <a:t>3</a:t>
            </a:r>
            <a:r>
              <a:rPr lang="en-US" sz="2400" b="1" dirty="0" smtClean="0">
                <a:sym typeface="Symbol" pitchFamily="18" charset="2"/>
              </a:rPr>
              <a:t>=180</a:t>
            </a:r>
            <a:endParaRPr lang="en-US" sz="2400" b="1" dirty="0">
              <a:cs typeface="Arial" charset="0"/>
              <a:sym typeface="Symbol" pitchFamily="18" charset="2"/>
            </a:endParaRPr>
          </a:p>
        </p:txBody>
      </p:sp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1828800" y="6096000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ym typeface="Symbol" pitchFamily="18" charset="2"/>
              </a:rPr>
              <a:t>или </a:t>
            </a:r>
            <a:r>
              <a:rPr lang="en-US" sz="2400" b="1" dirty="0">
                <a:sym typeface="Symbol" pitchFamily="18" charset="2"/>
              </a:rPr>
              <a:t>A+</a:t>
            </a:r>
            <a:r>
              <a:rPr lang="ru-RU" sz="2400" b="1" dirty="0">
                <a:sym typeface="Symbol" pitchFamily="18" charset="2"/>
              </a:rPr>
              <a:t></a:t>
            </a:r>
            <a:r>
              <a:rPr lang="en-US" sz="2400" b="1" dirty="0">
                <a:sym typeface="Symbol" pitchFamily="18" charset="2"/>
              </a:rPr>
              <a:t>B+C=180</a:t>
            </a:r>
            <a:r>
              <a:rPr lang="en-US" sz="2400" b="1" dirty="0" smtClean="0">
                <a:sym typeface="Symbol" pitchFamily="18" charset="2"/>
              </a:rPr>
              <a:t></a:t>
            </a:r>
            <a:r>
              <a:rPr lang="ru-RU" sz="2400" b="1" dirty="0" smtClean="0">
                <a:sym typeface="Symbol" pitchFamily="18" charset="2"/>
              </a:rPr>
              <a:t>,     ч.т.д.</a:t>
            </a:r>
            <a:endParaRPr lang="en-US" sz="2400" b="1" dirty="0">
              <a:cs typeface="Arial" charset="0"/>
              <a:sym typeface="Symbol" pitchFamily="18" charset="2"/>
            </a:endParaRPr>
          </a:p>
        </p:txBody>
      </p:sp>
      <p:sp>
        <p:nvSpPr>
          <p:cNvPr id="83994" name="Text Box 26"/>
          <p:cNvSpPr txBox="1">
            <a:spLocks noChangeArrowheads="1"/>
          </p:cNvSpPr>
          <p:nvPr/>
        </p:nvSpPr>
        <p:spPr bwMode="auto">
          <a:xfrm>
            <a:off x="571472" y="214290"/>
            <a:ext cx="755811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4200"/>
                </a:solidFill>
              </a:rPr>
              <a:t>Теорема: Сумма углов треугольника равна 180</a:t>
            </a:r>
            <a:r>
              <a:rPr lang="ru-RU" sz="2800" b="1" dirty="0">
                <a:solidFill>
                  <a:srgbClr val="004200"/>
                </a:solidFill>
                <a:sym typeface="Symbol" pitchFamily="18" charset="2"/>
              </a:rPr>
              <a:t>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28600" y="9906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D</a:t>
            </a:r>
            <a:endParaRPr lang="ru-RU" sz="2800"/>
          </a:p>
        </p:txBody>
      </p: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2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0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4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8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5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6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3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3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 animBg="1"/>
      <p:bldP spid="83980" grpId="0"/>
      <p:bldP spid="83981" grpId="0"/>
      <p:bldP spid="83982" grpId="0"/>
      <p:bldP spid="83983" grpId="0"/>
      <p:bldP spid="83983" grpId="1"/>
      <p:bldP spid="83984" grpId="0"/>
      <p:bldP spid="83984" grpId="1"/>
      <p:bldP spid="83986" grpId="0"/>
      <p:bldP spid="83987" grpId="0"/>
      <p:bldP spid="83988" grpId="0"/>
      <p:bldP spid="83989" grpId="0"/>
      <p:bldP spid="83990" grpId="0"/>
      <p:bldP spid="83991" grpId="0"/>
      <p:bldP spid="83993" grpId="0"/>
      <p:bldP spid="839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642910" y="1214422"/>
            <a:ext cx="37862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Первое доказательство было дано еще Пифагором (5 в. до н.э.)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"/>
            <a:ext cx="28702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 descr="460_6879809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24200"/>
            <a:ext cx="24955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4071934" y="3929066"/>
            <a:ext cx="4029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В первой книге «Начала» Евклид излагает другое доказательство теоремы о сумме углов треугольника.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5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3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1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9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685800" y="381000"/>
            <a:ext cx="4071966" cy="2786082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уга 2"/>
          <p:cNvSpPr/>
          <p:nvPr/>
        </p:nvSpPr>
        <p:spPr>
          <a:xfrm>
            <a:off x="533400" y="2743200"/>
            <a:ext cx="914400" cy="914400"/>
          </a:xfrm>
          <a:prstGeom prst="arc">
            <a:avLst>
              <a:gd name="adj1" fmla="val 15864047"/>
              <a:gd name="adj2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 rot="6791839">
            <a:off x="2291347" y="307333"/>
            <a:ext cx="603676" cy="907120"/>
          </a:xfrm>
          <a:prstGeom prst="arc">
            <a:avLst>
              <a:gd name="adj1" fmla="val 15864047"/>
              <a:gd name="adj2" fmla="val 1456138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8232256">
            <a:off x="2313908" y="165719"/>
            <a:ext cx="776001" cy="735364"/>
          </a:xfrm>
          <a:prstGeom prst="arc">
            <a:avLst>
              <a:gd name="adj1" fmla="val 15864047"/>
              <a:gd name="adj2" fmla="val 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2400" y="2438400"/>
            <a:ext cx="714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</a:t>
            </a:r>
            <a:endParaRPr lang="ru-RU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228600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</a:t>
            </a:r>
            <a:endParaRPr lang="ru-RU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2438400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В</a:t>
            </a:r>
            <a:endParaRPr lang="ru-RU" sz="5400" dirty="0"/>
          </a:p>
        </p:txBody>
      </p:sp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1571604" y="3643314"/>
          <a:ext cx="6553201" cy="2889250"/>
        </p:xfrm>
        <a:graphic>
          <a:graphicData uri="http://schemas.openxmlformats.org/presentationml/2006/ole">
            <p:oleObj spid="_x0000_s8194" name="Формула" r:id="rId3" imgW="1612800" imgH="711000" progId="Equation.3">
              <p:embed/>
            </p:oleObj>
          </a:graphicData>
        </a:graphic>
      </p:graphicFrame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4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3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2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0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7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8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486400" y="914400"/>
          <a:ext cx="1612900" cy="1719262"/>
        </p:xfrm>
        <a:graphic>
          <a:graphicData uri="http://schemas.openxmlformats.org/presentationml/2006/ole">
            <p:oleObj spid="_x0000_s8195" name="Формула" r:id="rId4" imgW="380880" imgH="431640" progId="Equation.3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7010400" y="9144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rot="5400000">
            <a:off x="4250529" y="2464587"/>
            <a:ext cx="2714644" cy="1357322"/>
          </a:xfrm>
          <a:prstGeom prst="line">
            <a:avLst/>
          </a:prstGeom>
          <a:ln w="762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428860" y="1785926"/>
            <a:ext cx="3857652" cy="2728938"/>
          </a:xfrm>
          <a:prstGeom prst="line">
            <a:avLst/>
          </a:prstGeom>
          <a:ln w="762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428860" y="4500570"/>
            <a:ext cx="2571768" cy="14294"/>
          </a:xfrm>
          <a:prstGeom prst="line">
            <a:avLst/>
          </a:prstGeom>
          <a:ln w="762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85918" y="3571876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</a:t>
            </a:r>
            <a:endParaRPr lang="ru-RU" sz="5400" dirty="0"/>
          </a:p>
        </p:txBody>
      </p:sp>
      <p:sp>
        <p:nvSpPr>
          <p:cNvPr id="19" name="TextBox 18"/>
          <p:cNvSpPr txBox="1"/>
          <p:nvPr/>
        </p:nvSpPr>
        <p:spPr>
          <a:xfrm>
            <a:off x="6072198" y="857232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В</a:t>
            </a:r>
            <a:endParaRPr lang="ru-RU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29256" y="3643314"/>
            <a:ext cx="64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</a:t>
            </a:r>
            <a:endParaRPr lang="ru-RU" sz="5400" dirty="0"/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3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1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5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9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6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7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219200" y="228600"/>
            <a:ext cx="7315200" cy="6248400"/>
          </a:xfrm>
          <a:prstGeom prst="triangle">
            <a:avLst>
              <a:gd name="adj" fmla="val 39435"/>
            </a:avLst>
          </a:prstGeom>
          <a:solidFill>
            <a:srgbClr val="92D050"/>
          </a:solidFill>
          <a:ln w="412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6573838" y="5334000"/>
          <a:ext cx="1503362" cy="1203325"/>
        </p:xfrm>
        <a:graphic>
          <a:graphicData uri="http://schemas.openxmlformats.org/presentationml/2006/ole">
            <p:oleObj spid="_x0000_s9218" name="Формула" r:id="rId3" imgW="253800" imgH="203040" progId="Equation.3">
              <p:embed/>
            </p:oleObj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3581400" y="990600"/>
          <a:ext cx="1503363" cy="1203325"/>
        </p:xfrm>
        <a:graphic>
          <a:graphicData uri="http://schemas.openxmlformats.org/presentationml/2006/ole">
            <p:oleObj spid="_x0000_s9219" name="Формула" r:id="rId4" imgW="253800" imgH="203040" progId="Equation.3">
              <p:embed/>
            </p:oleObj>
          </a:graphicData>
        </a:graphic>
      </p:graphicFrame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1714480" y="5572140"/>
            <a:ext cx="722312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0">
                      <a:srgbClr val="FF7A00"/>
                    </a:gs>
                    <a:gs pos="35000">
                      <a:srgbClr val="FF0300"/>
                    </a:gs>
                    <a:gs pos="50000">
                      <a:srgbClr val="4D0808"/>
                    </a:gs>
                    <a:gs pos="65000">
                      <a:srgbClr val="FF0300"/>
                    </a:gs>
                    <a:gs pos="77500">
                      <a:srgbClr val="FF7A00"/>
                    </a:gs>
                    <a:gs pos="100000">
                      <a:srgbClr val="FFF200"/>
                    </a:gs>
                  </a:gsLst>
                  <a:lin ang="0" scaled="1"/>
                </a:gradFill>
                <a:latin typeface="Arial"/>
                <a:cs typeface="Arial"/>
              </a:rPr>
              <a:t>?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5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3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1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9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 rot="8799651">
            <a:off x="685800" y="2590800"/>
            <a:ext cx="8901113" cy="3200400"/>
          </a:xfrm>
          <a:prstGeom prst="triangle">
            <a:avLst>
              <a:gd name="adj" fmla="val 49907"/>
            </a:avLst>
          </a:prstGeom>
          <a:solidFill>
            <a:srgbClr val="FFFF00"/>
          </a:solidFill>
          <a:ln w="412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600200" y="4267200"/>
          <a:ext cx="1265238" cy="1066800"/>
        </p:xfrm>
        <a:graphic>
          <a:graphicData uri="http://schemas.openxmlformats.org/presentationml/2006/ole">
            <p:oleObj spid="_x0000_s10242" name="Формула" r:id="rId3" imgW="241200" imgH="203040" progId="Equation.3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6049963" y="1295400"/>
          <a:ext cx="1265237" cy="1066800"/>
        </p:xfrm>
        <a:graphic>
          <a:graphicData uri="http://schemas.openxmlformats.org/presentationml/2006/ole">
            <p:oleObj spid="_x0000_s10243" name="Формула" r:id="rId4" imgW="241200" imgH="203040" progId="Equation.3">
              <p:embed/>
            </p:oleObj>
          </a:graphicData>
        </a:graphic>
      </p:graphicFrame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5257800" y="4572000"/>
            <a:ext cx="661988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?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5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3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1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9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133600" y="381000"/>
            <a:ext cx="5638800" cy="5562600"/>
          </a:xfrm>
          <a:prstGeom prst="rtTriangle">
            <a:avLst/>
          </a:prstGeom>
          <a:solidFill>
            <a:srgbClr val="00B0F0"/>
          </a:solidFill>
          <a:ln w="38100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33600" y="5486400"/>
            <a:ext cx="457200" cy="457200"/>
            <a:chOff x="1344" y="3456"/>
            <a:chExt cx="288" cy="288"/>
          </a:xfrm>
        </p:grpSpPr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1344" y="3456"/>
              <a:ext cx="288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1632" y="3456"/>
              <a:ext cx="0" cy="2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5670550" y="4876800"/>
          <a:ext cx="1187450" cy="1000125"/>
        </p:xfrm>
        <a:graphic>
          <a:graphicData uri="http://schemas.openxmlformats.org/presentationml/2006/ole">
            <p:oleObj spid="_x0000_s11266" name="Формула" r:id="rId3" imgW="241200" imgH="203040" progId="Equation.3">
              <p:embed/>
            </p:oleObj>
          </a:graphicData>
        </a:graphic>
      </p:graphicFrame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2209800" y="1143000"/>
            <a:ext cx="661988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7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5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3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1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447800" y="533400"/>
            <a:ext cx="6477000" cy="5791200"/>
          </a:xfrm>
          <a:prstGeom prst="triangle">
            <a:avLst>
              <a:gd name="adj" fmla="val 50000"/>
            </a:avLst>
          </a:prstGeom>
          <a:solidFill>
            <a:srgbClr val="FF9C85"/>
          </a:solidFill>
          <a:ln w="38100">
            <a:solidFill>
              <a:srgbClr val="FFC5B7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352800" y="2514600"/>
            <a:ext cx="304800" cy="2286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5715000" y="2514600"/>
            <a:ext cx="304800" cy="2286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6173788" y="5248275"/>
          <a:ext cx="1249362" cy="1000125"/>
        </p:xfrm>
        <a:graphic>
          <a:graphicData uri="http://schemas.openxmlformats.org/presentationml/2006/ole">
            <p:oleObj spid="_x0000_s12290" name="Формула" r:id="rId3" imgW="253800" imgH="203040" progId="Equation.3">
              <p:embed/>
            </p:oleObj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1951038" y="5248275"/>
          <a:ext cx="1249362" cy="1000125"/>
        </p:xfrm>
        <a:graphic>
          <a:graphicData uri="http://schemas.openxmlformats.org/presentationml/2006/ole">
            <p:oleObj spid="_x0000_s12291" name="Формула" r:id="rId4" imgW="253800" imgH="203040" progId="Equation.3">
              <p:embed/>
            </p:oleObj>
          </a:graphicData>
        </a:graphic>
      </p:graphicFrame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4367213" y="1143000"/>
            <a:ext cx="661987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7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5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3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1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447800" y="533400"/>
            <a:ext cx="6477000" cy="57912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381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352800" y="2514600"/>
            <a:ext cx="304800" cy="2286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5715000" y="2514600"/>
            <a:ext cx="304800" cy="2286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114800" y="1219200"/>
          <a:ext cx="1187450" cy="1000125"/>
        </p:xfrm>
        <a:graphic>
          <a:graphicData uri="http://schemas.openxmlformats.org/presentationml/2006/ole">
            <p:oleObj spid="_x0000_s13314" name="Формула" r:id="rId3" imgW="241200" imgH="203040" progId="Equation.3">
              <p:embed/>
            </p:oleObj>
          </a:graphicData>
        </a:graphic>
      </p:graphicFrame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2057400" y="5224463"/>
            <a:ext cx="661988" cy="871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1522" name="WordArt 18"/>
          <p:cNvSpPr>
            <a:spLocks noChangeArrowheads="1" noChangeShapeType="1" noTextEdit="1"/>
          </p:cNvSpPr>
          <p:nvPr/>
        </p:nvSpPr>
        <p:spPr bwMode="auto">
          <a:xfrm>
            <a:off x="6577013" y="5224463"/>
            <a:ext cx="661987" cy="871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7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5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3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1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13" grpId="0" animBg="1"/>
      <p:bldP spid="215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57200" y="533400"/>
            <a:ext cx="8305800" cy="5715000"/>
          </a:xfrm>
          <a:prstGeom prst="triangle">
            <a:avLst>
              <a:gd name="adj" fmla="val 50000"/>
            </a:avLst>
          </a:prstGeom>
          <a:solidFill>
            <a:srgbClr val="FF93FF"/>
          </a:solidFill>
          <a:ln w="381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809875" y="2514600"/>
            <a:ext cx="390525" cy="225425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934075" y="2514600"/>
            <a:ext cx="390525" cy="225425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1066800" y="5224463"/>
            <a:ext cx="849313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4191000" y="1143000"/>
            <a:ext cx="849313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4495800" y="6096000"/>
            <a:ext cx="0" cy="3810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46" name="WordArt 18"/>
          <p:cNvSpPr>
            <a:spLocks noChangeArrowheads="1" noChangeShapeType="1" noTextEdit="1"/>
          </p:cNvSpPr>
          <p:nvPr/>
        </p:nvSpPr>
        <p:spPr bwMode="auto">
          <a:xfrm>
            <a:off x="7161213" y="5257800"/>
            <a:ext cx="84931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8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6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4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2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6" grpId="0" animBg="1"/>
      <p:bldP spid="22536" grpId="1"/>
      <p:bldP spid="22537" grpId="0" animBg="1"/>
      <p:bldP spid="22537" grpId="1"/>
      <p:bldP spid="22540" grpId="0" animBg="1"/>
      <p:bldP spid="22546" grpId="0" animBg="1"/>
      <p:bldP spid="2254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71480"/>
            <a:ext cx="8429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62042C"/>
                </a:solidFill>
                <a:latin typeface="Comic Sans MS" pitchFamily="66" charset="0"/>
              </a:rPr>
              <a:t>Принципы работы на уроке:</a:t>
            </a:r>
            <a:endParaRPr lang="en-US" sz="3600" dirty="0" smtClean="0">
              <a:solidFill>
                <a:srgbClr val="62042C"/>
              </a:solidFill>
              <a:latin typeface="Comic Sans MS" pitchFamily="66" charset="0"/>
            </a:endParaRPr>
          </a:p>
          <a:p>
            <a:endParaRPr lang="ru-RU" sz="3600" dirty="0" smtClean="0">
              <a:solidFill>
                <a:srgbClr val="49076D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49076D"/>
                </a:solidFill>
                <a:latin typeface="Comic Sans MS" pitchFamily="66" charset="0"/>
              </a:rPr>
              <a:t> Равенство всех участников.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49076D"/>
                </a:solidFill>
                <a:latin typeface="Comic Sans MS" pitchFamily="66" charset="0"/>
              </a:rPr>
              <a:t> Все способны, все могут всё.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49076D"/>
                </a:solidFill>
                <a:latin typeface="Comic Sans MS" pitchFamily="66" charset="0"/>
              </a:rPr>
              <a:t> Нет готовых ответов.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49076D"/>
                </a:solidFill>
                <a:latin typeface="Comic Sans MS" pitchFamily="66" charset="0"/>
              </a:rPr>
              <a:t> Полная свобода мнений.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49076D"/>
                </a:solidFill>
                <a:latin typeface="Comic Sans MS" pitchFamily="66" charset="0"/>
              </a:rPr>
              <a:t> Доброжелательность.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49076D"/>
                </a:solidFill>
                <a:latin typeface="Comic Sans MS" pitchFamily="66" charset="0"/>
              </a:rPr>
              <a:t> Ошибок нет.</a:t>
            </a:r>
          </a:p>
          <a:p>
            <a:pPr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49076D"/>
                </a:solidFill>
                <a:latin typeface="Comic Sans MS" pitchFamily="66" charset="0"/>
              </a:rPr>
              <a:t> Знания одного должны быть  </a:t>
            </a:r>
          </a:p>
          <a:p>
            <a:r>
              <a:rPr lang="ru-RU" sz="3600" dirty="0" smtClean="0">
                <a:solidFill>
                  <a:srgbClr val="49076D"/>
                </a:solidFill>
                <a:latin typeface="Comic Sans MS" pitchFamily="66" charset="0"/>
              </a:rPr>
              <a:t>    обогащены знаниями других.</a:t>
            </a:r>
          </a:p>
          <a:p>
            <a:endParaRPr lang="ru-RU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4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2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0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8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6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285992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4200"/>
                </a:solidFill>
                <a:latin typeface="Comic Sans MS" pitchFamily="66" charset="0"/>
              </a:rPr>
              <a:t>Проверка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4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2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0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8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6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219200" y="228600"/>
            <a:ext cx="7467600" cy="6324600"/>
          </a:xfrm>
          <a:prstGeom prst="triangle">
            <a:avLst>
              <a:gd name="adj" fmla="val 39435"/>
            </a:avLst>
          </a:prstGeom>
          <a:solidFill>
            <a:srgbClr val="92D050"/>
          </a:solidFill>
          <a:ln w="412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6573838" y="5334000"/>
          <a:ext cx="1503362" cy="1203325"/>
        </p:xfrm>
        <a:graphic>
          <a:graphicData uri="http://schemas.openxmlformats.org/presentationml/2006/ole">
            <p:oleObj spid="_x0000_s14338" name="Формула" r:id="rId3" imgW="253800" imgH="203040" progId="Equation.3">
              <p:embed/>
            </p:oleObj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 flipV="1">
          <a:off x="304800" y="5791200"/>
          <a:ext cx="136525" cy="258554"/>
        </p:xfrm>
        <a:graphic>
          <a:graphicData uri="http://schemas.openxmlformats.org/presentationml/2006/ole">
            <p:oleObj spid="_x0000_s14339" name="Формула" r:id="rId4" imgW="114120" imgH="215640" progId="Equation.3">
              <p:embed/>
            </p:oleObj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3581400" y="990600"/>
          <a:ext cx="1503363" cy="1203325"/>
        </p:xfrm>
        <a:graphic>
          <a:graphicData uri="http://schemas.openxmlformats.org/presentationml/2006/ole">
            <p:oleObj spid="_x0000_s14340" name="Формула" r:id="rId5" imgW="253800" imgH="203040" progId="Equation.3">
              <p:embed/>
            </p:oleObj>
          </a:graphicData>
        </a:graphic>
      </p:graphicFrame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1639888" y="5562600"/>
            <a:ext cx="722312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22500">
                      <a:srgbClr val="FF7A00"/>
                    </a:gs>
                    <a:gs pos="35000">
                      <a:srgbClr val="FF0300"/>
                    </a:gs>
                    <a:gs pos="50000">
                      <a:srgbClr val="4D0808"/>
                    </a:gs>
                    <a:gs pos="65000">
                      <a:srgbClr val="FF0300"/>
                    </a:gs>
                    <a:gs pos="77500">
                      <a:srgbClr val="FF7A00"/>
                    </a:gs>
                    <a:gs pos="100000">
                      <a:srgbClr val="FFF200"/>
                    </a:gs>
                  </a:gsLst>
                  <a:lin ang="0" scaled="1"/>
                </a:gradFill>
                <a:latin typeface="Arial"/>
                <a:cs typeface="Arial"/>
              </a:rPr>
              <a:t>?</a:t>
            </a: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6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4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2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0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828800" y="5334000"/>
          <a:ext cx="1535213" cy="1082675"/>
        </p:xfrm>
        <a:graphic>
          <a:graphicData uri="http://schemas.openxmlformats.org/presentationml/2006/ole">
            <p:oleObj spid="_x0000_s14341" name="Формула" r:id="rId6" imgW="2412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7" grpId="0" animBg="1"/>
      <p:bldP spid="1741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 rot="8799651">
            <a:off x="685800" y="2590800"/>
            <a:ext cx="8901113" cy="3200400"/>
          </a:xfrm>
          <a:prstGeom prst="triangle">
            <a:avLst>
              <a:gd name="adj" fmla="val 49907"/>
            </a:avLst>
          </a:prstGeom>
          <a:solidFill>
            <a:srgbClr val="FFFF00"/>
          </a:solidFill>
          <a:ln w="412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5257800" y="4495800"/>
            <a:ext cx="838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"/>
                <a:cs typeface="Arial"/>
              </a:rPr>
              <a:t>?</a:t>
            </a: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6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4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2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0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676400" y="4267200"/>
          <a:ext cx="1428750" cy="1203325"/>
        </p:xfrm>
        <a:graphic>
          <a:graphicData uri="http://schemas.openxmlformats.org/presentationml/2006/ole">
            <p:oleObj spid="_x0000_s15365" name="Формула" r:id="rId3" imgW="241200" imgH="203040" progId="Equation.3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6172200" y="1143000"/>
          <a:ext cx="1428750" cy="1203325"/>
        </p:xfrm>
        <a:graphic>
          <a:graphicData uri="http://schemas.openxmlformats.org/presentationml/2006/ole">
            <p:oleObj spid="_x0000_s15366" name="Формула" r:id="rId4" imgW="241200" imgH="203040" progId="Equation.3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800600" y="4114800"/>
          <a:ext cx="1804987" cy="1203325"/>
        </p:xfrm>
        <a:graphic>
          <a:graphicData uri="http://schemas.openxmlformats.org/presentationml/2006/ole">
            <p:oleObj spid="_x0000_s15367" name="Формула" r:id="rId5" imgW="3045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0" grpId="0"/>
      <p:bldP spid="1844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2133600" y="381000"/>
            <a:ext cx="5638800" cy="5562600"/>
          </a:xfrm>
          <a:prstGeom prst="rtTriangle">
            <a:avLst/>
          </a:prstGeom>
          <a:solidFill>
            <a:srgbClr val="00B0F0"/>
          </a:solidFill>
          <a:ln w="381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33600" y="5486400"/>
            <a:ext cx="457200" cy="457200"/>
            <a:chOff x="1344" y="3456"/>
            <a:chExt cx="288" cy="288"/>
          </a:xfrm>
        </p:grpSpPr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1344" y="3456"/>
              <a:ext cx="288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1632" y="3456"/>
              <a:ext cx="0" cy="2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5670550" y="4876800"/>
          <a:ext cx="1187450" cy="1000125"/>
        </p:xfrm>
        <a:graphic>
          <a:graphicData uri="http://schemas.openxmlformats.org/presentationml/2006/ole">
            <p:oleObj spid="_x0000_s16386" name="Формула" r:id="rId3" imgW="241200" imgH="203040" progId="Equation.3">
              <p:embed/>
            </p:oleObj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2057400" y="1066800"/>
          <a:ext cx="1250950" cy="1000125"/>
        </p:xfrm>
        <a:graphic>
          <a:graphicData uri="http://schemas.openxmlformats.org/presentationml/2006/ole">
            <p:oleObj spid="_x0000_s16387" name="Формула" r:id="rId4" imgW="253800" imgH="203040" progId="Equation.3">
              <p:embed/>
            </p:oleObj>
          </a:graphicData>
        </a:graphic>
      </p:graphicFrame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>
            <a:off x="2209800" y="1143000"/>
            <a:ext cx="661988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8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6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4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2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7" grpId="0" animBg="1"/>
      <p:bldP spid="19467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1447800" y="533400"/>
            <a:ext cx="6477000" cy="5791200"/>
          </a:xfrm>
          <a:prstGeom prst="triangle">
            <a:avLst>
              <a:gd name="adj" fmla="val 50000"/>
            </a:avLst>
          </a:prstGeom>
          <a:solidFill>
            <a:srgbClr val="FFC5B7"/>
          </a:solidFill>
          <a:ln w="381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3352800" y="2514600"/>
            <a:ext cx="304800" cy="2286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5715000" y="2514600"/>
            <a:ext cx="304800" cy="2286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6173788" y="5248275"/>
          <a:ext cx="1249362" cy="1000125"/>
        </p:xfrm>
        <a:graphic>
          <a:graphicData uri="http://schemas.openxmlformats.org/presentationml/2006/ole">
            <p:oleObj spid="_x0000_s17410" name="Формула" r:id="rId3" imgW="253800" imgH="203040" progId="Equation.3">
              <p:embed/>
            </p:oleObj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1951038" y="5248275"/>
          <a:ext cx="1249362" cy="1000125"/>
        </p:xfrm>
        <a:graphic>
          <a:graphicData uri="http://schemas.openxmlformats.org/presentationml/2006/ole">
            <p:oleObj spid="_x0000_s17411" name="Формула" r:id="rId4" imgW="253800" imgH="203040" progId="Equation.3">
              <p:embed/>
            </p:oleObj>
          </a:graphicData>
        </a:graphic>
      </p:graphicFrame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4367213" y="1143000"/>
            <a:ext cx="661987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4038600" y="1143000"/>
          <a:ext cx="1249363" cy="1000125"/>
        </p:xfrm>
        <a:graphic>
          <a:graphicData uri="http://schemas.openxmlformats.org/presentationml/2006/ole">
            <p:oleObj spid="_x0000_s17412" name="Формула" r:id="rId5" imgW="253800" imgH="203040" progId="Equation.3">
              <p:embed/>
            </p:oleObj>
          </a:graphicData>
        </a:graphic>
      </p:graphicFrame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8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6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4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2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90" grpId="0" animBg="1"/>
      <p:bldP spid="20490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1447800" y="533400"/>
            <a:ext cx="6477000" cy="5791200"/>
          </a:xfrm>
          <a:prstGeom prst="triangle">
            <a:avLst>
              <a:gd name="adj" fmla="val 50000"/>
            </a:avLst>
          </a:prstGeom>
          <a:solidFill>
            <a:srgbClr val="CC99FF"/>
          </a:solidFill>
          <a:ln w="3810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352800" y="2514600"/>
            <a:ext cx="304800" cy="2286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5715000" y="2514600"/>
            <a:ext cx="304800" cy="2286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114800" y="1219200"/>
          <a:ext cx="1187450" cy="1000125"/>
        </p:xfrm>
        <a:graphic>
          <a:graphicData uri="http://schemas.openxmlformats.org/presentationml/2006/ole">
            <p:oleObj spid="_x0000_s18434" name="Формула" r:id="rId3" imgW="241200" imgH="203040" progId="Equation.3">
              <p:embed/>
            </p:oleObj>
          </a:graphicData>
        </a:graphic>
      </p:graphicFrame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2057400" y="5224463"/>
            <a:ext cx="661988" cy="871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1522" name="WordArt 18"/>
          <p:cNvSpPr>
            <a:spLocks noChangeArrowheads="1" noChangeShapeType="1" noTextEdit="1"/>
          </p:cNvSpPr>
          <p:nvPr/>
        </p:nvSpPr>
        <p:spPr bwMode="auto">
          <a:xfrm>
            <a:off x="6577013" y="5224463"/>
            <a:ext cx="661987" cy="871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graphicFrame>
        <p:nvGraphicFramePr>
          <p:cNvPr id="21523" name="Object 19"/>
          <p:cNvGraphicFramePr>
            <a:graphicFrameLocks noChangeAspect="1"/>
          </p:cNvGraphicFramePr>
          <p:nvPr/>
        </p:nvGraphicFramePr>
        <p:xfrm>
          <a:off x="6326188" y="5181600"/>
          <a:ext cx="1185862" cy="1000125"/>
        </p:xfrm>
        <a:graphic>
          <a:graphicData uri="http://schemas.openxmlformats.org/presentationml/2006/ole">
            <p:oleObj spid="_x0000_s18435" name="Формула" r:id="rId4" imgW="241200" imgH="203040" progId="Equation.3">
              <p:embed/>
            </p:oleObj>
          </a:graphicData>
        </a:graphic>
      </p:graphicFrame>
      <p:graphicFrame>
        <p:nvGraphicFramePr>
          <p:cNvPr id="21524" name="Object 20"/>
          <p:cNvGraphicFramePr>
            <a:graphicFrameLocks noChangeAspect="1"/>
          </p:cNvGraphicFramePr>
          <p:nvPr/>
        </p:nvGraphicFramePr>
        <p:xfrm>
          <a:off x="1785938" y="5181600"/>
          <a:ext cx="1185862" cy="1000125"/>
        </p:xfrm>
        <a:graphic>
          <a:graphicData uri="http://schemas.openxmlformats.org/presentationml/2006/ole">
            <p:oleObj spid="_x0000_s18436" name="Формула" r:id="rId5" imgW="241200" imgH="203040" progId="Equation.3">
              <p:embed/>
            </p:oleObj>
          </a:graphicData>
        </a:graphic>
      </p:graphicFrame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9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7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5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3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13" grpId="0" animBg="1"/>
      <p:bldP spid="21513" grpId="1" animBg="1"/>
      <p:bldP spid="21522" grpId="0" animBg="1"/>
      <p:bldP spid="2152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57200" y="533400"/>
            <a:ext cx="8305800" cy="5715000"/>
          </a:xfrm>
          <a:prstGeom prst="triangle">
            <a:avLst>
              <a:gd name="adj" fmla="val 50000"/>
            </a:avLst>
          </a:prstGeom>
          <a:solidFill>
            <a:srgbClr val="FF93FF"/>
          </a:solidFill>
          <a:ln w="38100">
            <a:solidFill>
              <a:srgbClr val="FF5B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809875" y="2514600"/>
            <a:ext cx="390525" cy="225425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934075" y="2514600"/>
            <a:ext cx="390525" cy="225425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1066800" y="5224463"/>
            <a:ext cx="849313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4191000" y="1143000"/>
            <a:ext cx="849313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4495800" y="6096000"/>
            <a:ext cx="0" cy="381000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3733800" y="914400"/>
          <a:ext cx="1601788" cy="1282700"/>
        </p:xfrm>
        <a:graphic>
          <a:graphicData uri="http://schemas.openxmlformats.org/presentationml/2006/ole">
            <p:oleObj spid="_x0000_s19458" name="Формула" r:id="rId3" imgW="253800" imgH="203040" progId="Equation.3">
              <p:embed/>
            </p:oleObj>
          </a:graphicData>
        </a:graphic>
      </p:graphicFrame>
      <p:graphicFrame>
        <p:nvGraphicFramePr>
          <p:cNvPr id="22544" name="Object 16"/>
          <p:cNvGraphicFramePr>
            <a:graphicFrameLocks noChangeAspect="1"/>
          </p:cNvGraphicFramePr>
          <p:nvPr/>
        </p:nvGraphicFramePr>
        <p:xfrm>
          <a:off x="836613" y="5029200"/>
          <a:ext cx="1601787" cy="1282700"/>
        </p:xfrm>
        <a:graphic>
          <a:graphicData uri="http://schemas.openxmlformats.org/presentationml/2006/ole">
            <p:oleObj spid="_x0000_s19459" name="Формула" r:id="rId4" imgW="253800" imgH="203040" progId="Equation.3">
              <p:embed/>
            </p:oleObj>
          </a:graphicData>
        </a:graphic>
      </p:graphicFrame>
      <p:sp>
        <p:nvSpPr>
          <p:cNvPr id="22546" name="WordArt 18"/>
          <p:cNvSpPr>
            <a:spLocks noChangeArrowheads="1" noChangeShapeType="1" noTextEdit="1"/>
          </p:cNvSpPr>
          <p:nvPr/>
        </p:nvSpPr>
        <p:spPr bwMode="auto">
          <a:xfrm>
            <a:off x="7161213" y="5257800"/>
            <a:ext cx="84931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graphicFrame>
        <p:nvGraphicFramePr>
          <p:cNvPr id="22547" name="Object 19"/>
          <p:cNvGraphicFramePr>
            <a:graphicFrameLocks noChangeAspect="1"/>
          </p:cNvGraphicFramePr>
          <p:nvPr/>
        </p:nvGraphicFramePr>
        <p:xfrm>
          <a:off x="6704013" y="5029200"/>
          <a:ext cx="1601787" cy="1282700"/>
        </p:xfrm>
        <a:graphic>
          <a:graphicData uri="http://schemas.openxmlformats.org/presentationml/2006/ole">
            <p:oleObj spid="_x0000_s19460" name="Формула" r:id="rId5" imgW="253800" imgH="203040" progId="Equation.3">
              <p:embed/>
            </p:oleObj>
          </a:graphicData>
        </a:graphic>
      </p:graphicFrame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1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9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3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7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4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5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6" grpId="0" animBg="1"/>
      <p:bldP spid="22536" grpId="1" animBg="1"/>
      <p:bldP spid="22537" grpId="0" animBg="1"/>
      <p:bldP spid="22537" grpId="1" animBg="1"/>
      <p:bldP spid="22540" grpId="0" animBg="1"/>
      <p:bldP spid="22546" grpId="0" animBg="1"/>
      <p:bldP spid="22546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Следствия</a:t>
            </a:r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2514600" y="1905000"/>
            <a:ext cx="3352800" cy="3352800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28575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3886200" y="23622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4953000" y="4648200"/>
            <a:ext cx="685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</a:p>
        </p:txBody>
      </p:sp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2743200" y="4648200"/>
            <a:ext cx="7334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</a:p>
        </p:txBody>
      </p:sp>
      <p:cxnSp>
        <p:nvCxnSpPr>
          <p:cNvPr id="14351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3200400" y="3505200"/>
            <a:ext cx="361950" cy="1587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2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4800600" y="3581400"/>
            <a:ext cx="3810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3" name="Прямая соединительная линия 23"/>
          <p:cNvCxnSpPr>
            <a:cxnSpLocks noChangeShapeType="1"/>
            <a:stCxn id="14340" idx="3"/>
            <a:endCxn id="14340" idx="3"/>
          </p:cNvCxnSpPr>
          <p:nvPr/>
        </p:nvCxnSpPr>
        <p:spPr bwMode="auto">
          <a:xfrm>
            <a:off x="4191000" y="5257800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4" name="Прямая соединительная линия 25"/>
          <p:cNvCxnSpPr>
            <a:cxnSpLocks noChangeShapeType="1"/>
          </p:cNvCxnSpPr>
          <p:nvPr/>
        </p:nvCxnSpPr>
        <p:spPr bwMode="auto">
          <a:xfrm rot="5400000">
            <a:off x="4048125" y="5248275"/>
            <a:ext cx="287337" cy="1588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6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4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2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0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" name="Group 16"/>
          <p:cNvGrpSpPr>
            <a:grpSpLocks/>
          </p:cNvGrpSpPr>
          <p:nvPr/>
        </p:nvGrpSpPr>
        <p:grpSpPr bwMode="auto">
          <a:xfrm rot="16014385" flipH="1">
            <a:off x="7131975" y="5038174"/>
            <a:ext cx="546100" cy="1524000"/>
            <a:chOff x="3797" y="754"/>
            <a:chExt cx="852" cy="1931"/>
          </a:xfrm>
        </p:grpSpPr>
        <p:sp>
          <p:nvSpPr>
            <p:cNvPr id="58" name="Freeform 17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 rot="78698">
              <a:off x="4429" y="2315"/>
              <a:ext cx="215" cy="370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867 w 1094"/>
                <a:gd name="T1" fmla="*/ 2612 h 2612"/>
                <a:gd name="T2" fmla="*/ 1094 w 1094"/>
                <a:gd name="T3" fmla="*/ 2522 h 2612"/>
                <a:gd name="T4" fmla="*/ 1016 w 1094"/>
                <a:gd name="T5" fmla="*/ 2554 h 2612"/>
                <a:gd name="T6" fmla="*/ 84 w 1094"/>
                <a:gd name="T7" fmla="*/ 0 h 2612"/>
                <a:gd name="T8" fmla="*/ 0 w 1094"/>
                <a:gd name="T9" fmla="*/ 30 h 2612"/>
                <a:gd name="T10" fmla="*/ 940 w 1094"/>
                <a:gd name="T11" fmla="*/ 2584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 rot="3659299" flipH="1">
            <a:off x="7164830" y="5843638"/>
            <a:ext cx="596900" cy="1401763"/>
            <a:chOff x="3797" y="754"/>
            <a:chExt cx="852" cy="1931"/>
          </a:xfrm>
        </p:grpSpPr>
        <p:sp>
          <p:nvSpPr>
            <p:cNvPr id="63" name="Freeform 4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 rot="78698">
              <a:off x="4428" y="2310"/>
              <a:ext cx="215" cy="372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867 w 1094"/>
                <a:gd name="T1" fmla="*/ 2612 h 2612"/>
                <a:gd name="T2" fmla="*/ 1094 w 1094"/>
                <a:gd name="T3" fmla="*/ 2522 h 2612"/>
                <a:gd name="T4" fmla="*/ 1016 w 1094"/>
                <a:gd name="T5" fmla="*/ 2554 h 2612"/>
                <a:gd name="T6" fmla="*/ 84 w 1094"/>
                <a:gd name="T7" fmla="*/ 0 h 2612"/>
                <a:gd name="T8" fmla="*/ 0 w 1094"/>
                <a:gd name="T9" fmla="*/ 30 h 2612"/>
                <a:gd name="T10" fmla="*/ 940 w 1094"/>
                <a:gd name="T11" fmla="*/ 2584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5" grpId="0"/>
      <p:bldP spid="143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Следствия</a:t>
            </a:r>
          </a:p>
        </p:txBody>
      </p:sp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2743200" y="1371600"/>
            <a:ext cx="4000512" cy="2784475"/>
          </a:xfrm>
          <a:prstGeom prst="rtTriangle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2819400" y="1676400"/>
            <a:ext cx="43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5791200" y="3657600"/>
            <a:ext cx="361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347" name="Text Box 17"/>
          <p:cNvSpPr txBox="1">
            <a:spLocks noChangeArrowheads="1"/>
          </p:cNvSpPr>
          <p:nvPr/>
        </p:nvSpPr>
        <p:spPr bwMode="auto">
          <a:xfrm>
            <a:off x="3276600" y="4495800"/>
            <a:ext cx="2449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+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 = 90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</a:p>
        </p:txBody>
      </p:sp>
      <p:cxnSp>
        <p:nvCxnSpPr>
          <p:cNvPr id="14353" name="Прямая соединительная линия 23"/>
          <p:cNvCxnSpPr>
            <a:cxnSpLocks noChangeShapeType="1"/>
            <a:endCxn id="14340" idx="3"/>
          </p:cNvCxnSpPr>
          <p:nvPr/>
        </p:nvCxnSpPr>
        <p:spPr bwMode="auto">
          <a:xfrm rot="5400000">
            <a:off x="1785933" y="4286256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7" name="Прямая соединительная линия 31"/>
          <p:cNvCxnSpPr>
            <a:cxnSpLocks noChangeShapeType="1"/>
          </p:cNvCxnSpPr>
          <p:nvPr/>
        </p:nvCxnSpPr>
        <p:spPr bwMode="auto">
          <a:xfrm flipH="1">
            <a:off x="2743200" y="3810000"/>
            <a:ext cx="304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8" name="Прямая соединительная линия 33"/>
          <p:cNvCxnSpPr>
            <a:cxnSpLocks noChangeShapeType="1"/>
          </p:cNvCxnSpPr>
          <p:nvPr/>
        </p:nvCxnSpPr>
        <p:spPr bwMode="auto">
          <a:xfrm flipH="1">
            <a:off x="3048000" y="3810000"/>
            <a:ext cx="1587" cy="381001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6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4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2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0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" name="Group 16"/>
          <p:cNvGrpSpPr>
            <a:grpSpLocks/>
          </p:cNvGrpSpPr>
          <p:nvPr/>
        </p:nvGrpSpPr>
        <p:grpSpPr bwMode="auto">
          <a:xfrm rot="16014385" flipH="1">
            <a:off x="7131975" y="5038174"/>
            <a:ext cx="546100" cy="1524000"/>
            <a:chOff x="3797" y="754"/>
            <a:chExt cx="852" cy="1931"/>
          </a:xfrm>
        </p:grpSpPr>
        <p:sp>
          <p:nvSpPr>
            <p:cNvPr id="58" name="Freeform 17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 rot="78698">
              <a:off x="4429" y="2315"/>
              <a:ext cx="215" cy="370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867 w 1094"/>
                <a:gd name="T1" fmla="*/ 2612 h 2612"/>
                <a:gd name="T2" fmla="*/ 1094 w 1094"/>
                <a:gd name="T3" fmla="*/ 2522 h 2612"/>
                <a:gd name="T4" fmla="*/ 1016 w 1094"/>
                <a:gd name="T5" fmla="*/ 2554 h 2612"/>
                <a:gd name="T6" fmla="*/ 84 w 1094"/>
                <a:gd name="T7" fmla="*/ 0 h 2612"/>
                <a:gd name="T8" fmla="*/ 0 w 1094"/>
                <a:gd name="T9" fmla="*/ 30 h 2612"/>
                <a:gd name="T10" fmla="*/ 940 w 1094"/>
                <a:gd name="T11" fmla="*/ 2584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 rot="3659299" flipH="1">
            <a:off x="7164830" y="5843638"/>
            <a:ext cx="596900" cy="1401763"/>
            <a:chOff x="3797" y="754"/>
            <a:chExt cx="852" cy="1931"/>
          </a:xfrm>
        </p:grpSpPr>
        <p:sp>
          <p:nvSpPr>
            <p:cNvPr id="63" name="Freeform 4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 rot="78698">
              <a:off x="4428" y="2310"/>
              <a:ext cx="215" cy="372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867 w 1094"/>
                <a:gd name="T1" fmla="*/ 2612 h 2612"/>
                <a:gd name="T2" fmla="*/ 1094 w 1094"/>
                <a:gd name="T3" fmla="*/ 2522 h 2612"/>
                <a:gd name="T4" fmla="*/ 1016 w 1094"/>
                <a:gd name="T5" fmla="*/ 2554 h 2612"/>
                <a:gd name="T6" fmla="*/ 84 w 1094"/>
                <a:gd name="T7" fmla="*/ 0 h 2612"/>
                <a:gd name="T8" fmla="*/ 0 w 1094"/>
                <a:gd name="T9" fmla="*/ 30 h 2612"/>
                <a:gd name="T10" fmla="*/ 940 w 1094"/>
                <a:gd name="T11" fmla="*/ 2584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Следствия</a:t>
            </a:r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3429000" y="1524000"/>
            <a:ext cx="3200400" cy="3352800"/>
          </a:xfrm>
          <a:prstGeom prst="rtTriangle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Text Box 18"/>
          <p:cNvSpPr txBox="1">
            <a:spLocks noChangeArrowheads="1"/>
          </p:cNvSpPr>
          <p:nvPr/>
        </p:nvSpPr>
        <p:spPr bwMode="auto">
          <a:xfrm>
            <a:off x="3352800" y="1981200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</a:p>
        </p:txBody>
      </p:sp>
      <p:sp>
        <p:nvSpPr>
          <p:cNvPr id="14349" name="Text Box 19"/>
          <p:cNvSpPr txBox="1">
            <a:spLocks noChangeArrowheads="1"/>
          </p:cNvSpPr>
          <p:nvPr/>
        </p:nvSpPr>
        <p:spPr bwMode="auto">
          <a:xfrm>
            <a:off x="5334000" y="4343400"/>
            <a:ext cx="823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45</a:t>
            </a:r>
          </a:p>
        </p:txBody>
      </p:sp>
      <p:cxnSp>
        <p:nvCxnSpPr>
          <p:cNvPr id="14353" name="Прямая соединительная линия 23"/>
          <p:cNvCxnSpPr>
            <a:cxnSpLocks noChangeShapeType="1"/>
            <a:endCxn id="14340" idx="3"/>
          </p:cNvCxnSpPr>
          <p:nvPr/>
        </p:nvCxnSpPr>
        <p:spPr bwMode="auto">
          <a:xfrm rot="5400000">
            <a:off x="1785933" y="4286256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Прямая соединительная линия 29"/>
          <p:cNvCxnSpPr>
            <a:cxnSpLocks noChangeShapeType="1"/>
          </p:cNvCxnSpPr>
          <p:nvPr/>
        </p:nvCxnSpPr>
        <p:spPr bwMode="auto">
          <a:xfrm flipH="1">
            <a:off x="3733800" y="4419600"/>
            <a:ext cx="1588" cy="4572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Прямая соединительная линия 27"/>
          <p:cNvCxnSpPr>
            <a:cxnSpLocks noChangeShapeType="1"/>
          </p:cNvCxnSpPr>
          <p:nvPr/>
        </p:nvCxnSpPr>
        <p:spPr bwMode="auto">
          <a:xfrm>
            <a:off x="3429000" y="4419600"/>
            <a:ext cx="285749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6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4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2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0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" name="Group 16"/>
          <p:cNvGrpSpPr>
            <a:grpSpLocks/>
          </p:cNvGrpSpPr>
          <p:nvPr/>
        </p:nvGrpSpPr>
        <p:grpSpPr bwMode="auto">
          <a:xfrm rot="16014385" flipH="1">
            <a:off x="7131975" y="5038174"/>
            <a:ext cx="546100" cy="1524000"/>
            <a:chOff x="3797" y="754"/>
            <a:chExt cx="852" cy="1931"/>
          </a:xfrm>
        </p:grpSpPr>
        <p:sp>
          <p:nvSpPr>
            <p:cNvPr id="58" name="Freeform 17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 rot="78698">
              <a:off x="4429" y="2315"/>
              <a:ext cx="215" cy="370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867 w 1094"/>
                <a:gd name="T1" fmla="*/ 2612 h 2612"/>
                <a:gd name="T2" fmla="*/ 1094 w 1094"/>
                <a:gd name="T3" fmla="*/ 2522 h 2612"/>
                <a:gd name="T4" fmla="*/ 1016 w 1094"/>
                <a:gd name="T5" fmla="*/ 2554 h 2612"/>
                <a:gd name="T6" fmla="*/ 84 w 1094"/>
                <a:gd name="T7" fmla="*/ 0 h 2612"/>
                <a:gd name="T8" fmla="*/ 0 w 1094"/>
                <a:gd name="T9" fmla="*/ 30 h 2612"/>
                <a:gd name="T10" fmla="*/ 940 w 1094"/>
                <a:gd name="T11" fmla="*/ 2584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 rot="3659299" flipH="1">
            <a:off x="7164830" y="5843638"/>
            <a:ext cx="596900" cy="1401763"/>
            <a:chOff x="3797" y="754"/>
            <a:chExt cx="852" cy="1931"/>
          </a:xfrm>
        </p:grpSpPr>
        <p:sp>
          <p:nvSpPr>
            <p:cNvPr id="63" name="Freeform 4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90 h 3125"/>
                <a:gd name="T2" fmla="*/ 227 w 1252"/>
                <a:gd name="T3" fmla="*/ 0 h 3125"/>
                <a:gd name="T4" fmla="*/ 1179 w 1252"/>
                <a:gd name="T5" fmla="*/ 2540 h 3125"/>
                <a:gd name="T6" fmla="*/ 1252 w 1252"/>
                <a:gd name="T7" fmla="*/ 3125 h 3125"/>
                <a:gd name="T8" fmla="*/ 952 w 1252"/>
                <a:gd name="T9" fmla="*/ 2630 h 3125"/>
                <a:gd name="T10" fmla="*/ 0 w 1252"/>
                <a:gd name="T11" fmla="*/ 90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 rot="78698">
              <a:off x="4428" y="2310"/>
              <a:ext cx="215" cy="372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85 w 121"/>
                <a:gd name="T1" fmla="*/ 0 h 230"/>
                <a:gd name="T2" fmla="*/ 0 w 121"/>
                <a:gd name="T3" fmla="*/ 25 h 230"/>
                <a:gd name="T4" fmla="*/ 121 w 121"/>
                <a:gd name="T5" fmla="*/ 230 h 230"/>
                <a:gd name="T6" fmla="*/ 85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867 w 1094"/>
                <a:gd name="T1" fmla="*/ 2612 h 2612"/>
                <a:gd name="T2" fmla="*/ 1094 w 1094"/>
                <a:gd name="T3" fmla="*/ 2522 h 2612"/>
                <a:gd name="T4" fmla="*/ 1016 w 1094"/>
                <a:gd name="T5" fmla="*/ 2554 h 2612"/>
                <a:gd name="T6" fmla="*/ 84 w 1094"/>
                <a:gd name="T7" fmla="*/ 0 h 2612"/>
                <a:gd name="T8" fmla="*/ 0 w 1094"/>
                <a:gd name="T9" fmla="*/ 30 h 2612"/>
                <a:gd name="T10" fmla="*/ 940 w 1094"/>
                <a:gd name="T11" fmla="*/ 2584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cxnSp>
        <p:nvCxnSpPr>
          <p:cNvPr id="49" name="Прямая соединительная линия 48"/>
          <p:cNvCxnSpPr/>
          <p:nvPr/>
        </p:nvCxnSpPr>
        <p:spPr>
          <a:xfrm flipV="1">
            <a:off x="4495800" y="4648200"/>
            <a:ext cx="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276600" y="3048000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Точка, прямая, отрезок, луч</a:t>
            </a:r>
            <a:endParaRPr lang="ru-R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36"/>
          <p:cNvGrpSpPr/>
          <p:nvPr/>
        </p:nvGrpSpPr>
        <p:grpSpPr>
          <a:xfrm>
            <a:off x="642910" y="1285860"/>
            <a:ext cx="428628" cy="642942"/>
            <a:chOff x="642910" y="1285860"/>
            <a:chExt cx="428628" cy="642942"/>
          </a:xfrm>
        </p:grpSpPr>
        <p:sp>
          <p:nvSpPr>
            <p:cNvPr id="3" name="Овал 2"/>
            <p:cNvSpPr/>
            <p:nvPr/>
          </p:nvSpPr>
          <p:spPr>
            <a:xfrm>
              <a:off x="642910" y="1714488"/>
              <a:ext cx="214314" cy="214314"/>
            </a:xfrm>
            <a:prstGeom prst="ellipse">
              <a:avLst/>
            </a:prstGeom>
            <a:solidFill>
              <a:srgbClr val="62042C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62042C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2910" y="1285860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62042C"/>
                  </a:solidFill>
                </a:rPr>
                <a:t>А</a:t>
              </a:r>
              <a:endParaRPr lang="ru-RU" sz="2800" b="1" dirty="0">
                <a:solidFill>
                  <a:srgbClr val="62042C"/>
                </a:solidFill>
              </a:endParaRPr>
            </a:p>
          </p:txBody>
        </p:sp>
      </p:grpSp>
      <p:grpSp>
        <p:nvGrpSpPr>
          <p:cNvPr id="9" name="Группа 38"/>
          <p:cNvGrpSpPr/>
          <p:nvPr/>
        </p:nvGrpSpPr>
        <p:grpSpPr>
          <a:xfrm>
            <a:off x="357158" y="2428868"/>
            <a:ext cx="4000528" cy="1500198"/>
            <a:chOff x="357158" y="2428868"/>
            <a:chExt cx="4000528" cy="1500198"/>
          </a:xfrm>
        </p:grpSpPr>
        <p:sp>
          <p:nvSpPr>
            <p:cNvPr id="4" name="Овал 3"/>
            <p:cNvSpPr/>
            <p:nvPr/>
          </p:nvSpPr>
          <p:spPr>
            <a:xfrm>
              <a:off x="500034" y="2928934"/>
              <a:ext cx="214314" cy="21431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62042C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4143372" y="3000372"/>
              <a:ext cx="214314" cy="21431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62042C"/>
                </a:solidFill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71472" y="3071810"/>
              <a:ext cx="3679057" cy="71438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71472" y="3786190"/>
              <a:ext cx="2786082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/>
            <p:cNvSpPr/>
            <p:nvPr/>
          </p:nvSpPr>
          <p:spPr>
            <a:xfrm>
              <a:off x="3214678" y="3714752"/>
              <a:ext cx="214314" cy="21431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62042C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500034" y="3714752"/>
              <a:ext cx="214314" cy="21431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62042C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29058" y="2500306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62042C"/>
                  </a:solidFill>
                </a:rPr>
                <a:t>K</a:t>
              </a:r>
              <a:endParaRPr lang="ru-RU" sz="2800" b="1" dirty="0">
                <a:solidFill>
                  <a:srgbClr val="62042C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7158" y="2428868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62042C"/>
                  </a:solidFill>
                </a:rPr>
                <a:t>D</a:t>
              </a:r>
              <a:endParaRPr lang="ru-RU" sz="2800" b="1" dirty="0">
                <a:solidFill>
                  <a:srgbClr val="62042C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71604" y="3357562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62042C"/>
                  </a:solidFill>
                </a:rPr>
                <a:t>b</a:t>
              </a:r>
              <a:endParaRPr lang="ru-RU" sz="2800" b="1" dirty="0">
                <a:solidFill>
                  <a:srgbClr val="62042C"/>
                </a:solidFill>
              </a:endParaRPr>
            </a:p>
          </p:txBody>
        </p:sp>
      </p:grpSp>
      <p:grpSp>
        <p:nvGrpSpPr>
          <p:cNvPr id="11" name="Группа 37"/>
          <p:cNvGrpSpPr/>
          <p:nvPr/>
        </p:nvGrpSpPr>
        <p:grpSpPr>
          <a:xfrm>
            <a:off x="3214678" y="1357298"/>
            <a:ext cx="5357850" cy="2380608"/>
            <a:chOff x="3214678" y="1357298"/>
            <a:chExt cx="5357850" cy="238060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286116" y="1785926"/>
              <a:ext cx="3571900" cy="192882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286380" y="1643050"/>
              <a:ext cx="3286148" cy="1571636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858016" y="3214686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62042C"/>
                  </a:solidFill>
                </a:rPr>
                <a:t>С</a:t>
              </a:r>
              <a:endParaRPr lang="ru-RU" sz="2800" b="1" dirty="0">
                <a:solidFill>
                  <a:srgbClr val="62042C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14678" y="1357298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62042C"/>
                  </a:solidFill>
                </a:rPr>
                <a:t>В</a:t>
              </a:r>
              <a:endParaRPr lang="ru-RU" sz="2800" b="1" dirty="0">
                <a:solidFill>
                  <a:srgbClr val="62042C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58016" y="2000240"/>
              <a:ext cx="35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62042C"/>
                  </a:solidFill>
                </a:rPr>
                <a:t>а</a:t>
              </a:r>
              <a:endParaRPr lang="ru-RU" sz="2800" b="1" dirty="0">
                <a:solidFill>
                  <a:srgbClr val="62042C"/>
                </a:solidFill>
              </a:endParaRPr>
            </a:p>
          </p:txBody>
        </p:sp>
      </p:grpSp>
      <p:grpSp>
        <p:nvGrpSpPr>
          <p:cNvPr id="12" name="Группа 40"/>
          <p:cNvGrpSpPr/>
          <p:nvPr/>
        </p:nvGrpSpPr>
        <p:grpSpPr>
          <a:xfrm>
            <a:off x="857224" y="4429132"/>
            <a:ext cx="4643470" cy="2143140"/>
            <a:chOff x="857224" y="4429132"/>
            <a:chExt cx="4643470" cy="2143140"/>
          </a:xfrm>
        </p:grpSpPr>
        <p:sp>
          <p:nvSpPr>
            <p:cNvPr id="6" name="Овал 5"/>
            <p:cNvSpPr/>
            <p:nvPr/>
          </p:nvSpPr>
          <p:spPr>
            <a:xfrm>
              <a:off x="1214414" y="5857892"/>
              <a:ext cx="214314" cy="21431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62042C"/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357290" y="4786322"/>
              <a:ext cx="2286016" cy="1143008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071802" y="4429132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62042C"/>
                  </a:solidFill>
                </a:rPr>
                <a:t>M</a:t>
              </a:r>
              <a:endParaRPr lang="ru-RU" sz="2800" b="1" dirty="0">
                <a:solidFill>
                  <a:srgbClr val="62042C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57224" y="5286388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62042C"/>
                  </a:solidFill>
                </a:rPr>
                <a:t>O</a:t>
              </a:r>
              <a:endParaRPr lang="ru-RU" sz="2800" b="1" dirty="0">
                <a:solidFill>
                  <a:srgbClr val="62042C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00496" y="5429264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62042C"/>
                  </a:solidFill>
                </a:rPr>
                <a:t>m</a:t>
              </a:r>
              <a:endParaRPr lang="ru-RU" sz="2800" b="1" dirty="0">
                <a:solidFill>
                  <a:srgbClr val="62042C"/>
                </a:solidFill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3214678" y="5357826"/>
              <a:ext cx="2286016" cy="1143008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>
            <a:xfrm>
              <a:off x="3143240" y="6357958"/>
              <a:ext cx="214314" cy="21431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62042C"/>
                </a:solidFill>
              </a:endParaRPr>
            </a:p>
          </p:txBody>
        </p:sp>
      </p:grpSp>
      <p:grpSp>
        <p:nvGrpSpPr>
          <p:cNvPr id="37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56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54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8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52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9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50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876800"/>
            <a:ext cx="838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Определите вид треугольника, если один угол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равен 40˚, другой - 100˚.</a:t>
            </a:r>
          </a:p>
          <a:p>
            <a:endParaRPr lang="ru-RU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4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2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0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8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6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533400" y="12192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1. Существует ли треугольник с углами: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990600" y="1600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а) 30˚, 60˚, 90˚;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0600" y="21336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46˚, 160˚, 4˚;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" y="2743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в) 75˚, 90˚, 25˚?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3429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Может ли в треугольнике быть: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400" y="3810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два тупых угла;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0" y="43434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тупой и прямой углы?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33600" y="457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Ответьте на вопросы: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4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2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0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8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6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04800" y="1524000"/>
            <a:ext cx="8077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В каком треугольнике сумма углов больше: в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остроугольном или тупоугольном треугольнике?</a:t>
            </a: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3048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5.Можно ли измерить углы любого треугольника?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1200" y="381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Ответьте на вопросы: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105400" cy="571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4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2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0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8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6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71682" name="Picture 2" descr="http://www.mapsofworld.com/thematic-maps/maps/bermuda-triangle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6324600" cy="3889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0010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742950" lvl="0" indent="-742950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п.31- 32,  №223(</a:t>
            </a:r>
            <a:r>
              <a:rPr lang="ru-RU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а,б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Раздаточный материал: три </a:t>
            </a:r>
          </a:p>
          <a:p>
            <a:pPr lvl="0"/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чертежа  для доказательства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4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2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0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8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6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828800"/>
            <a:ext cx="579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000099"/>
                </a:solidFill>
                <a:latin typeface="Comic Sans MS" pitchFamily="66" charset="0"/>
              </a:rPr>
              <a:t>Спасибо за урок!</a:t>
            </a:r>
            <a:endParaRPr lang="ru-RU" sz="96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4" name="Freeform 44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45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6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47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48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49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2" name="Arc 51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52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" name="Freeform 53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54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0" name="Arc 5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rc 5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58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8" name="Arc 59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rc 60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 61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6" name="Arc 6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rc 6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3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4099" name="Freeform 44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5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46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47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48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49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5" name="Group 50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117" name="Arc 51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8" name="Arc 52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106" name="Freeform 53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54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08" name="Group 55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115" name="Arc 5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6" name="Arc 5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09" name="Group 58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113" name="Arc 59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4" name="Arc 60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110" name="Group 61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111" name="Arc 6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12" name="Arc 6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04800" y="1905000"/>
            <a:ext cx="8077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Интернет – ресурсы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Портрет Пушкина: </a:t>
            </a:r>
            <a:r>
              <a:rPr lang="en-US" dirty="0" smtClean="0">
                <a:hlinkClick r:id="rId3"/>
              </a:rPr>
              <a:t>http://pushkin.niv.ru/images/pushkin/pushkin_03.jpg</a:t>
            </a:r>
            <a:r>
              <a:rPr lang="ru-RU" dirty="0" smtClean="0"/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Портрет Евклида: </a:t>
            </a:r>
            <a:r>
              <a:rPr lang="en-US" dirty="0" smtClean="0">
                <a:hlinkClick r:id="rId4"/>
              </a:rPr>
              <a:t>https://upload.wikimedia.org/wikipedia/commons/3/30/Euklid-von-Alexandria_1.jpg</a:t>
            </a:r>
            <a:r>
              <a:rPr lang="ru-RU" dirty="0" smtClean="0"/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Портрет Пифагора: </a:t>
            </a:r>
            <a:r>
              <a:rPr lang="en-US" dirty="0" smtClean="0">
                <a:hlinkClick r:id="rId5"/>
              </a:rPr>
              <a:t>http://portos-pressa.narod.ru/images/Piphagor.JPG</a:t>
            </a:r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Бермудский треугольник: </a:t>
            </a:r>
            <a:r>
              <a:rPr lang="en-US" dirty="0" smtClean="0">
                <a:hlinkClick r:id="rId6"/>
              </a:rPr>
              <a:t>http://files.seti.ee/milena/kartinki/2/2/bermud.jpg</a:t>
            </a:r>
            <a:r>
              <a:rPr lang="ru-RU" dirty="0" smtClean="0"/>
              <a:t> и  </a:t>
            </a:r>
            <a:r>
              <a:rPr lang="en-US" dirty="0" smtClean="0">
                <a:hlinkClick r:id="rId7"/>
              </a:rPr>
              <a:t>http://www.mapsofworld.com/thematic-maps/maps/bermuda-triangle-map.jpg</a:t>
            </a:r>
            <a:r>
              <a:rPr lang="ru-RU" dirty="0" smtClean="0"/>
              <a:t> </a:t>
            </a:r>
          </a:p>
          <a:p>
            <a:pPr>
              <a:defRPr/>
            </a:pP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шаблона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Савченко Елена Михайловна, учитель математики высшей квалификационной категории. Муниципальное </a:t>
            </a:r>
            <a:r>
              <a:rPr lang="ru-RU" sz="2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общеобразова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тельное учреждение гимназия №1, г. Полярные Зори, Мурманская обл.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hlinkClick r:id="rId8"/>
              </a:rPr>
              <a:t>http://pedsovet.su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Слайды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14-17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Измерение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углов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Урок математики в 5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классе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Автор: учитель математики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Белецкая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Елена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Валентиновна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Мариупольской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общеобразовательной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І-ІІІ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ступеней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№41)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81000" y="304801"/>
            <a:ext cx="7924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Атанасян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 С. , Бутузов В. Ф. , Кадомцев С.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В. Геометрия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 учебник   для   7—9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— М.: Просвещение, с 2014г.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Гаврилова Н.Ф. Поурочные разработки по геометрии. Дифференцированный подход. 7 класс. М., «ВАКО»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50004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357686" y="214290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913533"/>
                </a:solidFill>
                <a:latin typeface="Times New Roman" pitchFamily="18" charset="0"/>
                <a:cs typeface="Times New Roman" pitchFamily="18" charset="0"/>
              </a:rPr>
              <a:t>Виды углов</a:t>
            </a:r>
            <a:endParaRPr lang="ru-RU" sz="4400" b="1" dirty="0">
              <a:solidFill>
                <a:srgbClr val="9135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4800"/>
            <a:ext cx="1500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913533"/>
                </a:solidFill>
                <a:latin typeface="Times New Roman" pitchFamily="18" charset="0"/>
                <a:cs typeface="Times New Roman" pitchFamily="18" charset="0"/>
              </a:rPr>
              <a:t>Угол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4" name="Группа 23"/>
          <p:cNvGrpSpPr/>
          <p:nvPr/>
        </p:nvGrpSpPr>
        <p:grpSpPr>
          <a:xfrm>
            <a:off x="214282" y="928670"/>
            <a:ext cx="1928826" cy="2261550"/>
            <a:chOff x="214282" y="928670"/>
            <a:chExt cx="1928826" cy="226155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16200000" flipH="1">
              <a:off x="250001" y="1393017"/>
              <a:ext cx="1071570" cy="428628"/>
            </a:xfrm>
            <a:prstGeom prst="line">
              <a:avLst/>
            </a:prstGeom>
            <a:ln w="57150">
              <a:solidFill>
                <a:srgbClr val="9135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990600" y="1676400"/>
              <a:ext cx="714380" cy="500066"/>
            </a:xfrm>
            <a:prstGeom prst="line">
              <a:avLst/>
            </a:prstGeom>
            <a:ln w="57150">
              <a:solidFill>
                <a:srgbClr val="9135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14282" y="928670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913533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solidFill>
                  <a:srgbClr val="9135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72" y="2000240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913533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b="1" dirty="0">
                <a:solidFill>
                  <a:srgbClr val="9135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14480" y="1428736"/>
              <a:ext cx="428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913533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800" b="1" dirty="0">
                <a:solidFill>
                  <a:srgbClr val="9135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800" y="2667000"/>
              <a:ext cx="1357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</a:t>
              </a:r>
              <a:r>
                <a:rPr lang="ru-RU" sz="2800" dirty="0" smtClean="0">
                  <a:solidFill>
                    <a:srgbClr val="913533"/>
                  </a:solidFill>
                  <a:latin typeface="Arial" charset="0"/>
                </a:rPr>
                <a:t>∟АОВ</a:t>
              </a:r>
              <a:endParaRPr lang="ru-RU" sz="2800" dirty="0">
                <a:solidFill>
                  <a:srgbClr val="913533"/>
                </a:solidFill>
              </a:endParaRPr>
            </a:p>
          </p:txBody>
        </p:sp>
      </p:grpSp>
      <p:grpSp>
        <p:nvGrpSpPr>
          <p:cNvPr id="6" name="Группа 47"/>
          <p:cNvGrpSpPr/>
          <p:nvPr/>
        </p:nvGrpSpPr>
        <p:grpSpPr>
          <a:xfrm>
            <a:off x="4000496" y="1428736"/>
            <a:ext cx="1928826" cy="2227849"/>
            <a:chOff x="4000496" y="1428736"/>
            <a:chExt cx="1928826" cy="2227849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4071934" y="2714620"/>
              <a:ext cx="1857388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3964777" y="1535893"/>
              <a:ext cx="1285884" cy="107157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000496" y="3071810"/>
              <a:ext cx="1785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913533"/>
                  </a:solidFill>
                  <a:latin typeface="Times New Roman" pitchFamily="18" charset="0"/>
                  <a:cs typeface="Times New Roman" pitchFamily="18" charset="0"/>
                </a:rPr>
                <a:t>острый</a:t>
              </a:r>
              <a:endParaRPr lang="ru-RU" sz="3200" b="1" dirty="0">
                <a:solidFill>
                  <a:srgbClr val="9135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48"/>
          <p:cNvGrpSpPr/>
          <p:nvPr/>
        </p:nvGrpSpPr>
        <p:grpSpPr>
          <a:xfrm>
            <a:off x="6286512" y="1500174"/>
            <a:ext cx="2357454" cy="2156411"/>
            <a:chOff x="6286512" y="1500174"/>
            <a:chExt cx="2357454" cy="2156411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16200000" flipH="1">
              <a:off x="6000760" y="1785926"/>
              <a:ext cx="1285884" cy="71438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7000892" y="2786058"/>
              <a:ext cx="1643074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786578" y="3071810"/>
              <a:ext cx="1571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913533"/>
                  </a:solidFill>
                  <a:latin typeface="Times New Roman" pitchFamily="18" charset="0"/>
                  <a:cs typeface="Times New Roman" pitchFamily="18" charset="0"/>
                </a:rPr>
                <a:t>тупой</a:t>
              </a:r>
              <a:endParaRPr lang="ru-RU" sz="3200" b="1" dirty="0">
                <a:solidFill>
                  <a:srgbClr val="9135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49"/>
          <p:cNvGrpSpPr/>
          <p:nvPr/>
        </p:nvGrpSpPr>
        <p:grpSpPr>
          <a:xfrm>
            <a:off x="4071934" y="4357694"/>
            <a:ext cx="1928826" cy="2156411"/>
            <a:chOff x="4071934" y="4357694"/>
            <a:chExt cx="1928826" cy="2156411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3464711" y="5036355"/>
              <a:ext cx="1357322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4143372" y="5715016"/>
              <a:ext cx="1500198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071934" y="5929330"/>
              <a:ext cx="1928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913533"/>
                  </a:solidFill>
                  <a:latin typeface="Times New Roman" pitchFamily="18" charset="0"/>
                  <a:cs typeface="Times New Roman" pitchFamily="18" charset="0"/>
                </a:rPr>
                <a:t>прямой</a:t>
              </a:r>
              <a:endParaRPr lang="ru-RU" sz="3200" b="1" dirty="0">
                <a:solidFill>
                  <a:srgbClr val="9135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50"/>
          <p:cNvGrpSpPr/>
          <p:nvPr/>
        </p:nvGrpSpPr>
        <p:grpSpPr>
          <a:xfrm>
            <a:off x="6143636" y="5572140"/>
            <a:ext cx="2714644" cy="941965"/>
            <a:chOff x="6143636" y="5572140"/>
            <a:chExt cx="2714644" cy="94196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6500826" y="5643578"/>
              <a:ext cx="2286016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143636" y="5929330"/>
              <a:ext cx="271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913533"/>
                  </a:solidFill>
                  <a:latin typeface="Times New Roman" pitchFamily="18" charset="0"/>
                  <a:cs typeface="Times New Roman" pitchFamily="18" charset="0"/>
                </a:rPr>
                <a:t>развёрнутый</a:t>
              </a:r>
              <a:endParaRPr lang="ru-RU" sz="3200" b="1" dirty="0">
                <a:solidFill>
                  <a:srgbClr val="9135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 flipV="1">
              <a:off x="7500958" y="5572140"/>
              <a:ext cx="71438" cy="142876"/>
            </a:xfrm>
            <a:prstGeom prst="ellipse">
              <a:avLst/>
            </a:prstGeom>
            <a:solidFill>
              <a:srgbClr val="913533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58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56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0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54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5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1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52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3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357166"/>
            <a:ext cx="32861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Виды углов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8596" y="164305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вертикальные</a:t>
            </a:r>
            <a:endParaRPr lang="ru-RU" sz="3200" dirty="0">
              <a:solidFill>
                <a:srgbClr val="004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857224" y="2714620"/>
            <a:ext cx="2357454" cy="3143272"/>
            <a:chOff x="857224" y="2714620"/>
            <a:chExt cx="2357454" cy="3143272"/>
          </a:xfrm>
        </p:grpSpPr>
        <p:sp>
          <p:nvSpPr>
            <p:cNvPr id="18" name="Дуга 17"/>
            <p:cNvSpPr/>
            <p:nvPr/>
          </p:nvSpPr>
          <p:spPr>
            <a:xfrm rot="2887478">
              <a:off x="1891570" y="4030140"/>
              <a:ext cx="737045" cy="612895"/>
            </a:xfrm>
            <a:prstGeom prst="arc">
              <a:avLst>
                <a:gd name="adj1" fmla="val 12890704"/>
                <a:gd name="adj2" fmla="val 2194239"/>
              </a:avLst>
            </a:prstGeom>
            <a:ln w="41275">
              <a:solidFill>
                <a:srgbClr val="004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857224" y="2714620"/>
              <a:ext cx="2357454" cy="3143272"/>
              <a:chOff x="857224" y="2714620"/>
              <a:chExt cx="2357454" cy="3143272"/>
            </a:xfrm>
          </p:grpSpPr>
          <p:sp>
            <p:nvSpPr>
              <p:cNvPr id="21" name="Дуга 20"/>
              <p:cNvSpPr/>
              <p:nvPr/>
            </p:nvSpPr>
            <p:spPr>
              <a:xfrm rot="14073667">
                <a:off x="1870480" y="4156503"/>
                <a:ext cx="428628" cy="428628"/>
              </a:xfrm>
              <a:prstGeom prst="arc">
                <a:avLst>
                  <a:gd name="adj1" fmla="val 12890704"/>
                  <a:gd name="adj2" fmla="val 0"/>
                </a:avLst>
              </a:prstGeom>
              <a:ln w="41275">
                <a:solidFill>
                  <a:srgbClr val="004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857224" y="2714620"/>
                <a:ext cx="2357454" cy="3143272"/>
                <a:chOff x="857224" y="2714620"/>
                <a:chExt cx="2357454" cy="3143272"/>
              </a:xfrm>
            </p:grpSpPr>
            <p:cxnSp>
              <p:nvCxnSpPr>
                <p:cNvPr id="4" name="Прямая соединительная линия 3"/>
                <p:cNvCxnSpPr/>
                <p:nvPr/>
              </p:nvCxnSpPr>
              <p:spPr>
                <a:xfrm rot="16200000" flipH="1">
                  <a:off x="678629" y="3107529"/>
                  <a:ext cx="2714644" cy="2357454"/>
                </a:xfrm>
                <a:prstGeom prst="line">
                  <a:avLst/>
                </a:prstGeom>
                <a:ln w="57150">
                  <a:solidFill>
                    <a:srgbClr val="004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Прямая соединительная линия 4"/>
                <p:cNvCxnSpPr/>
                <p:nvPr/>
              </p:nvCxnSpPr>
              <p:spPr>
                <a:xfrm rot="5400000">
                  <a:off x="535753" y="3893347"/>
                  <a:ext cx="3143272" cy="785818"/>
                </a:xfrm>
                <a:prstGeom prst="line">
                  <a:avLst/>
                </a:prstGeom>
                <a:ln w="57150">
                  <a:solidFill>
                    <a:srgbClr val="004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Дуга 15"/>
                <p:cNvSpPr/>
                <p:nvPr/>
              </p:nvSpPr>
              <p:spPr>
                <a:xfrm rot="2887478">
                  <a:off x="1945676" y="4160263"/>
                  <a:ext cx="428628" cy="428628"/>
                </a:xfrm>
                <a:prstGeom prst="arc">
                  <a:avLst>
                    <a:gd name="adj1" fmla="val 12890704"/>
                    <a:gd name="adj2" fmla="val 0"/>
                  </a:avLst>
                </a:prstGeom>
                <a:ln w="41275">
                  <a:solidFill>
                    <a:srgbClr val="004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Дуга 16"/>
                <p:cNvSpPr/>
                <p:nvPr/>
              </p:nvSpPr>
              <p:spPr>
                <a:xfrm rot="21209772">
                  <a:off x="1591396" y="3817561"/>
                  <a:ext cx="575631" cy="382192"/>
                </a:xfrm>
                <a:prstGeom prst="arc">
                  <a:avLst>
                    <a:gd name="adj1" fmla="val 13581825"/>
                    <a:gd name="adj2" fmla="val 0"/>
                  </a:avLst>
                </a:prstGeom>
                <a:ln w="41275">
                  <a:solidFill>
                    <a:srgbClr val="004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Дуга 18"/>
                <p:cNvSpPr/>
                <p:nvPr/>
              </p:nvSpPr>
              <p:spPr>
                <a:xfrm rot="8171792">
                  <a:off x="1889667" y="4440353"/>
                  <a:ext cx="428628" cy="472097"/>
                </a:xfrm>
                <a:prstGeom prst="arc">
                  <a:avLst>
                    <a:gd name="adj1" fmla="val 12890704"/>
                    <a:gd name="adj2" fmla="val 0"/>
                  </a:avLst>
                </a:prstGeom>
                <a:ln w="41275">
                  <a:solidFill>
                    <a:srgbClr val="004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Дуга 21"/>
                <p:cNvSpPr/>
                <p:nvPr/>
              </p:nvSpPr>
              <p:spPr>
                <a:xfrm rot="13737489">
                  <a:off x="1675605" y="4025643"/>
                  <a:ext cx="720418" cy="603778"/>
                </a:xfrm>
                <a:prstGeom prst="arc">
                  <a:avLst>
                    <a:gd name="adj1" fmla="val 12890704"/>
                    <a:gd name="adj2" fmla="val 0"/>
                  </a:avLst>
                </a:prstGeom>
                <a:ln w="41275">
                  <a:solidFill>
                    <a:srgbClr val="004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grpSp>
        <p:nvGrpSpPr>
          <p:cNvPr id="49" name="Группа 48"/>
          <p:cNvGrpSpPr/>
          <p:nvPr/>
        </p:nvGrpSpPr>
        <p:grpSpPr>
          <a:xfrm>
            <a:off x="5181600" y="2057400"/>
            <a:ext cx="3143272" cy="3346514"/>
            <a:chOff x="5143504" y="1714488"/>
            <a:chExt cx="3143272" cy="3346514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rot="16200000" flipH="1">
              <a:off x="5322099" y="3393281"/>
              <a:ext cx="1571636" cy="1357322"/>
            </a:xfrm>
            <a:prstGeom prst="line">
              <a:avLst/>
            </a:prstGeom>
            <a:ln w="57150">
              <a:solidFill>
                <a:srgbClr val="004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5143504" y="4857760"/>
              <a:ext cx="3143272" cy="71438"/>
            </a:xfrm>
            <a:prstGeom prst="line">
              <a:avLst/>
            </a:prstGeom>
            <a:ln w="57150">
              <a:solidFill>
                <a:srgbClr val="004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86380" y="1714488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4200"/>
                  </a:solidFill>
                  <a:latin typeface="Times New Roman" pitchFamily="18" charset="0"/>
                  <a:cs typeface="Times New Roman" pitchFamily="18" charset="0"/>
                </a:rPr>
                <a:t>смежные</a:t>
              </a:r>
              <a:endParaRPr lang="ru-RU" sz="3200" dirty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Дуга 22"/>
            <p:cNvSpPr/>
            <p:nvPr/>
          </p:nvSpPr>
          <p:spPr>
            <a:xfrm rot="959805">
              <a:off x="6442919" y="4461430"/>
              <a:ext cx="687316" cy="599572"/>
            </a:xfrm>
            <a:prstGeom prst="arc">
              <a:avLst>
                <a:gd name="adj1" fmla="val 12890704"/>
                <a:gd name="adj2" fmla="val 206170"/>
              </a:avLst>
            </a:prstGeom>
            <a:ln w="41275">
              <a:solidFill>
                <a:srgbClr val="004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Дуга 23"/>
            <p:cNvSpPr/>
            <p:nvPr/>
          </p:nvSpPr>
          <p:spPr>
            <a:xfrm rot="16888045">
              <a:off x="6181966" y="4467462"/>
              <a:ext cx="428628" cy="428628"/>
            </a:xfrm>
            <a:prstGeom prst="arc">
              <a:avLst>
                <a:gd name="adj1" fmla="val 12890704"/>
                <a:gd name="adj2" fmla="val 0"/>
              </a:avLst>
            </a:prstGeom>
            <a:ln w="41275">
              <a:solidFill>
                <a:srgbClr val="004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Дуга 24"/>
            <p:cNvSpPr/>
            <p:nvPr/>
          </p:nvSpPr>
          <p:spPr>
            <a:xfrm rot="901039">
              <a:off x="6549037" y="4620219"/>
              <a:ext cx="428628" cy="428628"/>
            </a:xfrm>
            <a:prstGeom prst="arc">
              <a:avLst>
                <a:gd name="adj1" fmla="val 12890704"/>
                <a:gd name="adj2" fmla="val 21596777"/>
              </a:avLst>
            </a:prstGeom>
            <a:ln w="41275">
              <a:solidFill>
                <a:srgbClr val="004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4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2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6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0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7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8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43042" y="1643050"/>
            <a:ext cx="5214974" cy="500066"/>
          </a:xfrm>
          <a:prstGeom prst="line">
            <a:avLst/>
          </a:prstGeom>
          <a:ln w="762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643042" y="3643314"/>
            <a:ext cx="4929222" cy="0"/>
          </a:xfrm>
          <a:prstGeom prst="line">
            <a:avLst/>
          </a:prstGeom>
          <a:ln w="762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1071538" y="1000108"/>
            <a:ext cx="5143536" cy="4000528"/>
          </a:xfrm>
          <a:prstGeom prst="line">
            <a:avLst/>
          </a:prstGeom>
          <a:ln w="762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57686" y="2000240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86182" y="192880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86050" y="3071810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500298" y="3643314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14876" y="142873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00430" y="314324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71802" y="378619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43372" y="1357298"/>
            <a:ext cx="28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43042" y="1071546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71604" y="242886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ru-RU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86314" y="428604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ru-RU" sz="2400" b="1" dirty="0"/>
          </a:p>
        </p:txBody>
      </p: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5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6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3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7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1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8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9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800000"/>
                </a:solidFill>
              </a:rPr>
              <a:t>Понятие треугольника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714876" y="1357298"/>
            <a:ext cx="421484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т. А,В,С- вершины треугольника</a:t>
            </a:r>
          </a:p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АВ,ВС,АС- стороны треугольника</a:t>
            </a:r>
          </a:p>
          <a:p>
            <a:pPr>
              <a:spcBef>
                <a:spcPct val="50000"/>
              </a:spcBef>
            </a:pPr>
            <a:endParaRPr lang="ru-RU" sz="3200" b="1" i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углы треугольника</a:t>
            </a:r>
          </a:p>
          <a:p>
            <a:pPr>
              <a:spcBef>
                <a:spcPct val="50000"/>
              </a:spcBef>
            </a:pPr>
            <a:endParaRPr lang="ru-RU" sz="3200" b="1" i="1" dirty="0" smtClean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62000" y="1828800"/>
            <a:ext cx="3571900" cy="3643338"/>
          </a:xfrm>
          <a:prstGeom prst="triangle">
            <a:avLst/>
          </a:prstGeom>
          <a:noFill/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8"/>
          <p:cNvGrpSpPr/>
          <p:nvPr/>
        </p:nvGrpSpPr>
        <p:grpSpPr>
          <a:xfrm>
            <a:off x="285720" y="1219200"/>
            <a:ext cx="4572032" cy="4437649"/>
            <a:chOff x="285720" y="1219200"/>
            <a:chExt cx="4572032" cy="4437649"/>
          </a:xfrm>
        </p:grpSpPr>
        <p:sp>
          <p:nvSpPr>
            <p:cNvPr id="6" name="TextBox 5"/>
            <p:cNvSpPr txBox="1"/>
            <p:nvPr/>
          </p:nvSpPr>
          <p:spPr>
            <a:xfrm>
              <a:off x="285720" y="5072074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A43D3A"/>
                  </a:solidFill>
                  <a:latin typeface="Arial" pitchFamily="34" charset="0"/>
                  <a:cs typeface="Arial" pitchFamily="34" charset="0"/>
                </a:rPr>
                <a:t>А</a:t>
              </a:r>
              <a:endParaRPr lang="ru-RU" sz="3200" b="1" dirty="0">
                <a:solidFill>
                  <a:srgbClr val="A43D3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86248" y="5000636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A43D3A"/>
                  </a:solidFill>
                  <a:latin typeface="Arial" pitchFamily="34" charset="0"/>
                  <a:cs typeface="Arial" pitchFamily="34" charset="0"/>
                </a:rPr>
                <a:t>С</a:t>
              </a:r>
              <a:endParaRPr lang="ru-RU" sz="3200" b="1" dirty="0">
                <a:solidFill>
                  <a:srgbClr val="A43D3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0" y="1219200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A43D3A"/>
                  </a:solidFill>
                  <a:latin typeface="Arial" pitchFamily="34" charset="0"/>
                  <a:cs typeface="Arial" pitchFamily="34" charset="0"/>
                </a:rPr>
                <a:t>В</a:t>
              </a:r>
              <a:endParaRPr lang="ru-RU" sz="3200" b="1" dirty="0">
                <a:solidFill>
                  <a:srgbClr val="A43D3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5233" name="Object 1"/>
          <p:cNvGraphicFramePr>
            <a:graphicFrameLocks noChangeAspect="1"/>
          </p:cNvGraphicFramePr>
          <p:nvPr/>
        </p:nvGraphicFramePr>
        <p:xfrm>
          <a:off x="4800600" y="4191000"/>
          <a:ext cx="3930650" cy="1000125"/>
        </p:xfrm>
        <a:graphic>
          <a:graphicData uri="http://schemas.openxmlformats.org/presentationml/2006/ole">
            <p:oleObj spid="_x0000_s1026" name="Формула" r:id="rId3" imgW="799920" imgH="203040" progId="Equation.3">
              <p:embed/>
            </p:oleObj>
          </a:graphicData>
        </a:graphic>
      </p:graphicFrame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9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7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25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23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>
            <a:off x="571472" y="1714488"/>
            <a:ext cx="2071702" cy="1500198"/>
          </a:xfrm>
          <a:prstGeom prst="line">
            <a:avLst/>
          </a:prstGeom>
          <a:ln w="76200">
            <a:solidFill>
              <a:srgbClr val="BF0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857224" y="3500438"/>
            <a:ext cx="3143272" cy="0"/>
          </a:xfrm>
          <a:prstGeom prst="line">
            <a:avLst/>
          </a:prstGeom>
          <a:ln w="76200">
            <a:solidFill>
              <a:srgbClr val="BF0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5072066" y="2357430"/>
            <a:ext cx="1785950" cy="1071570"/>
          </a:xfrm>
          <a:prstGeom prst="line">
            <a:avLst/>
          </a:prstGeom>
          <a:ln w="762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57818" y="3786190"/>
            <a:ext cx="2571768" cy="71438"/>
          </a:xfrm>
          <a:prstGeom prst="line">
            <a:avLst/>
          </a:prstGeom>
          <a:ln w="762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2107389" y="1607331"/>
            <a:ext cx="2143140" cy="1643074"/>
          </a:xfrm>
          <a:prstGeom prst="line">
            <a:avLst/>
          </a:prstGeom>
          <a:ln w="76200">
            <a:solidFill>
              <a:srgbClr val="BF0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6250793" y="2178835"/>
            <a:ext cx="1928826" cy="1428760"/>
          </a:xfrm>
          <a:prstGeom prst="line">
            <a:avLst/>
          </a:prstGeom>
          <a:ln w="762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000232" y="4572008"/>
            <a:ext cx="2071702" cy="135732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>
            <a:off x="3643306" y="6215082"/>
            <a:ext cx="4429156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57422" y="4214818"/>
            <a:ext cx="5786478" cy="200026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00166" y="357166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4200"/>
                </a:solidFill>
                <a:latin typeface="Times New Roman" pitchFamily="18" charset="0"/>
                <a:cs typeface="Times New Roman" pitchFamily="18" charset="0"/>
              </a:rPr>
              <a:t>Виды треугольников:</a:t>
            </a:r>
            <a:endParaRPr lang="ru-RU" sz="4400" dirty="0" smtClean="0">
              <a:solidFill>
                <a:srgbClr val="004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486146">
            <a:off x="1251047" y="1773331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=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9403502">
            <a:off x="2681570" y="1582644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=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852010">
            <a:off x="5646718" y="2161208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4200"/>
                </a:solidFill>
              </a:rPr>
              <a:t>=</a:t>
            </a:r>
            <a:endParaRPr lang="ru-RU" sz="8000" dirty="0">
              <a:solidFill>
                <a:srgbClr val="0042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9299947">
            <a:off x="6841949" y="2199845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4200"/>
                </a:solidFill>
              </a:rPr>
              <a:t>=</a:t>
            </a:r>
            <a:endParaRPr lang="ru-RU" sz="8000" dirty="0">
              <a:solidFill>
                <a:srgbClr val="0042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6198133" y="3160189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004200"/>
                </a:solidFill>
              </a:rPr>
              <a:t>=</a:t>
            </a:r>
            <a:endParaRPr lang="ru-RU" sz="8000" dirty="0">
              <a:solidFill>
                <a:srgbClr val="0042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2910" y="3643314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равнобедренный</a:t>
            </a:r>
            <a:endParaRPr lang="ru-RU" sz="3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05400" y="4038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4200"/>
                </a:solidFill>
              </a:rPr>
              <a:t>равносторонний</a:t>
            </a:r>
            <a:endParaRPr lang="ru-RU" sz="3200" b="1" dirty="0">
              <a:solidFill>
                <a:srgbClr val="004200"/>
              </a:solidFill>
            </a:endParaRPr>
          </a:p>
        </p:txBody>
      </p: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2225" y="0"/>
            <a:ext cx="9093200" cy="6835775"/>
            <a:chOff x="14" y="0"/>
            <a:chExt cx="5728" cy="4306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8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9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6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4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1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2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1 h 21600"/>
                  <a:gd name="T2" fmla="*/ 332 w 22928"/>
                  <a:gd name="T3" fmla="*/ 241 h 21600"/>
                  <a:gd name="T4" fmla="*/ 28 w 22928"/>
                  <a:gd name="T5" fmla="*/ 313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6 h 21600"/>
                  <a:gd name="T2" fmla="*/ 349 w 25689"/>
                  <a:gd name="T3" fmla="*/ 255 h 21600"/>
                  <a:gd name="T4" fmla="*/ 58 w 25689"/>
                  <a:gd name="T5" fmla="*/ 293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774</Words>
  <Application>Microsoft Office PowerPoint</Application>
  <PresentationFormat>Экран (4:3)</PresentationFormat>
  <Paragraphs>200</Paragraphs>
  <Slides>45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8" baseType="lpstr">
      <vt:lpstr>Оформление по умолчанию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Виды треугольников:</vt:lpstr>
      <vt:lpstr>Слайд 11</vt:lpstr>
      <vt:lpstr>Слайд 12</vt:lpstr>
      <vt:lpstr>Слайд 13</vt:lpstr>
      <vt:lpstr>       АЛГОРИТМ ИЗМЕРЕНИЯ УГЛОВ.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Следствия</vt:lpstr>
      <vt:lpstr>Следствия</vt:lpstr>
      <vt:lpstr>Следствия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Савченко Е.М</dc:creator>
  <cp:lastModifiedBy>Олик</cp:lastModifiedBy>
  <cp:revision>52</cp:revision>
  <cp:lastPrinted>1601-01-01T00:00:00Z</cp:lastPrinted>
  <dcterms:created xsi:type="dcterms:W3CDTF">1601-01-01T00:00:00Z</dcterms:created>
  <dcterms:modified xsi:type="dcterms:W3CDTF">2015-01-15T18:37:13Z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