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34.jpe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slide" Target="slide16.xml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slide" Target="slide11.xml"/><Relationship Id="rId1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5472608" cy="5184576"/>
          </a:xfrm>
        </p:spPr>
        <p:txBody>
          <a:bodyPr>
            <a:prstTxWarp prst="textButtonPour">
              <a:avLst>
                <a:gd name="adj1" fmla="val 10744451"/>
                <a:gd name="adj2" fmla="val 66717"/>
              </a:avLst>
            </a:prstTxWarp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Постановка и автоматизация звука </a:t>
            </a:r>
            <a:r>
              <a:rPr lang="en-US" sz="4800" dirty="0">
                <a:solidFill>
                  <a:srgbClr val="002060"/>
                </a:solidFill>
                <a:latin typeface="Arial Black" pitchFamily="34" charset="0"/>
              </a:rPr>
              <a:t>[</a:t>
            </a:r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с</a:t>
            </a:r>
            <a:r>
              <a:rPr lang="en-US" sz="4800" dirty="0" smtClean="0">
                <a:solidFill>
                  <a:srgbClr val="002060"/>
                </a:solidFill>
                <a:latin typeface="Arial Black" pitchFamily="34" charset="0"/>
              </a:rPr>
              <a:t>]</a:t>
            </a:r>
            <a:endParaRPr lang="ru-RU" sz="4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9715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www.playcast.ru/uploads/2017/12/15/241453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7176189" cy="204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e01.alicdn.com/kf/HTB16gEhNXXXXXc4XXXXq6xXFXXXx/-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6105" r="18214" b="4804"/>
          <a:stretch/>
        </p:blipFill>
        <p:spPr bwMode="auto">
          <a:xfrm>
            <a:off x="6905813" y="908720"/>
            <a:ext cx="2010746" cy="268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pics.clipartpng.com/midle/Yellow_Balloon_PNG_Clip_Art-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04" y="1628800"/>
            <a:ext cx="187811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4211960" y="5949280"/>
            <a:ext cx="864096" cy="79208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72" name="Picture 8" descr="https://www.afizika.ru/pic_opimg/pic01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2497299" cy="19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0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24 0.22986 L -0.21163 0.19652 C -0.18681 0.18078 -0.17049 0.13032 -0.14723 0.10949 C -0.12882 0.09768 -0.08334 0.10671 -0.06788 0.09676 C -0.04584 0.08287 -0.02778 0.05995 0.01284 0.03426 L -0.09045 -0.35278 L 0.09948 0.07338 L 0.11545 -0.01019 L 0.14062 -0.0463 L 0.22083 -0.07986 C 0.25225 -0.1081 0.26962 -0.15695 0.29913 -0.19051 C 0.31076 -0.2007 0.33802 -0.22107 0.35902 -0.22848 C 0.37899 -0.23496 0.40625 -0.21204 0.41302 -0.21343 C 0.42656 -0.20996 0.44444 -0.23334 0.45885 -0.23635 L 0.48003 -0.24098 L 0.51475 -0.26297 " pathEditMode="relative" rAng="-1518930" ptsTypes="FfffFFFFFffffFFF">
                                      <p:cBhvr>
                                        <p:cTn id="6" dur="8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42" y="-4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931224" cy="940966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Автоматизация в слогах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291" name="Picture 3" descr="C:\Users\Тоня\Desktop\слог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4814"/>
            <a:ext cx="9144000" cy="51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56376" y="6021288"/>
            <a:ext cx="887862" cy="72008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3" name="Picture 5" descr="https://avatanplus.com/files/resources/original/5823643c12f9d1584a3f8aa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27">
            <a:off x="208418" y="5119105"/>
            <a:ext cx="1160488" cy="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8000" decel="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C -0.00504 -0.02083 -0.00017 -0.02337 0.00972 -0.03448 C 0.01806 -0.04374 0.02483 -0.04814 0.03542 -0.05161 C 0.04722 -0.05092 0.0592 -0.05138 0.07101 -0.04953 C 0.07292 -0.0493 0.07448 -0.04698 0.07587 -0.04513 C 0.08333 -0.0361 0.09288 -0.02615 0.09844 -0.01504 C 0.09896 -0.00717 0.09861 0.00093 0.1 0.00857 C 0.10035 0.01089 0.10069 0.00394 0.10156 0.00209 C 0.10278 -0.00046 0.10503 -0.00185 0.10642 -0.00439 C 0.10781 -0.00694 0.10833 -0.01041 0.10972 -0.01296 C 0.11111 -0.0155 0.11319 -0.01712 0.11458 -0.01944 C 0.12378 -0.03518 0.12135 -0.03402 0.13542 -0.04097 C 0.15937 -0.03958 0.17014 -0.04235 0.18871 -0.03448 C 0.20208 -0.02245 0.20017 -0.01342 0.20816 0.00209 C 0.20868 0.00579 0.20712 0.01413 0.20972 0.01297 C 0.21111 0.01228 0.21528 -0.01481 0.21615 -0.01712 C 0.2217 -0.03194 0.22187 -0.02754 0.22899 -0.03865 C 0.23299 -0.04467 0.23594 -0.053 0.24201 -0.05601 C 0.24618 -0.0581 0.25069 -0.05833 0.25486 -0.06018 C 0.26615 -0.05948 0.27743 -0.05925 0.28871 -0.0581 C 0.30486 -0.05624 0.30434 -0.02245 0.30816 -0.00856 C 0.31181 -0.02407 0.30937 -0.01782 0.31458 -0.028 C 0.31788 -0.04189 0.31354 -0.02685 0.32101 -0.04097 C 0.3224 -0.04351 0.3224 -0.04722 0.32413 -0.04953 C 0.33038 -0.05786 0.33715 -0.05972 0.34514 -0.06226 C 0.35434 -0.06157 0.36354 -0.06249 0.37257 -0.06018 C 0.37674 -0.05902 0.37969 -0.05347 0.38385 -0.05161 C 0.38819 -0.04305 0.39045 -0.04444 0.3967 -0.03865 C 0.39896 -0.03425 0.40208 -0.03055 0.4033 -0.02569 C 0.40434 -0.02152 0.40642 -0.01296 0.40642 -0.01296 C 0.40746 -0.01712 0.40937 -0.02129 0.40972 -0.02569 C 0.4099 -0.02847 0.41059 -0.04421 0.41285 -0.04953 C 0.41476 -0.05393 0.41719 -0.0581 0.41944 -0.06226 C 0.41962 -0.06272 0.42934 -0.07222 0.43073 -0.07314 C 0.43385 -0.07499 0.44028 -0.07731 0.44028 -0.07731 C 0.45417 -0.07615 0.46076 -0.08078 0.46944 -0.07106 C 0.48576 -0.05277 0.45677 -0.08009 0.48385 -0.05601 C 0.48542 -0.05462 0.48871 -0.05161 0.48871 -0.05161 C 0.49618 -0.03657 0.49184 -0.04143 0.5 -0.03448 C 0.50104 -0.0324 0.50243 -0.03032 0.5033 -0.028 C 0.50469 -0.02384 0.50642 -0.01504 0.50642 -0.01504 C 0.50694 -0.02661 0.50729 -0.03819 0.50816 -0.04953 C 0.50868 -0.05647 0.51371 -0.06388 0.51615 -0.06874 C 0.52014 -0.07661 0.53073 -0.09513 0.53715 -0.09884 C 0.5408 -0.10092 0.54479 -0.10161 0.54844 -0.10323 C 0.55312 -0.10254 0.56493 -0.10231 0.57101 -0.09884 C 0.57969 -0.09397 0.59253 -0.07384 0.59844 -0.06226 C 0.60121 -0.05092 0.60365 -0.03935 0.60642 -0.028 C 0.61042 -0.04305 0.61337 -0.07152 0.62587 -0.07962 C 0.62795 -0.08101 0.63003 -0.08263 0.63229 -0.08379 C 0.63542 -0.08541 0.64201 -0.08819 0.64201 -0.08819 C 0.67969 -0.0861 0.67083 -0.09282 0.69028 -0.07522 C 0.69236 -0.07083 0.69444 -0.06666 0.6967 -0.06226 C 0.69774 -0.06018 0.7 -0.05601 0.7 -0.05601 C 0.70677 -0.02916 0.70121 -0.04606 0.70486 -0.07731 C 0.70521 -0.07985 0.70712 -0.08171 0.70816 -0.08379 C 0.70937 -0.08911 0.71215 -0.10138 0.71458 -0.10532 C 0.7191 -0.11272 0.72917 -0.11319 0.73542 -0.1162 C 0.74722 -0.1155 0.7592 -0.11458 0.77101 -0.11388 C 0.77326 -0.11365 0.76615 -0.12036 0.76615 -0.12036 C 0.76233 -0.1361 0.76719 -0.15185 0.77899 -0.15694 C 0.78663 -0.16388 0.78628 -0.16805 0.77743 -0.17198 C 0.76753 -0.18518 0.74896 -0.19421 0.73542 -0.19999 C 0.72674 -0.20786 0.72257 -0.2111 0.71771 -0.2236 C 0.71823 -0.22939 0.71788 -0.23541 0.71944 -0.24097 C 0.72066 -0.24513 0.72674 -0.24907 0.72899 -0.25161 C 0.73837 -0.26203 0.74392 -0.26435 0.75642 -0.26666 C 0.7467 -0.29305 0.76024 -0.25833 0.74844 -0.28171 C 0.74444 -0.28958 0.74288 -0.29953 0.73871 -0.30763 C 0.73194 -0.33448 0.73472 -0.37036 0.74201 -0.39791 C 0.74479 -0.42083 0.75469 -0.4449 0.76944 -0.4581 C 0.77639 -0.47245 0.76823 -0.45856 0.77743 -0.46666 C 0.77934 -0.46828 0.78038 -0.47129 0.78229 -0.47314 C 0.79132 -0.48171 0.79948 -0.48587 0.80972 -0.49027 C 0.81736 -0.48772 0.82031 -0.48472 0.82587 -0.47731 C 0.82639 -0.47083 0.825 -0.46365 0.82743 -0.4581 C 0.82865 -0.45532 0.83056 -0.46342 0.83073 -0.46666 C 0.83108 -0.47453 0.83003 -0.4824 0.82899 -0.49027 C 0.82795 -0.49768 0.82396 -0.50555 0.82101 -0.5118 C 0.81476 -0.52499 0.8099 -0.54189 0.8 -0.55046 C 0.79062 -0.56874 0.76927 -0.55555 0.75486 -0.55277 C 0.75121 -0.55092 0.74705 -0.55069 0.74358 -0.54837 C 0.72431 -0.53564 0.74201 -0.54235 0.72743 -0.53772 C 0.72361 -0.5449 0.72257 -0.55254 0.71771 -0.55902 C 0.70677 -0.5736 0.69514 -0.58541 0.68073 -0.59351 C 0.67257 -0.59814 0.66337 -0.59837 0.65486 -0.60208 C 0.64306 -0.60138 0.63125 -0.60185 0.61944 -0.59999 C 0.61441 -0.5993 0.61007 -0.58958 0.60486 -0.58703 C 0.59514 -0.59999 0.58559 -0.61134 0.57413 -0.62152 C 0.56337 -0.63101 0.54392 -0.63078 0.53229 -0.63217 C 0.51823 -0.63124 0.50312 -0.63541 0.49028 -0.628 C 0.46823 -0.61527 0.50052 -0.63032 0.48073 -0.62152 C 0.47743 -0.61874 0.47431 -0.61573 0.47101 -0.61296 C 0.46944 -0.61157 0.46615 -0.60856 0.46615 -0.60856 C 0.4651 -0.60647 0.46371 -0.60439 0.46285 -0.60208 C 0.46146 -0.59791 0.45972 -0.58935 0.45972 -0.58935 C 0.45139 -0.59282 0.44792 -0.60462 0.44201 -0.61296 C 0.43507 -0.63911 0.4191 -0.64421 0.4 -0.64722 C 0.38871 -0.64652 0.37743 -0.64675 0.36615 -0.64513 C 0.36285 -0.64467 0.35972 -0.64235 0.35642 -0.64097 C 0.35312 -0.63958 0.3467 -0.63657 0.3467 -0.63657 C 0.34149 -0.63171 0.33628 -0.62939 0.33073 -0.62569 C 0.32292 -0.62036 0.32847 -0.62268 0.32101 -0.61504 C 0.30347 -0.59698 0.31753 -0.61481 0.30642 -0.59999 C 0.30694 -0.5949 0.31198 -0.58587 0.30816 -0.58495 C 0.30174 -0.58333 0.29913 -0.60208 0.29358 -0.60439 C 0.28767 -0.60694 0.28333 -0.61203 0.27743 -0.61504 C 0.27014 -0.61874 0.26233 -0.62036 0.25486 -0.6236 C 0.24201 -0.62291 0.22882 -0.6243 0.21615 -0.62152 C 0.21233 -0.6206 0.20642 -0.61296 0.20642 -0.61296 C 0.20538 -0.60856 0.20434 -0.60439 0.2033 -0.59999 C 0.20278 -0.59791 0.20156 -0.59351 0.20156 -0.59351 C 0.19062 -0.59814 0.19045 -0.6162 0.18073 -0.6236 C 0.17882 -0.62499 0.17621 -0.62476 0.17413 -0.62569 C 0.16736 -0.62823 0.16198 -0.6324 0.15486 -0.63448 C 0.1408 -0.63333 0.12639 -0.63495 0.11285 -0.63009 C 0.10712 -0.628 0.10243 -0.62198 0.0967 -0.61944 C 0.09149 -0.61458 0.08837 -0.60902 0.08229 -0.60647 C 0.07674 -0.60138 0.07465 -0.59791 0.07257 -0.58935 C 0.07205 -0.58286 0.07378 -0.57522 0.07101 -0.5699 C 0.06979 -0.56735 0.06753 -0.57407 0.06615 -0.57638 C 0.06389 -0.58009 0.06163 -0.58703 0.05816 -0.58935 C 0.05365 -0.59235 0.04844 -0.59351 0.04358 -0.5956 C 0.04028 -0.59698 0.03385 -0.59999 0.03385 -0.59999 C 0.00764 -0.59814 0.00608 -0.60439 -0.00799 -0.58495 C -0.01042 -0.57615 -0.01094 -0.57245 -0.01615 -0.5655 C -0.02292 -0.53796 -0.02014 -0.50856 -0.01285 -0.48171 C -0.01146 -0.46851 -0.01024 -0.45647 -0.00486 -0.44513 C -0.00365 -0.43819 -0.00226 -0.43217 1.66667E-6 -0.42569 " pathEditMode="relative" ptsTypes="ffffffffffffffffffffffffffffffffffffffffffffffffffffffffffffffffffffffffffffffffffffffffffffffffffffffffffffffffffffffffffffffffA">
                                      <p:cBhvr>
                                        <p:cTn id="6" dur="2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resent5.com/presentforday2/20170115/avtomatizaciya_zvuka_s__v_slogah_i_v_slovah_images/avtomatizaciya_zvuka_s__v_slogah_i_v_slovah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6318" r="4249" b="3360"/>
          <a:stretch/>
        </p:blipFill>
        <p:spPr bwMode="auto">
          <a:xfrm>
            <a:off x="1691680" y="764704"/>
            <a:ext cx="6076336" cy="46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184486" y="5877272"/>
            <a:ext cx="887862" cy="72008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836712"/>
            <a:ext cx="626469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Ас-ас-ас</a:t>
            </a:r>
            <a:r>
              <a:rPr lang="ru-RU" b="1" dirty="0" smtClean="0"/>
              <a:t> – у нас …</a:t>
            </a:r>
          </a:p>
          <a:p>
            <a:pPr marL="0" indent="0">
              <a:buNone/>
            </a:pPr>
            <a:endParaRPr lang="ru-RU" sz="1100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Ос-ос-ос </a:t>
            </a:r>
            <a:r>
              <a:rPr lang="ru-RU" b="1" dirty="0" smtClean="0"/>
              <a:t>– в саду много …</a:t>
            </a:r>
          </a:p>
          <a:p>
            <a:pPr marL="0" indent="0">
              <a:buNone/>
            </a:pPr>
            <a:endParaRPr lang="ru-RU" sz="1100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Ус-ус-ус</a:t>
            </a:r>
            <a:r>
              <a:rPr lang="ru-RU" b="1" dirty="0" smtClean="0"/>
              <a:t> – у Сони …</a:t>
            </a:r>
          </a:p>
          <a:p>
            <a:pPr marL="0" indent="0">
              <a:buNone/>
            </a:pPr>
            <a:endParaRPr lang="ru-RU" sz="1100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Ус-ус-ус</a:t>
            </a:r>
            <a:r>
              <a:rPr lang="ru-RU" b="1" dirty="0" smtClean="0"/>
              <a:t> – у Сани новый …</a:t>
            </a:r>
          </a:p>
          <a:p>
            <a:pPr marL="0" indent="0">
              <a:buNone/>
            </a:pPr>
            <a:endParaRPr lang="ru-RU" sz="1100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Ос-ос-ос</a:t>
            </a:r>
            <a:r>
              <a:rPr lang="ru-RU" b="1" dirty="0" smtClean="0"/>
              <a:t> – я укутал шарфом …</a:t>
            </a:r>
          </a:p>
          <a:p>
            <a:pPr marL="0" indent="0">
              <a:buNone/>
            </a:pPr>
            <a:endParaRPr lang="ru-RU" sz="1100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Ас-ас-ас</a:t>
            </a:r>
            <a:r>
              <a:rPr lang="ru-RU" b="1" dirty="0" smtClean="0"/>
              <a:t> – я рисую …</a:t>
            </a:r>
            <a:endParaRPr lang="ru-RU" b="1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4067944" y="5877272"/>
            <a:ext cx="864096" cy="79208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 descr="http://clipart-library.com/img/17681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2474"/>
            <a:ext cx="713111" cy="126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lipart-library.com/img/1768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83" y="4445802"/>
            <a:ext cx="807304" cy="14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openclipart.org/image/2400px/svg_to_png/24243/Anonymous-abeil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148616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://cliparts.co/cliparts/rcj/KR4/rcjKR49c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56" y="2060848"/>
            <a:ext cx="1144131" cy="126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http://cliparting.com/wp-content/uploads/2016/09/Cute-school-bus-clip-art-free-clipart-images-2-clipartix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1941054" cy="57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http://www.clipartbest.com/cliparts/9Tp/LXx/9TpLXx6a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4419" y="3861048"/>
            <a:ext cx="944440" cy="92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7a5/00065cbc-6528c4e7/hello_html_10bfa80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Автоматизация в словах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7856" y="6021288"/>
            <a:ext cx="887862" cy="72008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ds03.infourok.ru/uploads/ex/0a8a/000058a9-0f6ba62a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5377" r="4004" b="3872"/>
          <a:stretch/>
        </p:blipFill>
        <p:spPr bwMode="auto">
          <a:xfrm>
            <a:off x="107504" y="404665"/>
            <a:ext cx="8928992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199722" y="3659925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60232" y="3659925"/>
            <a:ext cx="576064" cy="605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75856" y="3645024"/>
            <a:ext cx="720080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60203" y="3797424"/>
            <a:ext cx="770463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8024" y="3689422"/>
            <a:ext cx="778217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5536" y="609329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23728" y="6018638"/>
            <a:ext cx="720080" cy="6507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1920" y="6000994"/>
            <a:ext cx="72008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305873" y="600099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60232" y="600099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160203" y="601863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rId3" action="ppaction://hlinksldjump" highlightClick="1"/>
          </p:cNvPr>
          <p:cNvSpPr/>
          <p:nvPr/>
        </p:nvSpPr>
        <p:spPr>
          <a:xfrm>
            <a:off x="335626" y="1340768"/>
            <a:ext cx="864096" cy="79208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7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Мини игры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ds03.infourok.ru/uploads/ex/093b/0000304a-ed5f7969/img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2112234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slide.ru/images/15/21689/736/img3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6213" r="8893" b="23100"/>
          <a:stretch/>
        </p:blipFill>
        <p:spPr bwMode="auto">
          <a:xfrm>
            <a:off x="5148064" y="2032248"/>
            <a:ext cx="2471837" cy="1522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s00.infourok.ru/images/doc/247/251581/9/img11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2915" r="8098" b="4316"/>
          <a:stretch/>
        </p:blipFill>
        <p:spPr bwMode="auto">
          <a:xfrm>
            <a:off x="3491880" y="3933056"/>
            <a:ext cx="2364768" cy="2092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3409" y="631974"/>
            <a:ext cx="4285213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Один - много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://dou13-krkam.caduk.ru/images/k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04" y="188640"/>
            <a:ext cx="1862925" cy="20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-fotki.yandex.ru/get/5209/134091466.15f/0_ec79f_be45a5d2_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4538" y="143477"/>
            <a:ext cx="1559277" cy="211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6862" y="2652881"/>
            <a:ext cx="209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 Сони - …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3845079"/>
            <a:ext cx="209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 Сони - …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4941168"/>
            <a:ext cx="209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 Сони - …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2700214"/>
            <a:ext cx="209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 Саши - …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3845079"/>
            <a:ext cx="209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 Саши - …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5" y="4941168"/>
            <a:ext cx="209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 Саши - …</a:t>
            </a:r>
            <a:endParaRPr lang="ru-RU" sz="2000" b="1" dirty="0"/>
          </a:p>
        </p:txBody>
      </p:sp>
      <p:pic>
        <p:nvPicPr>
          <p:cNvPr id="2058" name="Picture 10" descr="http://avokado74.ru/media/cache/5a/cd/5acdec012278c208fb2175ee9d48595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66" y="2127782"/>
            <a:ext cx="1144864" cy="114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optimal-perm.ru/wa-data/public/shop/products/40/32/43240/images/27021/27021.97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69" y="1804564"/>
            <a:ext cx="1791300" cy="17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carpng.com/wp-content/uploads/full/cartoon-transport-plane-8320-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67" y="3287728"/>
            <a:ext cx="1534724" cy="11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carpng.com/wp-content/uploads/full/cartoon-transport-plane-8320-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95" y="3595864"/>
            <a:ext cx="1219069" cy="91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carpng.com/wp-content/uploads/full/cartoon-transport-plane-8320-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127" y="3053287"/>
            <a:ext cx="1111021" cy="83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://carpng.com/wp-content/uploads/full/cartoon-transport-plane-8320-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57" y="3688808"/>
            <a:ext cx="1111021" cy="83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hanslodge.com/img/206413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67" y="4685730"/>
            <a:ext cx="1136957" cy="91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images.easyfreeclipart.com/1595/travel-bag-by-cprostire-blue-159589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921" y="4401279"/>
            <a:ext cx="920615" cy="7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http://images.easyfreeclipart.com/1595/travel-bag-by-cprostire-blue-159589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29" y="4853777"/>
            <a:ext cx="920615" cy="7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Управляющая кнопка: возврат 25">
            <a:hlinkClick r:id="rId11" action="ppaction://hlinksldjump" highlightClick="1"/>
          </p:cNvPr>
          <p:cNvSpPr/>
          <p:nvPr/>
        </p:nvSpPr>
        <p:spPr>
          <a:xfrm>
            <a:off x="4067944" y="5877272"/>
            <a:ext cx="864096" cy="79208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3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Дополни подходящей картинкой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196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Constantia" pitchFamily="18" charset="0"/>
              </a:rPr>
              <a:t>Из картофеля и круп</a:t>
            </a:r>
          </a:p>
          <a:p>
            <a:pPr marL="0" indent="0">
              <a:buNone/>
            </a:pPr>
            <a:r>
              <a:rPr lang="ru-RU" sz="2800" b="1" i="1" dirty="0" smtClean="0">
                <a:latin typeface="Constantia" pitchFamily="18" charset="0"/>
              </a:rPr>
              <a:t>Сварит повар вкусный …</a:t>
            </a:r>
          </a:p>
          <a:p>
            <a:pPr marL="0" indent="0">
              <a:buNone/>
            </a:pPr>
            <a:r>
              <a:rPr lang="ru-RU" sz="2800" b="1" i="1" dirty="0">
                <a:latin typeface="Constantia" pitchFamily="18" charset="0"/>
              </a:rPr>
              <a:t> </a:t>
            </a:r>
            <a:r>
              <a:rPr lang="ru-RU" sz="2800" b="1" i="1" dirty="0" smtClean="0">
                <a:latin typeface="Constantia" pitchFamily="18" charset="0"/>
              </a:rPr>
              <a:t>                Чтобы подрасти ты мог</a:t>
            </a:r>
          </a:p>
          <a:p>
            <a:pPr marL="0" indent="0">
              <a:buNone/>
            </a:pPr>
            <a:r>
              <a:rPr lang="ru-RU" sz="2800" b="1" i="1" dirty="0">
                <a:latin typeface="Constantia" pitchFamily="18" charset="0"/>
              </a:rPr>
              <a:t> </a:t>
            </a:r>
            <a:r>
              <a:rPr lang="ru-RU" sz="2800" b="1" i="1" dirty="0" smtClean="0">
                <a:latin typeface="Constantia" pitchFamily="18" charset="0"/>
              </a:rPr>
              <a:t>                Пей с утра фруктовый…</a:t>
            </a:r>
          </a:p>
          <a:p>
            <a:pPr marL="0" indent="0">
              <a:buNone/>
            </a:pPr>
            <a:r>
              <a:rPr lang="ru-RU" sz="2800" b="1" i="1" dirty="0" smtClean="0">
                <a:latin typeface="Constantia" pitchFamily="18" charset="0"/>
              </a:rPr>
              <a:t>                                           Суп мы сварим из фасоли</a:t>
            </a:r>
          </a:p>
          <a:p>
            <a:pPr marL="0" indent="0">
              <a:buNone/>
            </a:pPr>
            <a:r>
              <a:rPr lang="ru-RU" sz="2800" b="1" i="1" dirty="0">
                <a:latin typeface="Constantia" pitchFamily="18" charset="0"/>
              </a:rPr>
              <a:t> </a:t>
            </a:r>
            <a:r>
              <a:rPr lang="ru-RU" sz="2800" b="1" i="1" dirty="0" smtClean="0">
                <a:latin typeface="Constantia" pitchFamily="18" charset="0"/>
              </a:rPr>
              <a:t>                                          И добавим в него …</a:t>
            </a:r>
            <a:endParaRPr lang="ru-RU" sz="2800" b="1" i="1" dirty="0">
              <a:latin typeface="Constantia" pitchFamily="18" charset="0"/>
            </a:endParaRPr>
          </a:p>
        </p:txBody>
      </p:sp>
      <p:pic>
        <p:nvPicPr>
          <p:cNvPr id="3074" name="Picture 2" descr="http://www.karotes.lv/content/img/skabu-kapostu-zu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53136"/>
            <a:ext cx="2289443" cy="182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ocktailing.ru/img/u_ingredients/img_primary/ingredient_grapefruit_ju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7957"/>
            <a:ext cx="1681375" cy="189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pluspng.com/img-png/salt-hd-png-salt-shaker-png-transparent-image-1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91467"/>
            <a:ext cx="1262745" cy="16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2411760" y="5835473"/>
            <a:ext cx="864096" cy="79208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5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10938 -0.55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-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32552 -0.442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56893 -7.4074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gpht.com/OwNfMliPeM53v0TtpPrOyP8wXA06ByPzE04QtqRR3WSsPrdFjYXlh4v5501A7BBzIFu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1636441" cy="163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4536504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Посчитай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344816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Одна</a:t>
            </a:r>
          </a:p>
          <a:p>
            <a:pPr marL="0" indent="0">
              <a:buNone/>
            </a:pPr>
            <a:r>
              <a:rPr lang="ru-RU" sz="1100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            Две</a:t>
            </a:r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r>
              <a:rPr lang="ru-RU" dirty="0" smtClean="0"/>
              <a:t>                Три</a:t>
            </a:r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r>
              <a:rPr lang="ru-RU" dirty="0" smtClean="0"/>
              <a:t>             Четыре</a:t>
            </a:r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r>
              <a:rPr lang="ru-RU" dirty="0" smtClean="0"/>
              <a:t>    Пять </a:t>
            </a:r>
            <a:endParaRPr lang="ru-RU" dirty="0"/>
          </a:p>
        </p:txBody>
      </p:sp>
      <p:pic>
        <p:nvPicPr>
          <p:cNvPr id="4100" name="Picture 4" descr="https://upload.3dlat.com/uploads/3dlat.net_28_17_c375_db1d05ed1db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813241" cy="8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3dlat.com/uploads/3dlat.net_28_17_c375_db1d05ed1db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04" y="4725144"/>
            <a:ext cx="813241" cy="8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3dlat.com/uploads/3dlat.net_28_17_c375_db1d05ed1db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40" y="4725144"/>
            <a:ext cx="813241" cy="8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upload.3dlat.com/uploads/3dlat.net_28_17_c375_db1d05ed1db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25144"/>
            <a:ext cx="813241" cy="8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3dlat.com/uploads/3dlat.net_28_17_c375_db1d05ed1db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49837"/>
            <a:ext cx="813241" cy="8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3dlat.com/uploads/3dlat.net_28_17_c375_db1d05ed1db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9669"/>
            <a:ext cx="813241" cy="8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upload.3dlat.com/uploads/3dlat.net_28_17_c375_db1d05ed1db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85" y="3757463"/>
            <a:ext cx="813241" cy="8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3dlat.com/uploads/3dlat.net_28_17_c375_db1d05ed1db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78" y="3741149"/>
            <a:ext cx="813241" cy="8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pload.3dlat.com/uploads/3dlat.net_28_17_c375_db1d05ed1db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65842"/>
            <a:ext cx="813241" cy="8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upload.3dlat.com/uploads/3dlat.net_28_17_c375_db1d05ed1db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65841"/>
            <a:ext cx="813241" cy="8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upload.3dlat.com/uploads/3dlat.net_28_17_c375_db1d05ed1db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125"/>
            <a:ext cx="813241" cy="8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3dlat.com/uploads/3dlat.net_28_17_c375_db1d05ed1db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005" y="2757501"/>
            <a:ext cx="813241" cy="8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upload.3dlat.com/uploads/3dlat.net_28_17_c375_db1d05ed1db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01" y="2696942"/>
            <a:ext cx="813241" cy="8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upload.3dlat.com/uploads/3dlat.net_28_17_c375_db1d05ed1db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97" y="2038409"/>
            <a:ext cx="813241" cy="8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upload.3dlat.com/uploads/3dlat.net_28_17_c375_db1d05ed1db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481" y="2010478"/>
            <a:ext cx="813241" cy="8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4504101" y="5877272"/>
            <a:ext cx="887862" cy="72008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9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otana.cc/prepod/_bloks/pic/yygzybj-00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1" y="229208"/>
            <a:ext cx="1800200" cy="2546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rhivurokov.ru/kopilka/up/html/2018/03/27/k_5ab9d7aa57945/img_user_file_5ab9d7aae40c1_6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4824" b="39907"/>
          <a:stretch/>
        </p:blipFill>
        <p:spPr bwMode="auto">
          <a:xfrm>
            <a:off x="4283968" y="320640"/>
            <a:ext cx="2498968" cy="1588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s02.infourok.ru/uploads/ex/0a4c/0007e603-ebd8fbbd/img16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t="6985" r="13038"/>
          <a:stretch/>
        </p:blipFill>
        <p:spPr bwMode="auto">
          <a:xfrm>
            <a:off x="6660232" y="1517595"/>
            <a:ext cx="2299931" cy="1993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present5.com/presentation/202195478_445450847/image-4.jp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2752" r="9979" b="13234"/>
          <a:stretch/>
        </p:blipFill>
        <p:spPr bwMode="auto">
          <a:xfrm>
            <a:off x="683568" y="3114013"/>
            <a:ext cx="2433912" cy="1871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ds04.infourok.ru/uploads/ex/11b0/0006a15f-4df86204/hello_html_m11073d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ds04.infourok.ru/uploads/ex/11b0/0006a15f-4df86204/hello_html_m11073d18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434" y="2341908"/>
            <a:ext cx="2473620" cy="1544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.ytimg.com/vi/akWahIN1TdQ/maxresdefault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97" y="4365104"/>
            <a:ext cx="2600293" cy="1462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9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alerey-room.ru/images/0_313bf_ae72cd9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3" y="1556792"/>
            <a:ext cx="7713540" cy="351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764704"/>
            <a:ext cx="6131024" cy="2116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«Лопаточка»</a:t>
            </a:r>
          </a:p>
          <a:p>
            <a:pPr marL="0" indent="0" algn="ctr">
              <a:buNone/>
            </a:pPr>
            <a:r>
              <a:rPr lang="ru-RU" dirty="0" smtClean="0"/>
              <a:t>Язык </a:t>
            </a:r>
            <a:r>
              <a:rPr lang="ru-RU" dirty="0"/>
              <a:t>широкий покажи</a:t>
            </a:r>
            <a:br>
              <a:rPr lang="ru-RU" dirty="0"/>
            </a:br>
            <a:r>
              <a:rPr lang="ru-RU" dirty="0"/>
              <a:t>И лопатку подержи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6" descr="Картинки по запросу артикуляционная гимнастика лопат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55" y="2924944"/>
            <a:ext cx="7857360" cy="2716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050404" y="6021288"/>
            <a:ext cx="887862" cy="72008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908720"/>
            <a:ext cx="5760640" cy="21602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«Улыбочка-хоботок»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Улыбайся </a:t>
            </a:r>
            <a:r>
              <a:rPr lang="ru-RU" dirty="0"/>
              <a:t>народ,</a:t>
            </a:r>
            <a:br>
              <a:rPr lang="ru-RU" dirty="0"/>
            </a:br>
            <a:r>
              <a:rPr lang="ru-RU" dirty="0"/>
              <a:t>Потом губы – вперёд!</a:t>
            </a:r>
            <a:br>
              <a:rPr lang="ru-RU" dirty="0"/>
            </a:br>
            <a:r>
              <a:rPr lang="ru-RU" dirty="0"/>
              <a:t>И так делаем раз шесть.</a:t>
            </a:r>
            <a:br>
              <a:rPr lang="ru-RU" dirty="0"/>
            </a:br>
            <a:r>
              <a:rPr lang="ru-RU" dirty="0"/>
              <a:t>Всё! Хвалю! Начало есть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6" t="40625" r="22811" b="32291"/>
          <a:stretch/>
        </p:blipFill>
        <p:spPr bwMode="auto">
          <a:xfrm>
            <a:off x="827584" y="3140968"/>
            <a:ext cx="7416824" cy="2626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102187" y="6005284"/>
            <a:ext cx="887862" cy="72008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3135" y="620688"/>
            <a:ext cx="6779096" cy="259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«Почистим зубки</a:t>
            </a:r>
            <a:r>
              <a:rPr lang="ru-RU" sz="2800" b="1" i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dirty="0" smtClean="0"/>
              <a:t>Мы </a:t>
            </a:r>
            <a:r>
              <a:rPr lang="ru-RU" sz="2800" dirty="0"/>
              <a:t>по зубкам язычком</a:t>
            </a:r>
          </a:p>
          <a:p>
            <a:pPr marL="0" indent="0" algn="ctr">
              <a:buNone/>
            </a:pPr>
            <a:r>
              <a:rPr lang="ru-RU" sz="2800" dirty="0"/>
              <a:t>Влево, вправо проведём.</a:t>
            </a:r>
          </a:p>
          <a:p>
            <a:pPr marL="0" indent="0" algn="ctr">
              <a:buNone/>
            </a:pPr>
            <a:r>
              <a:rPr lang="ru-RU" sz="2800" dirty="0"/>
              <a:t>Мы с зубною щёткой дружим,</a:t>
            </a:r>
          </a:p>
          <a:p>
            <a:pPr marL="0" indent="0" algn="ctr">
              <a:buNone/>
            </a:pPr>
            <a:r>
              <a:rPr lang="ru-RU" sz="2800" dirty="0"/>
              <a:t>Стоматолог нам не нужен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2" descr="Картинки по запросу артикуляционная гимнастика чистим зуб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7046615" cy="2522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339008" y="5949280"/>
            <a:ext cx="887862" cy="72008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4580" y="620688"/>
            <a:ext cx="4690864" cy="237626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 </a:t>
            </a:r>
            <a:r>
              <a:rPr lang="ru-RU" sz="5100" b="1" i="1" dirty="0">
                <a:solidFill>
                  <a:srgbClr val="FF0000"/>
                </a:solidFill>
              </a:rPr>
              <a:t>«Киска сердится</a:t>
            </a:r>
            <a:r>
              <a:rPr lang="ru-RU" sz="5100" b="1" i="1" dirty="0" smtClean="0">
                <a:solidFill>
                  <a:srgbClr val="FF0000"/>
                </a:solidFill>
              </a:rPr>
              <a:t>»</a:t>
            </a:r>
            <a:endParaRPr lang="ru-RU" sz="51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5100" dirty="0" smtClean="0"/>
              <a:t>Выгнув </a:t>
            </a:r>
            <a:r>
              <a:rPr lang="ru-RU" sz="5100" dirty="0"/>
              <a:t>спинку, злится киска,</a:t>
            </a:r>
          </a:p>
          <a:p>
            <a:pPr marL="0" indent="0" algn="ctr">
              <a:buNone/>
            </a:pPr>
            <a:r>
              <a:rPr lang="ru-RU" sz="5100" dirty="0"/>
              <a:t>Очень киске нужен </a:t>
            </a:r>
            <a:r>
              <a:rPr lang="ru-RU" sz="5100" i="1" dirty="0"/>
              <a:t>«Вискас»</a:t>
            </a:r>
            <a:r>
              <a:rPr lang="ru-RU" sz="5100" dirty="0"/>
              <a:t>.</a:t>
            </a:r>
          </a:p>
          <a:p>
            <a:pPr marL="0" indent="0" algn="ctr">
              <a:buNone/>
            </a:pPr>
            <a:r>
              <a:rPr lang="ru-RU" sz="5100" dirty="0"/>
              <a:t>Выгнем язычок мы </a:t>
            </a:r>
            <a:r>
              <a:rPr lang="ru-RU" sz="5100" dirty="0" smtClean="0"/>
              <a:t>тоже,</a:t>
            </a:r>
          </a:p>
          <a:p>
            <a:pPr marL="0" indent="0" algn="ctr">
              <a:buNone/>
            </a:pPr>
            <a:r>
              <a:rPr lang="ru-RU" sz="5100" dirty="0" smtClean="0"/>
              <a:t>Чтоб </a:t>
            </a:r>
            <a:r>
              <a:rPr lang="ru-RU" sz="5100" dirty="0"/>
              <a:t>на киску был похож он</a:t>
            </a:r>
            <a:r>
              <a:rPr lang="ru-RU" sz="5100" dirty="0" smtClean="0"/>
              <a:t>.</a:t>
            </a:r>
            <a:endParaRPr lang="ru-RU" sz="5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4" t="44167" r="23631" b="27916"/>
          <a:stretch/>
        </p:blipFill>
        <p:spPr bwMode="auto">
          <a:xfrm>
            <a:off x="932128" y="2852936"/>
            <a:ext cx="7416824" cy="2880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159373" y="6021288"/>
            <a:ext cx="887862" cy="72008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692696"/>
            <a:ext cx="5122912" cy="21888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«Горка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/>
              <a:t>Санки привезли ребятки</a:t>
            </a:r>
          </a:p>
          <a:p>
            <a:pPr marL="0" indent="0" algn="ctr">
              <a:buNone/>
            </a:pPr>
            <a:r>
              <a:rPr lang="ru-RU" dirty="0"/>
              <a:t>Горка есть и – всё в порядке!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6" t="41875" r="22343" b="31250"/>
          <a:stretch/>
        </p:blipFill>
        <p:spPr bwMode="auto">
          <a:xfrm>
            <a:off x="982881" y="3212976"/>
            <a:ext cx="7128792" cy="2455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4211960" y="5935279"/>
            <a:ext cx="864096" cy="79208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1143000"/>
          </a:xfrm>
        </p:spPr>
        <p:txBody>
          <a:bodyPr>
            <a:prstTxWarp prst="textArchUp">
              <a:avLst>
                <a:gd name="adj" fmla="val 10862047"/>
              </a:avLst>
            </a:prstTxWarp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Артикуляционная характеристика звука </a:t>
            </a:r>
            <a:r>
              <a:rPr lang="en-US" sz="3200" b="1" dirty="0" smtClean="0">
                <a:solidFill>
                  <a:srgbClr val="C00000"/>
                </a:solidFill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</a:rPr>
              <a:t>с</a:t>
            </a:r>
            <a:r>
              <a:rPr lang="en-US" sz="3200" b="1" dirty="0" smtClean="0">
                <a:solidFill>
                  <a:srgbClr val="C00000"/>
                </a:solidFill>
              </a:rPr>
              <a:t>]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3.bp.blogspot.com/-q3JNuKFqxB4/UJEfi-6lbUI/AAAAAAAAAQk/SgTz_8NtRIg/s1600/x_88ff83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0" t="3366" r="30823" b="71864"/>
          <a:stretch/>
        </p:blipFill>
        <p:spPr bwMode="auto">
          <a:xfrm>
            <a:off x="539551" y="1856941"/>
            <a:ext cx="2403987" cy="123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3.bp.blogspot.com/-q3JNuKFqxB4/UJEfi-6lbUI/AAAAAAAAAQk/SgTz_8NtRIg/s1600/x_88ff83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3" t="5430" r="2874" b="71864"/>
          <a:stretch/>
        </p:blipFill>
        <p:spPr bwMode="auto">
          <a:xfrm>
            <a:off x="3695752" y="1856941"/>
            <a:ext cx="2088232" cy="1307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3.bp.blogspot.com/-q3JNuKFqxB4/UJEfi-6lbUI/AAAAAAAAAQk/SgTz_8NtRIg/s1600/x_88ff83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t="33149" r="67733" b="38837"/>
          <a:stretch/>
        </p:blipFill>
        <p:spPr bwMode="auto">
          <a:xfrm>
            <a:off x="6675452" y="1830474"/>
            <a:ext cx="1875646" cy="1360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3.bp.blogspot.com/-q3JNuKFqxB4/UJEfi-6lbUI/AAAAAAAAAQk/SgTz_8NtRIg/s1600/x_88ff83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7" t="31058" r="31250" b="38542"/>
          <a:stretch/>
        </p:blipFill>
        <p:spPr bwMode="auto">
          <a:xfrm>
            <a:off x="1556323" y="3861048"/>
            <a:ext cx="2389260" cy="152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3.bp.blogspot.com/-q3JNuKFqxB4/UJEfi-6lbUI/AAAAAAAAAQk/SgTz_8NtRIg/s1600/x_88ff83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63092" r="67093" b="6507"/>
          <a:stretch/>
        </p:blipFill>
        <p:spPr bwMode="auto">
          <a:xfrm>
            <a:off x="4799798" y="4021672"/>
            <a:ext cx="2035277" cy="152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1" y="3097799"/>
            <a:ext cx="24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Губы в улыбке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06207" y="3204338"/>
            <a:ext cx="2620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Зубы заборчиком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64610" y="3190675"/>
            <a:ext cx="272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Язык за нижними зубами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20784" y="5456481"/>
            <a:ext cx="306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Горлышко не дрожит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16660" y="560578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Струя воздуха – тонкая, холодная</a:t>
            </a:r>
            <a:endParaRPr lang="ru-RU" sz="2400" b="1" dirty="0"/>
          </a:p>
        </p:txBody>
      </p:sp>
      <p:sp>
        <p:nvSpPr>
          <p:cNvPr id="15" name="Управляющая кнопка: возврат 14">
            <a:hlinkClick r:id="rId3" action="ppaction://hlinksldjump" highlightClick="1"/>
          </p:cNvPr>
          <p:cNvSpPr/>
          <p:nvPr/>
        </p:nvSpPr>
        <p:spPr>
          <a:xfrm>
            <a:off x="3752564" y="5949280"/>
            <a:ext cx="864096" cy="792088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5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58" y="1196752"/>
            <a:ext cx="8229600" cy="1143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Изолированное произношение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lib.convdocs.org/pars_docs/refs/55/54183/54183_html_2f0cc2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1844824"/>
            <a:ext cx="9173517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lh3.googleusercontent.com/p/AF1QipPs1dn299CfVgILPeCTGFBmSuZgkytzlVMj_Wnq=w600-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6362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lh3.googleusercontent.com/p/AF1QipPs1dn299CfVgILPeCTGFBmSuZgkytzlVMj_Wnq=w600-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28" y="318594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lh3.googleusercontent.com/p/AF1QipPs1dn299CfVgILPeCTGFBmSuZgkytzlVMj_Wnq=w600-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815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3271511" y="6059454"/>
            <a:ext cx="887862" cy="72008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7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0.11088 L 0.11111 -0.02199 C 0.14618 -0.05185 0.19861 -0.0676 0.25313 -0.0676 C 0.31528 -0.0676 0.36511 -0.05185 0.40018 -0.02199 L 0.56702 0.11088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25 L 0.0967 0.025 L 0.0967 0.04954 L 0.19548 0.04954 L 0.19548 0.07408 L 0.29427 0.07408 L 0.29427 0.09861 L 0.39305 0.09861 L 0.39305 0.12315 L 0.49184 0.12315 L 0.49184 0.14769 L 0.59062 0.14769 L 0.59062 0.17222 L 0.68958 0.17222 L 0.68958 0.19699 " pathEditMode="relative" rAng="0" ptsTypes="FFFFFFFFFFFFFFF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2.5E-6 0.14931 C 2.5E-6 0.21621 0.21232 0.29885 0.38541 0.29885 L 0.7717 0.29885 " pathEditMode="relative" rAng="0" ptsTypes="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197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Постановка и автоматизация звука [с]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Артикуляционная характеристика звука [с]</vt:lpstr>
      <vt:lpstr>Изолированное произношение</vt:lpstr>
      <vt:lpstr>Презентация PowerPoint</vt:lpstr>
      <vt:lpstr>Автоматизация в слогах</vt:lpstr>
      <vt:lpstr>Презентация PowerPoint</vt:lpstr>
      <vt:lpstr>Презентация PowerPoint</vt:lpstr>
      <vt:lpstr>Автоматизация в словах</vt:lpstr>
      <vt:lpstr>Презентация PowerPoint</vt:lpstr>
      <vt:lpstr>Мини игры</vt:lpstr>
      <vt:lpstr>Один - много</vt:lpstr>
      <vt:lpstr>Дополни подходящей картинкой</vt:lpstr>
      <vt:lpstr>Посчитай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Тоня</dc:creator>
  <cp:lastModifiedBy>Тоня</cp:lastModifiedBy>
  <cp:revision>34</cp:revision>
  <dcterms:created xsi:type="dcterms:W3CDTF">2018-10-15T13:47:32Z</dcterms:created>
  <dcterms:modified xsi:type="dcterms:W3CDTF">2018-10-16T16:18:44Z</dcterms:modified>
</cp:coreProperties>
</file>