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80" r:id="rId3"/>
    <p:sldId id="294" r:id="rId4"/>
    <p:sldId id="296" r:id="rId5"/>
    <p:sldId id="297" r:id="rId6"/>
    <p:sldId id="377" r:id="rId7"/>
    <p:sldId id="299" r:id="rId8"/>
    <p:sldId id="305" r:id="rId9"/>
    <p:sldId id="306" r:id="rId10"/>
    <p:sldId id="318" r:id="rId11"/>
    <p:sldId id="310" r:id="rId12"/>
    <p:sldId id="379" r:id="rId13"/>
    <p:sldId id="319" r:id="rId14"/>
    <p:sldId id="331" r:id="rId15"/>
    <p:sldId id="335" r:id="rId16"/>
    <p:sldId id="336" r:id="rId17"/>
    <p:sldId id="381" r:id="rId18"/>
    <p:sldId id="378" r:id="rId19"/>
    <p:sldId id="351" r:id="rId20"/>
    <p:sldId id="357" r:id="rId21"/>
    <p:sldId id="358" r:id="rId22"/>
    <p:sldId id="359" r:id="rId23"/>
    <p:sldId id="355" r:id="rId24"/>
    <p:sldId id="33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FAAFC-8B14-41E1-AC9A-CCC25DF0BC8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5D99-75A9-41C4-BA8E-5852B0D55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8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315914" y="533400"/>
            <a:ext cx="1028968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108" y="2514601"/>
            <a:ext cx="6859786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62AB26-F390-406E-BF49-5FEEBB378963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2F3DF2B-3FF4-4F2D-87CB-6616132A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oe-slovo.ru/catalog/650/1347/?sphrase_id=83766" TargetMode="External"/><Relationship Id="rId2" Type="http://schemas.openxmlformats.org/officeDocument/2006/relationships/hyperlink" Target="mailto:Lana-svet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russkoe-slovo.ru/catalog/650/2752/?sphrase_id=8376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sskoe-slovo.ru/catalog/650/1347/?sphrase_id=8376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6480721" cy="2448272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1142106" y="4293096"/>
            <a:ext cx="7678365" cy="172670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en-US" dirty="0" smtClean="0"/>
          </a:p>
          <a:p>
            <a:endParaRPr lang="en-US" sz="11200" b="1" dirty="0" smtClean="0">
              <a:solidFill>
                <a:srgbClr val="7030A0"/>
              </a:solidFill>
            </a:endParaRPr>
          </a:p>
          <a:p>
            <a:r>
              <a:rPr lang="ru-RU" sz="11200" b="1" dirty="0" smtClean="0">
                <a:solidFill>
                  <a:srgbClr val="7030A0"/>
                </a:solidFill>
              </a:rPr>
              <a:t>Максимова Светлана Валентиновна, </a:t>
            </a:r>
            <a:r>
              <a:rPr lang="ru-RU" sz="11200" dirty="0" smtClean="0">
                <a:solidFill>
                  <a:srgbClr val="7030A0"/>
                </a:solidFill>
              </a:rPr>
              <a:t>кандидат психологических наук, </a:t>
            </a:r>
          </a:p>
          <a:p>
            <a:r>
              <a:rPr lang="ru-RU" sz="11200" dirty="0" smtClean="0">
                <a:solidFill>
                  <a:srgbClr val="7030A0"/>
                </a:solidFill>
              </a:rPr>
              <a:t>ведущий научный сотрудник Института изучения детства, семьи и воспитания РАО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76470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«Приемы развития творческой активности младших обучающихся»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34248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инструмент развития творческой активности личности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1987" name="Содержимое 5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основным механизмом развития является </a:t>
            </a:r>
            <a:r>
              <a:rPr lang="ru-RU" dirty="0" err="1" smtClean="0"/>
              <a:t>о-со-знание</a:t>
            </a:r>
            <a:r>
              <a:rPr lang="ru-RU" dirty="0" smtClean="0"/>
              <a:t> (совместное знание) себя в качестве субъекта творчества Каждый ребенок обладает творческим потенциалом, каждый пытается по-своему изучить этот мир, экспериментирует, делает свои маленькие открытия, придумывает новые слова, воображает новые миры и т.д. Однако, если эти «творения» остаются незамеченными взрослыми, то дети быстро забывают о них и переключаются на другие мотивы (например, потребительские) и виды деятельности.</a:t>
            </a:r>
          </a:p>
          <a:p>
            <a:r>
              <a:rPr lang="ru-RU" dirty="0" smtClean="0"/>
              <a:t>Если же взрослый обратит  внимание на то,  что произошло – произошел акт творчества, «открытие» - это что-то очень важное и ценное в нашей жизни и автор этого творения – (Имя ребенка), то тем самым взрослый поможет ребенку осознать себя в качестве творца, субъекта творчества и это осознание будет побуждать ребенка и дальше пробовать свои  силы, возможности в различных сферах жизни </a:t>
            </a:r>
          </a:p>
          <a:p>
            <a:r>
              <a:rPr lang="ru-RU" dirty="0" smtClean="0"/>
              <a:t>Одним из инструментов такого </a:t>
            </a:r>
            <a:r>
              <a:rPr lang="ru-RU" dirty="0" err="1" smtClean="0"/>
              <a:t>о-со-знания</a:t>
            </a:r>
            <a:r>
              <a:rPr lang="ru-RU" dirty="0" smtClean="0"/>
              <a:t> является </a:t>
            </a:r>
            <a:r>
              <a:rPr lang="ru-RU" dirty="0" err="1" smtClean="0"/>
              <a:t>потрфолио</a:t>
            </a:r>
            <a:r>
              <a:rPr lang="ru-RU" dirty="0" smtClean="0"/>
              <a:t> – копилка достижений. </a:t>
            </a:r>
            <a:endParaRPr lang="ru-RU" b="1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9" y="0"/>
            <a:ext cx="5976663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развития творческой активности младших школьников.</a:t>
            </a:r>
            <a:endParaRPr lang="ru-RU" sz="3200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9" name="Содержимое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5508625" cy="4683125"/>
          </a:xfrm>
        </p:spPr>
        <p:txBody>
          <a:bodyPr/>
          <a:lstStyle/>
          <a:p>
            <a:r>
              <a:rPr lang="ru-RU" altLang="ru-RU" sz="2000" smtClean="0"/>
              <a:t>1. методики диагностики ТА</a:t>
            </a:r>
          </a:p>
          <a:p>
            <a:r>
              <a:rPr lang="ru-RU" altLang="ru-RU" sz="2000" smtClean="0"/>
              <a:t>2. Курс внеурочных занятий по развитию ТА младших школьников (1-4 классы)</a:t>
            </a:r>
          </a:p>
          <a:p>
            <a:r>
              <a:rPr lang="ru-RU" altLang="ru-RU" sz="2000" smtClean="0"/>
              <a:t>3. Рабочие тетради – портфолио</a:t>
            </a:r>
          </a:p>
          <a:p>
            <a:r>
              <a:rPr lang="ru-RU" altLang="ru-RU" sz="2000" smtClean="0"/>
              <a:t>Групповые занятия  позволяют осознать свои склонности, особенности, интересы, способности в различных областях – школа, семья, друзья, характер, спорт, музыка, литература и т.д.</a:t>
            </a:r>
          </a:p>
          <a:p>
            <a:pPr eaLnBrk="1" hangingPunct="1"/>
            <a:r>
              <a:rPr lang="ru-RU" altLang="ru-RU" sz="2000" smtClean="0"/>
              <a:t>Работа в тетради – портфолио – зафиксировать свои осознания</a:t>
            </a:r>
          </a:p>
          <a:p>
            <a:pPr eaLnBrk="1" hangingPunct="1"/>
            <a:r>
              <a:rPr lang="ru-RU" altLang="ru-RU" sz="2000" smtClean="0"/>
              <a:t>Работа с родителями</a:t>
            </a:r>
          </a:p>
          <a:p>
            <a:endParaRPr lang="ru-RU" altLang="ru-RU" sz="2000" smtClean="0"/>
          </a:p>
          <a:p>
            <a:endParaRPr lang="ru-RU" altLang="ru-RU" smtClean="0"/>
          </a:p>
        </p:txBody>
      </p:sp>
      <p:sp>
        <p:nvSpPr>
          <p:cNvPr id="1030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31" name="Объект 5"/>
          <p:cNvSpPr>
            <a:spLocks noGrp="1"/>
          </p:cNvSpPr>
          <p:nvPr>
            <p:ph sz="quarter" idx="4"/>
          </p:nvPr>
        </p:nvSpPr>
        <p:spPr>
          <a:xfrm>
            <a:off x="4643438" y="2205038"/>
            <a:ext cx="4041775" cy="395128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032" name="Picture 5" descr="C:\Documents and Settings\maksimova.s\Рабочий стол\пособиеТвакт\картинки\img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20227"/>
            <a:ext cx="2843212" cy="391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Объект 1"/>
          <p:cNvGraphicFramePr>
            <a:graphicFrameLocks noChangeAspect="1"/>
          </p:cNvGraphicFramePr>
          <p:nvPr/>
        </p:nvGraphicFramePr>
        <p:xfrm>
          <a:off x="5292080" y="4003988"/>
          <a:ext cx="3850333" cy="27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Acrobat Document" r:id="rId4" imgW="7524000" imgH="5436000" progId="">
                  <p:embed/>
                </p:oleObj>
              </mc:Choice>
              <mc:Fallback>
                <p:oleObj name="Acrobat Document" r:id="rId4" imgW="7524000" imgH="5436000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003988"/>
                        <a:ext cx="3850333" cy="27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108" y="1628800"/>
            <a:ext cx="6859786" cy="3705201"/>
          </a:xfrm>
        </p:spPr>
        <p:txBody>
          <a:bodyPr/>
          <a:lstStyle/>
          <a:p>
            <a:r>
              <a:rPr lang="ru-RU" sz="2800" dirty="0" smtClean="0"/>
              <a:t>1. мотивация, интерес, обсуждение, игры на тему – возможность проявить себя</a:t>
            </a:r>
            <a:br>
              <a:rPr lang="ru-RU" sz="2800" dirty="0" smtClean="0"/>
            </a:br>
            <a:r>
              <a:rPr lang="ru-RU" sz="2800" dirty="0" smtClean="0"/>
              <a:t>2. работа в тетради – выражение (фиксация) своего выбора, отношения</a:t>
            </a:r>
            <a:br>
              <a:rPr lang="ru-RU" sz="2800" dirty="0" smtClean="0"/>
            </a:br>
            <a:r>
              <a:rPr lang="ru-RU" sz="2800" dirty="0" smtClean="0"/>
              <a:t>3. презентация своих работ, обсуждение, рефлексия</a:t>
            </a:r>
            <a:br>
              <a:rPr lang="ru-RU" sz="2800" dirty="0" smtClean="0"/>
            </a:br>
            <a:r>
              <a:rPr lang="ru-RU" sz="2800" dirty="0" smtClean="0"/>
              <a:t>4. работа вместе с родителями 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Каждое занятие строится по схеме: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1.  Ребенку: осознать  свои особенности, интересы, отношения, сильные стороны</a:t>
            </a:r>
          </a:p>
          <a:p>
            <a:pPr eaLnBrk="1" hangingPunct="1">
              <a:defRPr/>
            </a:pPr>
            <a:r>
              <a:rPr lang="ru-RU" sz="2800" dirty="0" smtClean="0"/>
              <a:t>2. Родителям и педагогам: научиться наблюдать за ребенком, отмечать изменения, фиксировать достижения, давать обратную связь, строить партнерские отношения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188913"/>
            <a:ext cx="7308304" cy="17922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dirty="0" smtClean="0"/>
              <a:t>С 2008 г. апробация проводилась на 10 экспериментальных площадках </a:t>
            </a:r>
            <a:endParaRPr lang="ru-RU" altLang="ru-RU" sz="2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4925" y="2060848"/>
            <a:ext cx="4824413" cy="439234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2400" dirty="0" smtClean="0"/>
              <a:t>включающих 23 образовательных учреждения г. Москвы, г. Мурманска и Мурманской обл., г. Челябинска и Челябинской обл., г. Пскова, г. Благовещенска, г. </a:t>
            </a:r>
            <a:r>
              <a:rPr lang="ru-RU" sz="2400" dirty="0" err="1" smtClean="0"/>
              <a:t>Улан-Уде</a:t>
            </a:r>
            <a:r>
              <a:rPr lang="ru-RU" sz="2400" dirty="0" smtClean="0"/>
              <a:t>, г. </a:t>
            </a:r>
            <a:r>
              <a:rPr lang="ru-RU" sz="2400" dirty="0" err="1" smtClean="0"/>
              <a:t>Ростова-наДону</a:t>
            </a:r>
            <a:r>
              <a:rPr lang="ru-RU" sz="2400" dirty="0" smtClean="0"/>
              <a:t>, г.Пермь и </a:t>
            </a:r>
            <a:r>
              <a:rPr lang="ru-RU" sz="2400" dirty="0" err="1" smtClean="0"/>
              <a:t>Перского</a:t>
            </a:r>
            <a:r>
              <a:rPr lang="ru-RU" sz="2400" dirty="0" smtClean="0"/>
              <a:t> края. Из них: общеобразовательные школы – 5, дошкольные общеобразовательные учреждения – 2, учреждения дополнительного образования – 7, специальная (коррекционная) общеобразовательная школа – 7.  </a:t>
            </a:r>
          </a:p>
        </p:txBody>
      </p:sp>
      <p:pic>
        <p:nvPicPr>
          <p:cNvPr id="1027" name="Picture 3" descr="C:\Users\ОЛЬГА\Desktop\фотографии\100OLYMP\P905036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09654" y="1980418"/>
            <a:ext cx="3278949" cy="245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581525"/>
            <a:ext cx="33766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3085713" cy="252601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мониторинга творческой активности детей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7030A0"/>
                </a:solidFill>
              </a:rPr>
              <a:t>Осень 2012г - май 2013г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graphicFrame>
        <p:nvGraphicFramePr>
          <p:cNvPr id="54274" name="Object 3"/>
          <p:cNvGraphicFramePr>
            <a:graphicFrameLocks noGrp="1" noChangeAspect="1"/>
          </p:cNvGraphicFramePr>
          <p:nvPr>
            <p:ph type="pic" idx="1"/>
          </p:nvPr>
        </p:nvGraphicFramePr>
        <p:xfrm>
          <a:off x="3995936" y="620688"/>
          <a:ext cx="4402138" cy="248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Диаграмма" r:id="rId4" imgW="4676775" imgH="2638425" progId="">
                  <p:embed/>
                </p:oleObj>
              </mc:Choice>
              <mc:Fallback>
                <p:oleObj name="Диаграмма" r:id="rId4" imgW="4676775" imgH="2638425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620688"/>
                        <a:ext cx="4402138" cy="248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Объект 1"/>
          <p:cNvGraphicFramePr>
            <a:graphicFrameLocks/>
          </p:cNvGraphicFramePr>
          <p:nvPr/>
        </p:nvGraphicFramePr>
        <p:xfrm>
          <a:off x="4355976" y="3501008"/>
          <a:ext cx="396398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Диаграмма" r:id="rId7" imgW="5657850" imgH="3495675" progId="">
                  <p:embed/>
                </p:oleObj>
              </mc:Choice>
              <mc:Fallback>
                <p:oleObj name="Диаграмма" r:id="rId7" imgW="5657850" imgH="3495675" progId="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3963988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491881" y="404664"/>
            <a:ext cx="5024498" cy="604867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2400" dirty="0" smtClean="0"/>
              <a:t>  </a:t>
            </a:r>
            <a:r>
              <a:rPr lang="ru-RU" sz="3600" dirty="0" smtClean="0"/>
              <a:t>Новизна нашего похода заключается в смещении акцента с развития интеллектуальных качеств на личностные: – способности к выстраиванию диалога со сверстниками и взрослыми, </a:t>
            </a:r>
          </a:p>
          <a:p>
            <a:pPr>
              <a:buFontTx/>
              <a:buChar char="-"/>
            </a:pPr>
            <a:r>
              <a:rPr lang="ru-RU" sz="3600" dirty="0" smtClean="0"/>
              <a:t>Развитии рефлексии и самоидентификации</a:t>
            </a:r>
          </a:p>
          <a:p>
            <a:pPr>
              <a:buFontTx/>
              <a:buChar char="-"/>
            </a:pPr>
            <a:r>
              <a:rPr lang="ru-RU" sz="3600" dirty="0" smtClean="0"/>
              <a:t>Способности к выбору и </a:t>
            </a:r>
            <a:r>
              <a:rPr lang="ru-RU" sz="3600" dirty="0" err="1" smtClean="0"/>
              <a:t>целеполаганию</a:t>
            </a:r>
            <a:endParaRPr lang="ru-RU" sz="3600" dirty="0" smtClean="0"/>
          </a:p>
          <a:p>
            <a:pPr>
              <a:buFontTx/>
              <a:buChar char="-"/>
            </a:pPr>
            <a:endParaRPr lang="ru-RU" sz="3600" dirty="0" smtClean="0"/>
          </a:p>
        </p:txBody>
      </p:sp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Алгоритм развития творческой активности детей: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736304"/>
          </a:xfrm>
        </p:spPr>
        <p:txBody>
          <a:bodyPr>
            <a:normAutofit fontScale="90000"/>
          </a:bodyPr>
          <a:lstStyle/>
          <a:p>
            <a:pPr fontAlgn="t">
              <a:spcBef>
                <a:spcPts val="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lt1"/>
                </a:solidFill>
              </a:rPr>
              <a:t/>
            </a:r>
            <a:br>
              <a:rPr lang="ru-RU" b="1" dirty="0" smtClean="0">
                <a:solidFill>
                  <a:schemeClr val="lt1"/>
                </a:solidFill>
              </a:rPr>
            </a:br>
            <a:r>
              <a:rPr lang="ru-RU" b="1" dirty="0" smtClean="0">
                <a:solidFill>
                  <a:schemeClr val="lt1"/>
                </a:solidFill>
              </a:rPr>
              <a:t/>
            </a:r>
            <a:br>
              <a:rPr lang="ru-RU" b="1" dirty="0" smtClean="0">
                <a:solidFill>
                  <a:schemeClr val="lt1"/>
                </a:solidFill>
              </a:rPr>
            </a:br>
            <a:r>
              <a:rPr lang="ru-RU" b="1" dirty="0" smtClean="0">
                <a:solidFill>
                  <a:schemeClr val="lt1"/>
                </a:solidFill>
              </a:rPr>
              <a:t/>
            </a:r>
            <a:br>
              <a:rPr lang="ru-RU" b="1" dirty="0" smtClean="0">
                <a:solidFill>
                  <a:schemeClr val="lt1"/>
                </a:solidFill>
              </a:rPr>
            </a:br>
            <a:r>
              <a:rPr lang="ru-RU" b="1" dirty="0" smtClean="0">
                <a:solidFill>
                  <a:schemeClr val="lt1"/>
                </a:solidFill>
              </a:rPr>
              <a:t/>
            </a:r>
            <a:br>
              <a:rPr lang="ru-RU" b="1" dirty="0" smtClean="0">
                <a:solidFill>
                  <a:schemeClr val="lt1"/>
                </a:solidFill>
              </a:rPr>
            </a:br>
            <a:r>
              <a:rPr lang="ru-RU" b="1" dirty="0" smtClean="0">
                <a:solidFill>
                  <a:schemeClr val="lt1"/>
                </a:solidFill>
              </a:rPr>
              <a:t/>
            </a:r>
            <a:br>
              <a:rPr lang="ru-RU" b="1" dirty="0" smtClean="0">
                <a:solidFill>
                  <a:schemeClr val="lt1"/>
                </a:solidFill>
              </a:rPr>
            </a:br>
            <a:r>
              <a:rPr lang="ru-RU" b="1" dirty="0" smtClean="0">
                <a:solidFill>
                  <a:schemeClr val="lt1"/>
                </a:solidFill>
              </a:rPr>
              <a:t/>
            </a:r>
            <a:br>
              <a:rPr lang="ru-RU" b="1" dirty="0" smtClean="0">
                <a:solidFill>
                  <a:schemeClr val="lt1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144019" y="3068960"/>
          <a:ext cx="9288019" cy="1421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0"/>
                <a:gridCol w="1840163"/>
                <a:gridCol w="216024"/>
                <a:gridCol w="2083699"/>
                <a:gridCol w="2559974"/>
                <a:gridCol w="1097132"/>
                <a:gridCol w="1279467"/>
              </a:tblGrid>
              <a:tr h="14212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(мотивация, интерес, атмосфера таинственности, неопределенности, принятия, собственное творческое поведение учителя, игра, методы стимуляции творчества мозговой штурм,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театрализация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</a:p>
                    <a:p>
                      <a:r>
                        <a:rPr lang="ru-RU" dirty="0" smtClean="0"/>
                        <a:t>Высказывание</a:t>
                      </a:r>
                      <a:r>
                        <a:rPr lang="ru-RU" baseline="0" dirty="0" smtClean="0"/>
                        <a:t> собственных суждений, идей, отношения, инициативы, юмор, чувства,</a:t>
                      </a:r>
                    </a:p>
                    <a:p>
                      <a:r>
                        <a:rPr lang="ru-RU" baseline="0" dirty="0" smtClean="0"/>
                        <a:t>Риск, фантазирование, активный выбор, интерес, увлеченность, обобщения, постановка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Обратная связь – «интересная идея!»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-</a:t>
                      </a:r>
                      <a:r>
                        <a:rPr lang="ru-RU" sz="1600" baseline="0" dirty="0" smtClean="0"/>
                        <a:t> эмоциональная поддержка: «Неужели это ты сам придумал? Вот это да!»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/>
                        <a:t>- Вопрос: «Это твое мнение? Тебе это интересно? Ты хотел бы этим заниматься?»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/>
                        <a:t>- Предложение: «это можно напечатать в сборнике», «снять видео»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/>
                        <a:t>- дать средства – как  реализовать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Концерт, проект, </a:t>
                      </a:r>
                    </a:p>
                    <a:p>
                      <a:r>
                        <a:rPr lang="ru-RU" dirty="0" smtClean="0"/>
                        <a:t>Выставка, сборник стихов, мероприятие, творческий вечер, </a:t>
                      </a:r>
                      <a:r>
                        <a:rPr lang="ru-RU" dirty="0" err="1" smtClean="0"/>
                        <a:t>портфолио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Обсуждение, диалог, планирование дальнейшего развития идеи, обратная связь от друзей, профессионалов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-252536" y="260648"/>
          <a:ext cx="939653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71"/>
                <a:gridCol w="1775920"/>
                <a:gridCol w="167050"/>
                <a:gridCol w="2274841"/>
                <a:gridCol w="2515887"/>
                <a:gridCol w="1136006"/>
                <a:gridCol w="1342362"/>
              </a:tblGrid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Создание 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педагогической ситуации)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latin typeface="Calibri"/>
                          <a:ea typeface="Calibri"/>
                          <a:cs typeface="Times New Roman"/>
                        </a:rPr>
                        <a:t>Заметить!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Проявления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творческой активности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(НА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Поддержать, помочь реализовать!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Приемы поддержки 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Оформление,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презентация творческого продукта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Осознание ребенком себя как творческой личности (рефлексия себя, продукта, процесса)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>
            <a:off x="1547664" y="191683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707904" y="227687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868144" y="263691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7164288" y="263691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dirty="0"/>
              <a:t>Проявления творческой </a:t>
            </a:r>
            <a:r>
              <a:rPr lang="ru-RU" sz="2900" dirty="0" smtClean="0"/>
              <a:t>активности дошкольника:</a:t>
            </a: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964612" cy="54452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1 – Задает познавательные, интересные, оригинальные, неожиданные вопросы, проявляет любознательность, исследует, экспериментирует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2 – предлагает разные варианты решений, высказывает гипотезы, предположения, интересные суждения, фантазируют, придумывают истории, выражает свое мнение, сомневается в сказанном взрослым, шутит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3 – Проявляет интерес, увлеченность каким-либо занятием, эмоционально откликается на шутки, музыку, красоту, </a:t>
            </a:r>
            <a:r>
              <a:rPr lang="ru-RU" sz="1800" dirty="0" smtClean="0"/>
              <a:t>художественные </a:t>
            </a:r>
            <a:r>
              <a:rPr lang="ru-RU" sz="1800" dirty="0"/>
              <a:t>произведения, чтение книг, мечтает, верит в чудеса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4 – Выходит за рамки предложенной деятельность, обычных способов, правил, проявляет инициативу, активен, предлагает свои правила, новые способы действий, действует спонтанно, непредсказуемо, может не согласиться с общим мнением, делает по-своему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5 – Придумывает сюжеты игр, новых персонажей, организует игру, вовлекает детей в игру, выбирает активные роли, использует воображаемые предметы, обстоятельства, артистичен, выразителен в игре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6 – Проявляет инициативу в общении со взрослыми или детьми, эмоционально реагирует на несправедливость, спорит, отстаивает свою точку зрения, проявляет лидерские качества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8793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Понятия часто неправомерно используются как синонимы: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464496" cy="489654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Креативность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600" b="1" dirty="0" smtClean="0"/>
              <a:t>американская традиция, критерии не выдерживают критики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Творческие способности </a:t>
            </a:r>
            <a:r>
              <a:rPr lang="ru-RU" b="1" dirty="0" smtClean="0"/>
              <a:t>может не быть мотивации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Творческое мышление</a:t>
            </a:r>
            <a:r>
              <a:rPr lang="ru-RU" sz="2800" b="1" dirty="0" smtClean="0"/>
              <a:t> </a:t>
            </a:r>
            <a:r>
              <a:rPr lang="ru-RU" sz="1600" b="1" dirty="0" smtClean="0"/>
              <a:t>может не быть мотивации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Творческая деятельность – </a:t>
            </a:r>
            <a:r>
              <a:rPr lang="ru-RU" sz="2800" b="1" dirty="0" smtClean="0"/>
              <a:t>п</a:t>
            </a:r>
            <a:r>
              <a:rPr lang="ru-RU" sz="1600" b="1" dirty="0" smtClean="0"/>
              <a:t>рименимо к взрослому или коллективу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824" y="1484784"/>
            <a:ext cx="4286176" cy="4896544"/>
          </a:xfrm>
        </p:spPr>
        <p:txBody>
          <a:bodyPr>
            <a:normAutofit fontScale="55000" lnSpcReduction="20000"/>
          </a:bodyPr>
          <a:lstStyle/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5800" b="1" u="sng" dirty="0" smtClean="0">
                <a:solidFill>
                  <a:srgbClr val="0070C0"/>
                </a:solidFill>
              </a:rPr>
              <a:t>Творческая активность: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Инициативность (изнутри)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Новизна (выходит за границы, нарушение правил -  риск, смелость)</a:t>
            </a: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Непрагматичность</a:t>
            </a:r>
            <a:r>
              <a:rPr lang="ru-RU" sz="4000" b="1" dirty="0" smtClean="0">
                <a:solidFill>
                  <a:srgbClr val="7030A0"/>
                </a:solidFill>
              </a:rPr>
              <a:t> (не знаю зачем, «не ищет выгод»)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0"/>
            <a:ext cx="7202776" cy="692696"/>
          </a:xfrm>
        </p:spPr>
        <p:txBody>
          <a:bodyPr/>
          <a:lstStyle/>
          <a:p>
            <a:r>
              <a:rPr lang="ru-RU" dirty="0" smtClean="0"/>
              <a:t>Проявления ТА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517300" cy="60212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Задает необычные, интересные вопросы, много вопросов</a:t>
            </a:r>
          </a:p>
          <a:p>
            <a:r>
              <a:rPr lang="ru-RU" sz="2400" dirty="0" smtClean="0"/>
              <a:t>Делает умозаключения, обобщения</a:t>
            </a:r>
          </a:p>
          <a:p>
            <a:r>
              <a:rPr lang="ru-RU" sz="2400" dirty="0" smtClean="0"/>
              <a:t>Высказывает оригинальные суждения,  собственное мнение, отношение</a:t>
            </a:r>
          </a:p>
          <a:p>
            <a:r>
              <a:rPr lang="ru-RU" sz="2400" dirty="0" smtClean="0"/>
              <a:t>Соединение разных деталей (персонажей, несоединимого, ассоциации</a:t>
            </a:r>
          </a:p>
          <a:p>
            <a:r>
              <a:rPr lang="ru-RU" sz="2400" dirty="0" smtClean="0"/>
              <a:t>«Умные» паузы</a:t>
            </a:r>
          </a:p>
          <a:p>
            <a:r>
              <a:rPr lang="ru-RU" sz="2400" dirty="0" smtClean="0"/>
              <a:t>Рефлексия (я сначала не понял…)</a:t>
            </a:r>
          </a:p>
          <a:p>
            <a:r>
              <a:rPr lang="ru-RU" sz="2400" dirty="0" smtClean="0"/>
              <a:t>Эмоциональные реакции на эстетику, творчество</a:t>
            </a:r>
          </a:p>
          <a:p>
            <a:r>
              <a:rPr lang="ru-RU" sz="2400" dirty="0" smtClean="0"/>
              <a:t>Обращение к личному опыту</a:t>
            </a:r>
          </a:p>
          <a:p>
            <a:r>
              <a:rPr lang="ru-RU" sz="2400" dirty="0" smtClean="0"/>
              <a:t>Придумывание сюжетов, фантазирование</a:t>
            </a:r>
          </a:p>
          <a:p>
            <a:r>
              <a:rPr lang="ru-RU" sz="2400" dirty="0" smtClean="0"/>
              <a:t>Предложения к каким-либо действиям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108" y="0"/>
            <a:ext cx="7202776" cy="764704"/>
          </a:xfrm>
        </p:spPr>
        <p:txBody>
          <a:bodyPr/>
          <a:lstStyle/>
          <a:p>
            <a:r>
              <a:rPr lang="ru-RU" dirty="0" smtClean="0"/>
              <a:t>Проявления ТА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626879" cy="525509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/>
              <a:t>имеет собственную точку зрения, высказывает, отстаивает, спорит, критикует авторитеты</a:t>
            </a:r>
          </a:p>
          <a:p>
            <a:pPr lvl="0"/>
            <a:r>
              <a:rPr lang="ru-RU" sz="8000" dirty="0" smtClean="0"/>
              <a:t>выполняет задания сверх нормы по собственной инициативе</a:t>
            </a:r>
          </a:p>
          <a:p>
            <a:pPr lvl="0"/>
            <a:r>
              <a:rPr lang="ru-RU" sz="8000" dirty="0" smtClean="0"/>
              <a:t>придумывает новые задания для себя и других</a:t>
            </a:r>
          </a:p>
          <a:p>
            <a:pPr lvl="0"/>
            <a:r>
              <a:rPr lang="ru-RU" sz="8000" dirty="0" smtClean="0"/>
              <a:t>проявляет инициативу</a:t>
            </a:r>
          </a:p>
          <a:p>
            <a:pPr lvl="0"/>
            <a:r>
              <a:rPr lang="ru-RU" sz="8000" dirty="0" smtClean="0"/>
              <a:t>обладает устойчивыми интересами в учебной и </a:t>
            </a:r>
            <a:r>
              <a:rPr lang="ru-RU" sz="8000" dirty="0" err="1" smtClean="0"/>
              <a:t>неучебной</a:t>
            </a:r>
            <a:r>
              <a:rPr lang="ru-RU" sz="8000" dirty="0" smtClean="0"/>
              <a:t> деятельности, могут сказать, какие предметы (разделы, темы) нравятся, почему, какие – нет</a:t>
            </a:r>
          </a:p>
          <a:p>
            <a:pPr lvl="0"/>
            <a:r>
              <a:rPr lang="ru-RU" sz="8000" dirty="0" smtClean="0"/>
              <a:t>высказывает оригинальные идеи, предложения. комментарии</a:t>
            </a:r>
          </a:p>
          <a:p>
            <a:pPr lvl="0"/>
            <a:r>
              <a:rPr lang="ru-RU" sz="8000" dirty="0" smtClean="0"/>
              <a:t>предпочитает придумывать что-то сам, чем заучивать или пользоваться готовыми знаниями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824" y="764704"/>
            <a:ext cx="4106664" cy="609329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/>
              <a:t>умеет шутить, адекватно реагирует на шутки</a:t>
            </a:r>
          </a:p>
          <a:p>
            <a:pPr lvl="0"/>
            <a:r>
              <a:rPr lang="ru-RU" sz="8000" dirty="0" smtClean="0"/>
              <a:t>умеет заинтересовать других, вовлечь их в какую-то деятельность</a:t>
            </a:r>
          </a:p>
          <a:p>
            <a:pPr lvl="0"/>
            <a:r>
              <a:rPr lang="ru-RU" sz="8000" dirty="0" smtClean="0"/>
              <a:t>самопроизвольно обнаруживает противоречия и закономерности</a:t>
            </a:r>
          </a:p>
          <a:p>
            <a:pPr lvl="0"/>
            <a:r>
              <a:rPr lang="ru-RU" sz="8000" dirty="0" smtClean="0"/>
              <a:t>может долго удерживать внимание на том, что его интересует</a:t>
            </a:r>
          </a:p>
          <a:p>
            <a:pPr lvl="0"/>
            <a:r>
              <a:rPr lang="ru-RU" sz="8000" dirty="0" smtClean="0"/>
              <a:t>упорный в достижении своих целей</a:t>
            </a:r>
          </a:p>
          <a:p>
            <a:pPr lvl="0"/>
            <a:r>
              <a:rPr lang="ru-RU" sz="8000" dirty="0" smtClean="0"/>
              <a:t>самостоятельно проводит аналогии между предметами, явлениями, находит сходства и различия, сравнивает, делает выводы</a:t>
            </a:r>
          </a:p>
          <a:p>
            <a:pPr lvl="0"/>
            <a:r>
              <a:rPr lang="ru-RU" sz="8000" dirty="0" smtClean="0"/>
              <a:t>принимает самостоятельные решения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0"/>
            <a:ext cx="7202776" cy="764704"/>
          </a:xfrm>
        </p:spPr>
        <p:txBody>
          <a:bodyPr/>
          <a:lstStyle/>
          <a:p>
            <a:r>
              <a:rPr lang="ru-RU" dirty="0" smtClean="0"/>
              <a:t>Проявления ТА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303351" cy="590465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стремится к саморазвитию, ставит цели самосовершенствования</a:t>
            </a:r>
          </a:p>
          <a:p>
            <a:pPr lvl="0"/>
            <a:r>
              <a:rPr lang="ru-RU" dirty="0" smtClean="0"/>
              <a:t>может быстро менять планы, гибко реагировать на изменения ситуации</a:t>
            </a:r>
          </a:p>
          <a:p>
            <a:pPr lvl="0"/>
            <a:r>
              <a:rPr lang="ru-RU" dirty="0" smtClean="0"/>
              <a:t>может действовать в ситуации неопределенности, предлагает способы выхода из проблемной ситуации</a:t>
            </a:r>
          </a:p>
          <a:p>
            <a:pPr lvl="0"/>
            <a:r>
              <a:rPr lang="ru-RU" dirty="0" smtClean="0"/>
              <a:t>стремиться к новому</a:t>
            </a:r>
          </a:p>
          <a:p>
            <a:pPr lvl="0"/>
            <a:r>
              <a:rPr lang="ru-RU" dirty="0" smtClean="0"/>
              <a:t>может выдумывать «на ходу»</a:t>
            </a:r>
          </a:p>
          <a:p>
            <a:pPr lvl="0"/>
            <a:r>
              <a:rPr lang="ru-RU" dirty="0" smtClean="0"/>
              <a:t>стремится что-то усовершенствовать</a:t>
            </a:r>
          </a:p>
          <a:p>
            <a:pPr lvl="0"/>
            <a:r>
              <a:rPr lang="ru-RU" dirty="0" smtClean="0"/>
              <a:t>способен менять существующие правила, придумывать свои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824" y="764704"/>
            <a:ext cx="4106664" cy="58326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умеет довести свою идею до воплощения в конкретном продукте</a:t>
            </a:r>
          </a:p>
          <a:p>
            <a:pPr lvl="0"/>
            <a:r>
              <a:rPr lang="ru-RU" dirty="0" smtClean="0"/>
              <a:t>чуткий к эмоциональным ситуациям в жизни, фильмах, худ. произведениях, к музыке </a:t>
            </a:r>
          </a:p>
          <a:p>
            <a:pPr lvl="0"/>
            <a:r>
              <a:rPr lang="ru-RU" dirty="0" smtClean="0"/>
              <a:t>осознает свои индивидуальные особенности, способности, отличия от других, сильные и слабые стороны, видит пути их преодоления </a:t>
            </a:r>
          </a:p>
          <a:p>
            <a:pPr lvl="0"/>
            <a:r>
              <a:rPr lang="ru-RU" dirty="0" smtClean="0"/>
              <a:t>стремится находить необычные способы решения задач</a:t>
            </a:r>
          </a:p>
          <a:p>
            <a:pPr lvl="0"/>
            <a:r>
              <a:rPr lang="ru-RU" dirty="0" smtClean="0"/>
              <a:t>любит решать необычные задачи</a:t>
            </a:r>
          </a:p>
          <a:p>
            <a:pPr lvl="0"/>
            <a:r>
              <a:rPr lang="ru-RU" dirty="0" smtClean="0"/>
              <a:t>склонен к риску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Приемы стимуляции (поддержки) ТА </a:t>
            </a:r>
            <a:br>
              <a:rPr lang="ru-RU" dirty="0" smtClean="0"/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Максимова С.В., Камышева И.В. Рекомендации для педагогов по развитию творческой активности детей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/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журнал «Управление начальной школой» - М., 2010 № 2, С. 15 - 21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55576" y="1828800"/>
            <a:ext cx="3871303" cy="484056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Реакция на неправильный ответ</a:t>
            </a:r>
          </a:p>
          <a:p>
            <a:r>
              <a:rPr lang="ru-RU" sz="2900" dirty="0" smtClean="0"/>
              <a:t>Предоставление выбора</a:t>
            </a:r>
          </a:p>
          <a:p>
            <a:r>
              <a:rPr lang="ru-RU" sz="2900" dirty="0" smtClean="0"/>
              <a:t>Комментирование действий</a:t>
            </a:r>
          </a:p>
          <a:p>
            <a:r>
              <a:rPr lang="ru-RU" sz="2900" dirty="0" smtClean="0"/>
              <a:t>Обратная связь</a:t>
            </a:r>
          </a:p>
          <a:p>
            <a:r>
              <a:rPr lang="ru-RU" sz="2900" dirty="0" err="1" smtClean="0"/>
              <a:t>Я-высказывание</a:t>
            </a:r>
            <a:endParaRPr lang="ru-RU" sz="2900" dirty="0" smtClean="0"/>
          </a:p>
          <a:p>
            <a:r>
              <a:rPr lang="ru-RU" sz="2900" dirty="0" smtClean="0"/>
              <a:t>Интонация</a:t>
            </a:r>
          </a:p>
          <a:p>
            <a:r>
              <a:rPr lang="ru-RU" sz="2900" dirty="0" smtClean="0"/>
              <a:t>парафраз</a:t>
            </a:r>
          </a:p>
          <a:p>
            <a:r>
              <a:rPr lang="ru-RU" sz="2900" dirty="0" smtClean="0"/>
              <a:t>Динамика   занятия</a:t>
            </a:r>
          </a:p>
          <a:p>
            <a:r>
              <a:rPr lang="ru-RU" sz="2900" dirty="0" smtClean="0"/>
              <a:t>Работа в группах, в парах  </a:t>
            </a:r>
          </a:p>
          <a:p>
            <a:r>
              <a:rPr lang="ru-RU" sz="2900" dirty="0" smtClean="0"/>
              <a:t>Обращение по имени</a:t>
            </a:r>
          </a:p>
          <a:p>
            <a:r>
              <a:rPr lang="ru-RU" sz="2900" dirty="0" smtClean="0"/>
              <a:t>Юмор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890640" cy="4768552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игра</a:t>
            </a:r>
          </a:p>
          <a:p>
            <a:r>
              <a:rPr lang="ru-RU" sz="2900" dirty="0" smtClean="0"/>
              <a:t>Контакт глаз</a:t>
            </a:r>
          </a:p>
          <a:p>
            <a:r>
              <a:rPr lang="ru-RU" sz="2900" dirty="0" smtClean="0"/>
              <a:t>Телесный контакт</a:t>
            </a:r>
          </a:p>
          <a:p>
            <a:r>
              <a:rPr lang="ru-RU" sz="2900" dirty="0" smtClean="0"/>
              <a:t>подбадривание</a:t>
            </a:r>
          </a:p>
          <a:p>
            <a:r>
              <a:rPr lang="ru-RU" sz="2900" dirty="0" smtClean="0"/>
              <a:t> Позитивные эмоции</a:t>
            </a:r>
          </a:p>
          <a:p>
            <a:r>
              <a:rPr lang="ru-RU" sz="2900" dirty="0" smtClean="0"/>
              <a:t>Тип взаимодействия (В-В)</a:t>
            </a:r>
          </a:p>
          <a:p>
            <a:r>
              <a:rPr lang="ru-RU" sz="2900" dirty="0" smtClean="0"/>
              <a:t>Рефлексия состояния</a:t>
            </a:r>
          </a:p>
          <a:p>
            <a:r>
              <a:rPr lang="ru-RU" sz="2900" dirty="0" smtClean="0"/>
              <a:t>Запрос на собственное мнение</a:t>
            </a:r>
          </a:p>
          <a:p>
            <a:r>
              <a:rPr lang="ru-RU" sz="2900" dirty="0" smtClean="0"/>
              <a:t>Положение в пространстве</a:t>
            </a:r>
          </a:p>
          <a:p>
            <a:r>
              <a:rPr lang="ru-RU" sz="2900" dirty="0" smtClean="0"/>
              <a:t>Смена организации пространства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90800" y="274638"/>
            <a:ext cx="60960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262699"/>
                </a:solidFill>
              </a:rPr>
              <a:t>Творческих успехов</a:t>
            </a:r>
            <a:r>
              <a:rPr lang="ru-RU" sz="4800" b="0" i="1" dirty="0" smtClean="0">
                <a:solidFill>
                  <a:srgbClr val="262699"/>
                </a:solidFill>
              </a:rPr>
              <a:t>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0483" name="Содержимое 4"/>
          <p:cNvSpPr>
            <a:spLocks noGrp="1"/>
          </p:cNvSpPr>
          <p:nvPr>
            <p:ph idx="4294967295"/>
          </p:nvPr>
        </p:nvSpPr>
        <p:spPr>
          <a:xfrm>
            <a:off x="323528" y="3789040"/>
            <a:ext cx="8820472" cy="306896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400" dirty="0" smtClean="0">
                <a:hlinkClick r:id="rId2"/>
              </a:rPr>
              <a:t>Lana-svet@yandex.ru</a:t>
            </a:r>
            <a:r>
              <a:rPr lang="ru-RU" sz="4400" dirty="0" smtClean="0"/>
              <a:t>, 8-968-987-36-22</a:t>
            </a:r>
          </a:p>
          <a:p>
            <a:pPr eaLnBrk="1" hangingPunct="1">
              <a:defRPr/>
            </a:pPr>
            <a:r>
              <a:rPr lang="ru-RU" sz="3500" dirty="0" smtClean="0"/>
              <a:t>Максимова С.В. Творчество: созидание или деструкция, М, 2006 </a:t>
            </a:r>
          </a:p>
          <a:p>
            <a:pPr>
              <a:defRPr/>
            </a:pPr>
            <a:r>
              <a:rPr lang="ru-RU" sz="35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Методика диагностики творческой активности: </a:t>
            </a:r>
          </a:p>
          <a:p>
            <a:pPr>
              <a:buNone/>
              <a:defRPr/>
            </a:pPr>
            <a:r>
              <a:rPr lang="ru-RU" sz="3500" dirty="0" smtClean="0">
                <a:hlinkClick r:id="rId3"/>
              </a:rPr>
              <a:t>    </a:t>
            </a:r>
            <a:r>
              <a:rPr lang="en-US" sz="3500" dirty="0" smtClean="0">
                <a:hlinkClick r:id="rId3"/>
              </a:rPr>
              <a:t>https://russkoe-slovo.ru/catalog/650/1347/?sphrase_id=83766</a:t>
            </a:r>
            <a:endParaRPr lang="ru-RU" sz="3500" dirty="0" smtClean="0"/>
          </a:p>
          <a:p>
            <a:pPr>
              <a:defRPr/>
            </a:pPr>
            <a:r>
              <a:rPr lang="ru-RU" sz="3500" dirty="0" smtClean="0"/>
              <a:t>Программа курса «</a:t>
            </a:r>
            <a:r>
              <a:rPr lang="ru-RU" sz="3500" dirty="0" err="1" smtClean="0"/>
              <a:t>Портфолио</a:t>
            </a:r>
            <a:r>
              <a:rPr lang="ru-RU" sz="3500" dirty="0" smtClean="0"/>
              <a:t> как средство развития ТА»</a:t>
            </a:r>
          </a:p>
          <a:p>
            <a:pPr>
              <a:defRPr/>
            </a:pPr>
            <a:r>
              <a:rPr lang="en-US" sz="3500" dirty="0" smtClean="0">
                <a:hlinkClick r:id="rId4"/>
              </a:rPr>
              <a:t>https://russkoe-slovo.ru/catalog/650/2752/?sphrase_id=83767</a:t>
            </a:r>
            <a:endParaRPr lang="ru-RU" sz="3500" dirty="0" smtClean="0"/>
          </a:p>
          <a:p>
            <a:pPr>
              <a:defRPr/>
            </a:pPr>
            <a:r>
              <a:rPr lang="ru-RU" sz="3500" dirty="0" smtClean="0"/>
              <a:t>Рабочая тетрадь «Книжка про меня»</a:t>
            </a:r>
          </a:p>
          <a:p>
            <a:pPr>
              <a:defRPr/>
            </a:pPr>
            <a:endParaRPr lang="ru-RU" sz="3500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267744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s://wallperz.com/wp-content/uploads/2016/10/12/wallperz.com-20161012181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052736"/>
            <a:ext cx="6353197" cy="2566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64163" y="609600"/>
            <a:ext cx="3744912" cy="3395663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Методика диагностики творческой активности дошкольников и младших школьников </a:t>
            </a:r>
            <a:br>
              <a:rPr lang="ru-RU" altLang="ru-RU" sz="2400" b="1" smtClean="0"/>
            </a:br>
            <a:r>
              <a:rPr lang="ru-RU" altLang="ru-RU" sz="2400" b="1" smtClean="0"/>
              <a:t>«Альбом с замаскированными изображениями»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91744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2000" b="1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</p:txBody>
      </p:sp>
      <p:pic>
        <p:nvPicPr>
          <p:cNvPr id="28676" name="Picture 2" descr="C:\Documents and Settings\maksimova.s\Рабочий стол\пособиеТвакт\картинки\альбом 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88913"/>
            <a:ext cx="27559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maksimova.s\Рабочий стол\пособиеТвакт\картинки\albom_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825500"/>
            <a:ext cx="20161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481399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https://russkoe-slovo.ru/catalog/650/1347/?sphrase_id=83766</a:t>
            </a:r>
            <a:endParaRPr lang="ru-RU" dirty="0"/>
          </a:p>
        </p:txBody>
      </p:sp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Типы учащихся: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011863" y="4724400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Средние </a:t>
            </a:r>
            <a:r>
              <a:rPr lang="ru-RU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(3)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00400" y="4733925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Проблемные </a:t>
            </a:r>
            <a:r>
              <a:rPr lang="ru-RU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(4)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57200" y="4733925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Низкая </a:t>
            </a:r>
            <a:r>
              <a:rPr lang="ru-RU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сп-ть</a:t>
            </a: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к реализации (АА)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943600" y="3276600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Исполнители </a:t>
            </a:r>
            <a:r>
              <a:rPr lang="ru-RU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(1)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203575" y="3213100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Звездочки </a:t>
            </a:r>
            <a:r>
              <a:rPr lang="ru-RU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(2)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57200" y="3276600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Высокая </a:t>
            </a:r>
            <a:r>
              <a:rPr lang="ru-RU" sz="28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сп-ть</a:t>
            </a:r>
            <a:r>
              <a:rPr lang="ru-RU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к реализации (АА)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018213" y="19050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Низкий творческий потенциал (НА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059113" y="1905000"/>
            <a:ext cx="2884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Высокий творческий потенциал (НА)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468313" y="1916113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Степень развития</a:t>
            </a: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57200" y="19050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457200" y="3276600"/>
            <a:ext cx="84359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457200" y="473392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457200" y="619125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457200" y="1905000"/>
            <a:ext cx="0" cy="4286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3200400" y="1905000"/>
            <a:ext cx="0" cy="428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5943600" y="1905000"/>
            <a:ext cx="0" cy="428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>
            <a:off x="8686800" y="1905000"/>
            <a:ext cx="0" cy="4286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3" grpId="0"/>
      <p:bldP spid="50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892480" cy="16714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Вывод:   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Творческая нереализованность – одна из причин школьной, а впоследствии социальной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дезадаптаци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868144" cy="50292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Максимова С.В. Творческая </a:t>
            </a:r>
            <a:r>
              <a:rPr lang="ru-RU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нереализованость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как источник школьной дезадаптации.  </a:t>
            </a:r>
            <a:r>
              <a:rPr lang="ru-RU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Автореферет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диссертации на соискание </a:t>
            </a:r>
            <a:r>
              <a:rPr lang="ru-RU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уч.ст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канд. психол. наук – М., 2001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/>
              <a:t>Э. </a:t>
            </a:r>
            <a:r>
              <a:rPr lang="ru-RU" sz="2400" dirty="0" err="1"/>
              <a:t>Фромм</a:t>
            </a:r>
            <a:r>
              <a:rPr lang="ru-RU" sz="2400" dirty="0"/>
              <a:t>: «если влечение к творчеству не получает реального выхода, возникает тяготение к разрушению. Психологическое напряжение таково, что если человек не может соединить себя с миром в акте творчества, то рождается побуждение к устранению и разрушению мира ... Альтернатива вполне четкая  - творить или уничтожать».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3186" name="Picture 2" descr="https://cdn.readovka.ru/skullptor/Publishing/2017/13.02_dixi_narco_thieve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669" y="4437112"/>
            <a:ext cx="3400331" cy="22585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2009"/>
            <a:ext cx="9144001" cy="112474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Двухфакторная концепция творчества: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3600" b="1" u="sng" dirty="0" smtClean="0">
                <a:solidFill>
                  <a:srgbClr val="7030A0"/>
                </a:solidFill>
                <a:latin typeface="Stencil" pitchFamily="82" charset="0"/>
              </a:rPr>
              <a:t>Творчество  = порождение идей (НА) + реализация идей (АА)</a:t>
            </a:r>
            <a:endParaRPr lang="ru-RU" sz="3600" u="sng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tencil" pitchFamily="82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628800"/>
            <a:ext cx="4176713" cy="522920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 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Способность порождать идеи (НА) (творческий потенциал) 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 smtClean="0"/>
              <a:t>Расфокусированное</a:t>
            </a:r>
            <a:r>
              <a:rPr lang="ru-RU" altLang="ru-RU" sz="2400" dirty="0" smtClean="0"/>
              <a:t> внимание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Интуиция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Образное мышление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Дивергентное мышление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Неосознанные компоненты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132856"/>
            <a:ext cx="4500562" cy="4725144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 smtClean="0"/>
              <a:t>        </a:t>
            </a:r>
          </a:p>
          <a:p>
            <a:pPr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Способность реализовывать идеи (АА)</a:t>
            </a:r>
            <a:r>
              <a:rPr lang="ru-RU" altLang="ru-RU" sz="2400" b="1" dirty="0" smtClean="0"/>
              <a:t>:</a:t>
            </a:r>
          </a:p>
          <a:p>
            <a:pPr eaLnBrk="1" hangingPunct="1"/>
            <a:r>
              <a:rPr lang="ru-RU" altLang="ru-RU" sz="2400" dirty="0" smtClean="0"/>
              <a:t>Фокусированное внимание</a:t>
            </a:r>
          </a:p>
          <a:p>
            <a:pPr eaLnBrk="1" hangingPunct="1"/>
            <a:r>
              <a:rPr lang="ru-RU" altLang="ru-RU" sz="2400" dirty="0" smtClean="0"/>
              <a:t>Логика</a:t>
            </a:r>
          </a:p>
          <a:p>
            <a:pPr eaLnBrk="1" hangingPunct="1"/>
            <a:r>
              <a:rPr lang="ru-RU" altLang="ru-RU" sz="2400" dirty="0" smtClean="0"/>
              <a:t>Вербальное мышление</a:t>
            </a:r>
          </a:p>
          <a:p>
            <a:pPr eaLnBrk="1" hangingPunct="1"/>
            <a:r>
              <a:rPr lang="ru-RU" altLang="ru-RU" sz="2400" dirty="0" smtClean="0"/>
              <a:t>Конвергентное мышление</a:t>
            </a:r>
          </a:p>
          <a:p>
            <a:pPr eaLnBrk="1" hangingPunct="1"/>
            <a:r>
              <a:rPr lang="ru-RU" altLang="ru-RU" sz="2400" dirty="0" smtClean="0"/>
              <a:t>Осознанная, целенаправленная деятельность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9338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981450" cy="13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6" y="0"/>
            <a:ext cx="4824536" cy="19888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Стиль взаимодействия родителей с детьми и проявления ТА: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038600"/>
            <a:ext cx="8229600" cy="2486025"/>
          </a:xfrm>
        </p:spPr>
        <p:txBody>
          <a:bodyPr/>
          <a:lstStyle/>
          <a:p>
            <a:pPr eaLnBrk="1" hangingPunct="1">
              <a:defRPr/>
            </a:pPr>
            <a:endParaRPr lang="ru-RU" sz="2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2060575"/>
            <a:ext cx="2411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Спонтанная активность ребенка</a:t>
            </a:r>
          </a:p>
        </p:txBody>
      </p:sp>
      <p:graphicFrame>
        <p:nvGraphicFramePr>
          <p:cNvPr id="49223" name="Group 71"/>
          <p:cNvGraphicFramePr>
            <a:graphicFrameLocks noGrp="1"/>
          </p:cNvGraphicFramePr>
          <p:nvPr/>
        </p:nvGraphicFramePr>
        <p:xfrm>
          <a:off x="2357438" y="2116138"/>
          <a:ext cx="6786562" cy="4785312"/>
        </p:xfrm>
        <a:graphic>
          <a:graphicData uri="http://schemas.openxmlformats.org/drawingml/2006/table">
            <a:tbl>
              <a:tblPr/>
              <a:tblGrid>
                <a:gridCol w="3384754"/>
                <a:gridCol w="3401808"/>
              </a:tblGrid>
              <a:tr h="1828554">
                <a:tc>
                  <a:txBody>
                    <a:bodyPr/>
                    <a:lstStyle/>
                    <a:p>
                      <a:pPr marL="0" marR="0" lvl="0" indent="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5925" algn="dec"/>
                        </a:tabLst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звездочки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5925" algn="dec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-поддержка</a:t>
                      </a:r>
                    </a:p>
                    <a:p>
                      <a:pPr marL="0" marR="0" lvl="0" indent="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5925" algn="dec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Здорово! Это ты придумал! Вот это да!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Рассудительный запрет</a:t>
                      </a: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занимайся ерундой, займись делом. Это несерьезно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(предписание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будь ребенком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171">
                <a:tc>
                  <a:txBody>
                    <a:bodyPr/>
                    <a:lstStyle/>
                    <a:p>
                      <a:pPr marL="0" marR="0" lvl="0" indent="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проблемные</a:t>
                      </a: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Резкий запрет</a:t>
                      </a: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это наделал?</a:t>
                      </a: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ты натворил!</a:t>
                      </a: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тебя одни неприятности! Ты только все портишь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(Предписания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делай!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проявляйся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отсутствие реакции</a:t>
                      </a: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(игнорирование)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138" name="Picture 2" descr="http://adventism.pro/wp-content/uploads/2017/01/esnu6r5bv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20688"/>
            <a:ext cx="2582923" cy="1812082"/>
          </a:xfrm>
          <a:prstGeom prst="rect">
            <a:avLst/>
          </a:prstGeom>
          <a:noFill/>
        </p:spPr>
      </p:pic>
      <p:pic>
        <p:nvPicPr>
          <p:cNvPr id="91142" name="Picture 6" descr="http://ipsiholog.ucoz.net/AJNJ2017/1479985630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124744"/>
            <a:ext cx="2724263" cy="1811635"/>
          </a:xfrm>
          <a:prstGeom prst="rect">
            <a:avLst/>
          </a:prstGeom>
          <a:noFill/>
        </p:spPr>
      </p:pic>
      <p:pic>
        <p:nvPicPr>
          <p:cNvPr id="91144" name="Picture 8" descr="https://www.factroom.ru/facts/wp-content/uploads/2014/12/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2339752" cy="1909665"/>
          </a:xfrm>
          <a:prstGeom prst="rect">
            <a:avLst/>
          </a:prstGeom>
          <a:noFill/>
        </p:spPr>
      </p:pic>
      <p:pic>
        <p:nvPicPr>
          <p:cNvPr id="91146" name="Picture 10" descr="http://www.b17.ru/foto/uploaded/1a22617cf7c5de787d2e62b1d2f4b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154149"/>
            <a:ext cx="2555776" cy="17038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62217"/>
              </p:ext>
            </p:extLst>
          </p:nvPr>
        </p:nvGraphicFramePr>
        <p:xfrm>
          <a:off x="71613" y="2924944"/>
          <a:ext cx="8748538" cy="3224784"/>
        </p:xfrm>
        <a:graphic>
          <a:graphicData uri="http://schemas.openxmlformats.org/drawingml/2006/table">
            <a:tbl>
              <a:tblPr/>
              <a:tblGrid>
                <a:gridCol w="4371070"/>
                <a:gridCol w="4377468"/>
              </a:tblGrid>
              <a:tr h="29141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Традиционный стиль: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Развивающий стиль: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47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</a:p>
                    <a:p>
                      <a:pPr marL="342900" lvl="0" indent="-342900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Оценки: правильно, не правильно, хорошо, плохо</a:t>
                      </a:r>
                    </a:p>
                    <a:p>
                      <a:pPr marL="342900" lvl="0" indent="-342900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Указания: посмотри внимательно, подумай </a:t>
                      </a:r>
                    </a:p>
                    <a:p>
                      <a:pPr marL="342900" lvl="0" indent="-342900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Запреты: не ерзай на стуле и т.д..</a:t>
                      </a:r>
                    </a:p>
                    <a:p>
                      <a:pPr marL="342900" lvl="0" indent="-342900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Побуждения к действию: смотри внимательней!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Парафраз: повторение педагогом фраз или отдельных слов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ребенка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9" name="Заголовок 2"/>
          <p:cNvSpPr>
            <a:spLocks noGrp="1"/>
          </p:cNvSpPr>
          <p:nvPr>
            <p:ph type="title"/>
          </p:nvPr>
        </p:nvSpPr>
        <p:spPr>
          <a:xfrm>
            <a:off x="539553" y="0"/>
            <a:ext cx="8280598" cy="31416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 проведенном нами исследовании  было показано, что общение воспитателя с ребенком 5-6 лет в традиционном стиле (побуждения к действию, советы, оценки, интерпретации) приводит к угасанию собственной инициативной  активности ребенка, тогда как при развивающем общении (например, при использовании воспитателем приемов активного слушания) спонтанная активность значимо повышается.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916238" y="609600"/>
            <a:ext cx="5541962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smtClean="0"/>
              <a:t>Концепция развития творческой активности личности </a:t>
            </a:r>
            <a:br>
              <a:rPr lang="ru-RU" altLang="ru-RU" sz="2800" smtClean="0"/>
            </a:br>
            <a:r>
              <a:rPr lang="ru-RU" altLang="ru-RU" sz="2800" smtClean="0"/>
              <a:t>(</a:t>
            </a:r>
            <a:r>
              <a:rPr lang="ru-RU" altLang="ru-RU" sz="2800" smtClean="0">
                <a:solidFill>
                  <a:srgbClr val="7030A0"/>
                </a:solidFill>
              </a:rPr>
              <a:t>дуальности неадаптивности и адаптивности в творчестве</a:t>
            </a:r>
            <a:r>
              <a:rPr lang="ru-RU" altLang="ru-RU" sz="2800" smtClean="0"/>
              <a:t>)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179388" y="2276475"/>
            <a:ext cx="8278812" cy="4581525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800" dirty="0" smtClean="0"/>
              <a:t>Основной </a:t>
            </a:r>
            <a:r>
              <a:rPr lang="ru-RU" altLang="ru-RU" sz="2800" b="1" dirty="0" smtClean="0"/>
              <a:t>механизм развития </a:t>
            </a:r>
            <a:r>
              <a:rPr lang="ru-RU" altLang="ru-RU" sz="2800" dirty="0" smtClean="0"/>
              <a:t>творческого потенциала – не обучение какому-либо ремеслу (хотя и это тоже важно), а </a:t>
            </a:r>
            <a:r>
              <a:rPr lang="ru-RU" altLang="ru-RU" sz="2800" b="1" dirty="0" smtClean="0"/>
              <a:t>реакция взрослого на спонтанную </a:t>
            </a:r>
            <a:r>
              <a:rPr lang="ru-RU" altLang="ru-RU" sz="2800" dirty="0" smtClean="0"/>
              <a:t>активность ребенка, поддержка его инициатив и адекватная обратная связь за счет чего происходит </a:t>
            </a:r>
            <a:r>
              <a:rPr lang="ru-RU" altLang="ru-RU" sz="2800" dirty="0" err="1" smtClean="0"/>
              <a:t>о-со-знание</a:t>
            </a:r>
            <a:r>
              <a:rPr lang="ru-RU" altLang="ru-RU" sz="2800" dirty="0" smtClean="0"/>
              <a:t> (совместное знание)   ребенком с помощью взрослого себя творцом, автором, что побуждает его искать новые возможности для проявления себя как субъекта творческой деятельности </a:t>
            </a:r>
          </a:p>
          <a:p>
            <a:r>
              <a:rPr lang="ru-RU" altLang="ru-RU" sz="2800" dirty="0" smtClean="0"/>
              <a:t>Это то, что может сделать только </a:t>
            </a:r>
            <a:r>
              <a:rPr lang="ru-RU" altLang="ru-RU" sz="2800" dirty="0" smtClean="0">
                <a:solidFill>
                  <a:srgbClr val="7030A0"/>
                </a:solidFill>
              </a:rPr>
              <a:t>учитель (не робот, не интернет) </a:t>
            </a:r>
          </a:p>
          <a:p>
            <a:endParaRPr lang="ru-RU" altLang="ru-RU" dirty="0" smtClean="0"/>
          </a:p>
        </p:txBody>
      </p:sp>
      <p:pic>
        <p:nvPicPr>
          <p:cNvPr id="83970" name="Picture 2" descr="http://cdn-nus-1.pinme.ru/photo/65/44/6544d27897e7499e918a3f11c29cd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646"/>
            <a:ext cx="2616290" cy="19622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6768</TotalTime>
  <Words>1695</Words>
  <Application>Microsoft Office PowerPoint</Application>
  <PresentationFormat>Экран (4:3)</PresentationFormat>
  <Paragraphs>213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Palatino Linotype</vt:lpstr>
      <vt:lpstr>Stencil</vt:lpstr>
      <vt:lpstr>Tahoma</vt:lpstr>
      <vt:lpstr>Times New Roman</vt:lpstr>
      <vt:lpstr>Тема1</vt:lpstr>
      <vt:lpstr>Acrobat Document</vt:lpstr>
      <vt:lpstr>Диаграмма</vt:lpstr>
      <vt:lpstr> </vt:lpstr>
      <vt:lpstr>Понятия часто неправомерно используются как синонимы:</vt:lpstr>
      <vt:lpstr>Методика диагностики творческой активности дошкольников и младших школьников  «Альбом с замаскированными изображениями»</vt:lpstr>
      <vt:lpstr>          Типы учащихся:</vt:lpstr>
      <vt:lpstr>Вывод:     Творческая нереализованность – одна из причин школьной, а впоследствии социальной дезадаптаци </vt:lpstr>
      <vt:lpstr>            Двухфакторная концепция творчества:            Творчество  = порождение идей (НА) + реализация идей (АА)</vt:lpstr>
      <vt:lpstr>Стиль взаимодействия родителей с детьми и проявления ТА:</vt:lpstr>
      <vt:lpstr> В  проведенном нами исследовании  было показано, что общение воспитателя с ребенком 5-6 лет в традиционном стиле (побуждения к действию, советы, оценки, интерпретации) приводит к угасанию собственной инициативной  активности ребенка, тогда как при развивающем общении (например, при использовании воспитателем приемов активного слушания) спонтанная активность значимо повышается. </vt:lpstr>
      <vt:lpstr>Концепция развития творческой активности личности  (дуальности неадаптивности и адаптивности в творчестве)</vt:lpstr>
      <vt:lpstr>Портфолио как инструмент развития творческой активности личности.</vt:lpstr>
      <vt:lpstr>Система развития творческой активности младших школьников.</vt:lpstr>
      <vt:lpstr>1. мотивация, интерес, обсуждение, игры на тему – возможность проявить себя 2. работа в тетради – выражение (фиксация) своего выбора, отношения 3. презентация своих работ, обсуждение, рефлексия 4. работа вместе с родителями </vt:lpstr>
      <vt:lpstr>Цели:</vt:lpstr>
      <vt:lpstr>С 2008 г. апробация проводилась на 10 экспериментальных площадках </vt:lpstr>
      <vt:lpstr>Результаты мониторинга творческой активности детей</vt:lpstr>
      <vt:lpstr>Презентация PowerPoint</vt:lpstr>
      <vt:lpstr>Презентация PowerPoint</vt:lpstr>
      <vt:lpstr>            </vt:lpstr>
      <vt:lpstr>Проявления творческой активности дошкольника: </vt:lpstr>
      <vt:lpstr>Проявления ТА детей:</vt:lpstr>
      <vt:lpstr>Проявления ТА детей:</vt:lpstr>
      <vt:lpstr>Проявления ТА детей:</vt:lpstr>
      <vt:lpstr>Приемы стимуляции (поддержки) ТА  Максимова С.В., Камышева И.В. Рекомендации для педагогов по развитию творческой активности детей / журнал «Управление начальной школой» - М., 2010 № 2, С. 15 - 21</vt:lpstr>
      <vt:lpstr>Творческих успехов!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3 «Целевые ориентиры, технологии и образовательные результаты развития творческой активности в образовательном пространстве»</dc:title>
  <dc:creator>Светлана</dc:creator>
  <cp:lastModifiedBy>Пользователь Windows</cp:lastModifiedBy>
  <cp:revision>123</cp:revision>
  <dcterms:created xsi:type="dcterms:W3CDTF">2017-12-16T15:31:46Z</dcterms:created>
  <dcterms:modified xsi:type="dcterms:W3CDTF">2018-09-29T16:04:57Z</dcterms:modified>
</cp:coreProperties>
</file>