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8" r:id="rId2"/>
    <p:sldId id="290" r:id="rId3"/>
    <p:sldId id="291" r:id="rId4"/>
    <p:sldId id="292" r:id="rId5"/>
    <p:sldId id="293" r:id="rId6"/>
    <p:sldId id="294" r:id="rId7"/>
    <p:sldId id="295" r:id="rId8"/>
    <p:sldId id="298" r:id="rId9"/>
    <p:sldId id="299" r:id="rId10"/>
    <p:sldId id="300" r:id="rId11"/>
    <p:sldId id="301" r:id="rId12"/>
    <p:sldId id="276" r:id="rId13"/>
    <p:sldId id="277" r:id="rId14"/>
    <p:sldId id="278" r:id="rId15"/>
    <p:sldId id="279" r:id="rId16"/>
    <p:sldId id="30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9FA65E-A3AF-4133-BD35-736549F93FFE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2A54E4-D4BE-47E5-9AC1-FE0E17F4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24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F2D2-1540-45C7-BA9D-44C884904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4BCB-5B72-4C1D-929A-65F7E353D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4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CD38-E7D0-49B4-978B-70E54A36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9125-EE00-4312-B47C-25E3F3791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1F86-ADAC-4238-90EC-E5D285CC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4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7A4E-DA39-4087-BB2A-59EC5B0DA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2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6B87-91F1-45B2-BE8D-282EE31B4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2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456C-8CEF-4C92-AB50-FA5716CA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1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E3F3-77D6-44E2-89B7-52B2566FB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6EB9-9378-405D-90AA-BC24B9BC8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0957-2F6F-484E-8FC8-A03BCFF56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7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DB3AD-8D83-453C-B271-61FAAC283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353425" cy="6265862"/>
          </a:xfrm>
        </p:spPr>
        <p:txBody>
          <a:bodyPr/>
          <a:lstStyle/>
          <a:p>
            <a:r>
              <a:rPr lang="ru-RU" altLang="ru-RU" sz="4000" smtClean="0"/>
              <a:t>Законодательные и нормативно-правовые основания разработки внутренней системы оценки качества образования в образовательной организации.</a:t>
            </a:r>
            <a:br>
              <a:rPr lang="ru-RU" altLang="ru-RU" sz="4000" smtClean="0"/>
            </a:br>
            <a:r>
              <a:rPr lang="ru-RU" altLang="ru-RU" sz="4000" smtClean="0"/>
              <a:t>Подходы к организации внутренней системы оценки качества образования в общеобразовательной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/>
              <a:t>Вариативная часть ВСОКО определяется образовательной организацией самостоятельно на основе локальных </a:t>
            </a:r>
            <a:r>
              <a:rPr lang="ru-RU" sz="2800" b="1" dirty="0" smtClean="0"/>
              <a:t>актов:</a:t>
            </a:r>
            <a:endParaRPr lang="ru-RU" sz="2800" b="1" dirty="0"/>
          </a:p>
          <a:p>
            <a:pPr marL="45720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500" dirty="0" smtClean="0"/>
              <a:t>оценка </a:t>
            </a:r>
            <a:r>
              <a:rPr lang="ru-RU" sz="2500" dirty="0"/>
              <a:t>выполнения показателей программы развития;</a:t>
            </a:r>
          </a:p>
          <a:p>
            <a:pPr marL="45720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500" dirty="0" smtClean="0"/>
              <a:t>оценка </a:t>
            </a:r>
            <a:r>
              <a:rPr lang="ru-RU" sz="2500" dirty="0"/>
              <a:t>деятельности по работе с одаренными детьми;</a:t>
            </a:r>
          </a:p>
          <a:p>
            <a:pPr marL="45720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500" dirty="0" smtClean="0"/>
              <a:t>оценка </a:t>
            </a:r>
            <a:r>
              <a:rPr lang="ru-RU" sz="2500" dirty="0"/>
              <a:t>деятельность по организации индивидуального отбора школьников в профильные классы;</a:t>
            </a:r>
          </a:p>
          <a:p>
            <a:pPr marL="45720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500" dirty="0" smtClean="0"/>
              <a:t>оценка </a:t>
            </a:r>
            <a:r>
              <a:rPr lang="ru-RU" sz="2500" dirty="0"/>
              <a:t>показателей деятельности общеобразовательной организации, подлежащей </a:t>
            </a:r>
            <a:r>
              <a:rPr lang="ru-RU" sz="2500" dirty="0" err="1"/>
              <a:t>самообследованию</a:t>
            </a:r>
            <a:r>
              <a:rPr lang="ru-RU" sz="2500" dirty="0"/>
              <a:t>;</a:t>
            </a:r>
          </a:p>
          <a:p>
            <a:pPr marL="457200" indent="-457200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500" dirty="0"/>
              <a:t>другое.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800" smtClean="0"/>
              <a:t>Порядок создания ВСОКО в образовательной организации.</a:t>
            </a: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000" smtClean="0"/>
              <a:t>1. </a:t>
            </a:r>
            <a:r>
              <a:rPr lang="ru-RU" altLang="ru-RU" sz="2400" smtClean="0"/>
              <a:t>Анализ нормативно-правовых документов с целью определения перечня объектов ВСОКО общеобразовательной организации.</a:t>
            </a: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/>
              <a:t>2. Определение инвариантного и вариативного перечней объектов ВСОКО.</a:t>
            </a: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smtClean="0"/>
              <a:t>3. Разработка организационной структуры ВСОКО, которая представляет собой совокупность коллегиальных органов управления, структурных подразделений, должностных лиц, между которыми распределены полномочия и ответственность за выполнение управленческих функций по оценки качества образования и существуют регулярно воспроизводимые связи и отношения. </a:t>
            </a:r>
          </a:p>
          <a:p>
            <a:pPr marL="0" indent="0" algn="just">
              <a:buFont typeface="Arial" charset="0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latin typeface="+mn-lt"/>
                <a:ea typeface="+mn-ea"/>
                <a:cs typeface="+mn-cs"/>
              </a:rPr>
              <a:t>Рекомендуемая организационная структура внутренней системы оценки качества образования </a:t>
            </a: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в общеобразовательной 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организации </a:t>
            </a: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(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фрагмент инвариантной части)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7" t="21120" r="13126" b="9343"/>
          <a:stretch>
            <a:fillRect/>
          </a:stretch>
        </p:blipFill>
        <p:spPr bwMode="auto">
          <a:xfrm>
            <a:off x="0" y="1273175"/>
            <a:ext cx="91440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188" y="4445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latin typeface="+mn-lt"/>
                <a:ea typeface="+mn-ea"/>
                <a:cs typeface="+mn-cs"/>
              </a:rPr>
              <a:t>Рекомендуемая организационная структура внутренней системы оценки качества образования </a:t>
            </a: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в общеобразовательной 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организации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(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фрагмент инвариантной части)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86" t="19757" r="13322" b="7196"/>
          <a:stretch>
            <a:fillRect/>
          </a:stretch>
        </p:blipFill>
        <p:spPr bwMode="auto">
          <a:xfrm>
            <a:off x="0" y="1341438"/>
            <a:ext cx="9144000" cy="514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188" y="381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latin typeface="+mn-lt"/>
                <a:ea typeface="+mn-ea"/>
                <a:cs typeface="+mn-cs"/>
              </a:rPr>
              <a:t>Рекомендуемая организационная структура внутренней системы оценки качества образования </a:t>
            </a: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в общеобразовательной 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организации </a:t>
            </a: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(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фрагмент инвариантной части)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5" t="18008" r="12973" b="10220"/>
          <a:stretch>
            <a:fillRect/>
          </a:stretch>
        </p:blipFill>
        <p:spPr bwMode="auto">
          <a:xfrm>
            <a:off x="15875" y="1268413"/>
            <a:ext cx="9128125" cy="494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188" y="381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latin typeface="+mn-lt"/>
                <a:ea typeface="+mn-ea"/>
                <a:cs typeface="+mn-cs"/>
              </a:rPr>
              <a:t>Рекомендуемая организационная структура внутренней системы оценки качества образования </a:t>
            </a: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в общеобразовательной 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организации </a:t>
            </a: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altLang="ru-RU" sz="2400" b="1" dirty="0" smtClean="0">
                <a:latin typeface="+mn-lt"/>
                <a:ea typeface="+mn-ea"/>
                <a:cs typeface="+mn-cs"/>
              </a:rPr>
            </a:br>
            <a:r>
              <a:rPr lang="ru-RU" altLang="ru-RU" sz="2400" b="1" dirty="0" smtClean="0">
                <a:latin typeface="+mn-lt"/>
                <a:ea typeface="+mn-ea"/>
                <a:cs typeface="+mn-cs"/>
              </a:rPr>
              <a:t>(</a:t>
            </a:r>
            <a:r>
              <a:rPr lang="ru-RU" altLang="ru-RU" sz="2400" b="1" dirty="0">
                <a:latin typeface="+mn-lt"/>
                <a:ea typeface="+mn-ea"/>
                <a:cs typeface="+mn-cs"/>
              </a:rPr>
              <a:t>фрагмент инвариантной части)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6" t="16689" r="15892" b="11806"/>
          <a:stretch>
            <a:fillRect/>
          </a:stretch>
        </p:blipFill>
        <p:spPr bwMode="auto">
          <a:xfrm>
            <a:off x="0" y="1219200"/>
            <a:ext cx="9144000" cy="540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353425" cy="6265862"/>
          </a:xfrm>
        </p:spPr>
        <p:txBody>
          <a:bodyPr/>
          <a:lstStyle/>
          <a:p>
            <a:r>
              <a:rPr lang="ru-RU" altLang="ru-RU" sz="4000" smtClean="0"/>
              <a:t>Законодательные и нормативно-правовые основания разработки внутренней системы оценки качества образования в образовательной организации.</a:t>
            </a:r>
            <a:br>
              <a:rPr lang="ru-RU" altLang="ru-RU" sz="4000" smtClean="0"/>
            </a:br>
            <a:r>
              <a:rPr lang="ru-RU" altLang="ru-RU" sz="4000" smtClean="0"/>
              <a:t>Подходы к организации внутренней системы оценки качества образования в общеобразовательной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2800" smtClean="0"/>
              <a:t>	Качество образования -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программы.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/>
              <a:t>	ст.2 ФЗ «Об образовании в Российской Федерации».</a:t>
            </a:r>
          </a:p>
          <a:p>
            <a:pPr marL="0" indent="0" algn="just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2400" smtClean="0"/>
              <a:t>	</a:t>
            </a:r>
            <a:r>
              <a:rPr lang="ru-RU" altLang="ru-RU" sz="2600" smtClean="0"/>
              <a:t>Качество образования на региональном уровне - комплексная характеристика региональной образовательной системы, выражающаяся в ее способности удовлетворять установленные и прогнозируемые потребности государства и общества в достижении результатов освоения образовательных программ общего (включая дошкольное), дополнительного и среднего профессионального образования, и являющаяся следствием отражения экономических, общественно-политических и социокультурных особенностей региона.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600" smtClean="0"/>
              <a:t>	Приказ Министерства образования и науки Челябинской области от 14.12.2016 N 01/3525 "Об утверждении Концепции региональной системы оценки качества образования Челябинской области"</a:t>
            </a:r>
          </a:p>
          <a:p>
            <a:pPr marL="0" indent="0" algn="just">
              <a:buFont typeface="Arial" charset="0"/>
              <a:buNone/>
            </a:pPr>
            <a:endParaRPr lang="ru-RU" altLang="ru-RU" sz="2400" smtClean="0"/>
          </a:p>
          <a:p>
            <a:pPr marL="0" indent="0" algn="just">
              <a:buFont typeface="Arial" charset="0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600" b="1" smtClean="0"/>
              <a:t>ФЗ «Об образовании в Российской Федерации».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600" b="1" smtClean="0"/>
              <a:t>Статья 28. Компетенция, права, обязанности и ответственность образовательной организации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/>
              <a:t>3. К компетенции образовательной организации в установленной сфере деятельности относятся: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/>
              <a:t>	13) проведение самообследования, обеспечение функционирования внутренней системы оценки качества образования;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/>
              <a:t>	</a:t>
            </a:r>
            <a:r>
              <a:rPr lang="ru-RU" altLang="ru-RU" sz="2400" smtClean="0"/>
              <a:t>Под ВСОКО  понимается непрерывный внутриорганизационный контроль качества образования с целью определения уровня его соответствия установленным нормам и принятия управленческих решений, направленных на повышение качества образования в общеобразовательной организации.</a:t>
            </a:r>
          </a:p>
          <a:p>
            <a:pPr marL="0" indent="0" algn="just">
              <a:buFont typeface="Arial" charset="0"/>
              <a:buNone/>
            </a:pPr>
            <a:endParaRPr lang="ru-RU" altLang="ru-RU" sz="2800" smtClean="0"/>
          </a:p>
          <a:p>
            <a:pPr marL="0" indent="0" algn="just">
              <a:buFont typeface="Arial" charset="0"/>
              <a:buNone/>
            </a:pPr>
            <a:endParaRPr lang="ru-RU" altLang="ru-RU" sz="2800" smtClean="0"/>
          </a:p>
          <a:p>
            <a:pPr marL="0" indent="0" algn="just">
              <a:buFont typeface="Arial" charset="0"/>
              <a:buNone/>
            </a:pPr>
            <a:endParaRPr lang="ru-RU" altLang="ru-RU" sz="2600" smtClean="0"/>
          </a:p>
          <a:p>
            <a:pPr marL="0" indent="0" algn="just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400" b="1" smtClean="0"/>
              <a:t>ФЗ «Об образовании в Российской Федерации».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400" b="1" smtClean="0"/>
              <a:t>Статья 28. Компетенция, права, обязанности и ответственность образовательной организации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400" smtClean="0"/>
              <a:t>3. К компетенции образовательной организации в установленной сфере деятельности относятся: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400" smtClean="0"/>
              <a:t>1) разработка и принятие правил внутреннего распорядка обучающихся, правил внутреннего трудового распорядка, иных локальных нормативных актов;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400" b="1" smtClean="0"/>
              <a:t>Статья 30. Локальные нормативные акты, содержащие нормы, регулирующие образовательные отношения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400" smtClean="0"/>
              <a:t>1. Образовательная организация принимает локальные нормативные акты, содержащие нормы, регулирующие образовательные отношения (далее - локальные нормативные акты), в пределах своей компетенции в соответствии с законодательством Российской Федерации в порядке, установленном ее уставом.</a:t>
            </a:r>
          </a:p>
          <a:p>
            <a:pPr marL="0" indent="0" algn="just">
              <a:buFont typeface="Arial" charset="0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b="1" dirty="0"/>
              <a:t>Организационная структура ВСОКО </a:t>
            </a:r>
            <a:r>
              <a:rPr lang="ru-RU" altLang="ru-RU" sz="2400" b="1" dirty="0" smtClean="0"/>
              <a:t>образовательной организации </a:t>
            </a:r>
            <a:r>
              <a:rPr lang="ru-RU" altLang="ru-RU" sz="2400" b="1" dirty="0"/>
              <a:t>может включать в себя следующие компоненты: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altLang="ru-RU" sz="2000" dirty="0"/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300" dirty="0"/>
              <a:t>объекты ВСОКО (инвариантные и вариативные);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300" dirty="0"/>
              <a:t>субъекты оценивания (должностные лица или уполномоченные работники, в том числе представители органов государственно-общественного управления);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300" dirty="0"/>
              <a:t>перечень инструментария оценивания и/или процедура оценивания;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300" dirty="0"/>
              <a:t>периодичность оценивания объектов ВСОКО;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300" dirty="0"/>
              <a:t>нормы соответствия федеральным, региональным, институциональным требованиям;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300" dirty="0"/>
              <a:t>локальные акты общеобразовательной организации, в которых регламентируются требования к выполнению установленных норм;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300" dirty="0"/>
              <a:t>примерный перечень управленческих действий (решений), обеспечивающих требуемого уровня качества образования в общеобразовательной организации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/>
              <a:t>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400" dirty="0" smtClean="0"/>
              <a:t>	</a:t>
            </a:r>
            <a:r>
              <a:rPr lang="ru-RU" altLang="ru-RU" sz="2800" b="1" dirty="0" smtClean="0"/>
              <a:t>Инвариантная часть в обязательном порядке содержит разделы:</a:t>
            </a:r>
          </a:p>
          <a:p>
            <a:pPr algn="just">
              <a:buFontTx/>
              <a:buChar char="-"/>
              <a:defRPr/>
            </a:pPr>
            <a:r>
              <a:rPr lang="ru-RU" altLang="ru-RU" sz="2800" dirty="0" smtClean="0"/>
              <a:t>обеспечивающие выполнение требований федеральных государственных образовательных стандартов общего образования (к результатам освоения основной образовательной программы; к структуре основной образовательной программы; к условиям реализации основной образовательной программы) </a:t>
            </a:r>
          </a:p>
          <a:p>
            <a:pPr algn="just">
              <a:buFontTx/>
              <a:buChar char="-"/>
              <a:defRPr/>
            </a:pPr>
            <a:r>
              <a:rPr lang="ru-RU" altLang="ru-RU" sz="2800" dirty="0" smtClean="0"/>
              <a:t>других действующих нормативных правовых документов в сфере образования, регламентирующих требования к качеству образования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400" dirty="0" smtClean="0"/>
              <a:t>	</a:t>
            </a:r>
            <a:r>
              <a:rPr lang="ru-RU" altLang="ru-RU" sz="2800" b="1" dirty="0" smtClean="0"/>
              <a:t>Инвариантная часть в обязательном порядке содержит разделы:</a:t>
            </a:r>
          </a:p>
          <a:p>
            <a:pPr algn="just">
              <a:buFontTx/>
              <a:buChar char="-"/>
              <a:defRPr/>
            </a:pPr>
            <a:r>
              <a:rPr lang="ru-RU" altLang="ru-RU" sz="2800" dirty="0" smtClean="0"/>
              <a:t>обеспечивающие выполнение требований федеральных государственных образовательных стандартов общего образования (к результатам освоения основной образовательной программы; к структуре основной образовательной программы; к условиям реализации основной образовательной программы) </a:t>
            </a:r>
          </a:p>
          <a:p>
            <a:pPr algn="just">
              <a:buFontTx/>
              <a:buChar char="-"/>
              <a:defRPr/>
            </a:pPr>
            <a:r>
              <a:rPr lang="ru-RU" altLang="ru-RU" sz="2800" dirty="0" smtClean="0"/>
              <a:t>других действующих нормативных правовых документов в сфере образования, регламентирующих требования к качеству образования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40873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200" b="1" i="1" smtClean="0"/>
              <a:t>	Инвариантная часть ВСОКО </a:t>
            </a:r>
            <a:r>
              <a:rPr lang="ru-RU" altLang="ru-RU" sz="2200" smtClean="0"/>
              <a:t>включает обязательные составляющие оценки реализации образовательных программ общего образования: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200" smtClean="0"/>
              <a:t>I.	Оценка достижения личностных, метапредметных и предметных планируемых результатов реализации основных образовательных программ начального общего, основного общего, среднего общего образования.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200" smtClean="0"/>
              <a:t>II.	Оценка реализации основных образовательных программ начального общего, основного общего, среднего общего образования в части определения качества реализации рабочих программ учебных предметов, курсов, в том числе и курсов внеурочной деятельности. Кроме того, оценка уровня реализации отдельных программ, являющихся частью основных образовательных программ общего образования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200" smtClean="0"/>
              <a:t>III. Оценка сформированности кадровых условий реализации основных образовательных программ начального общего, основного общего, среднего общего образования на основе определения уровня соответствия профессиональной компетентности педагогов требованиям профессиональных стандартов . </a:t>
            </a:r>
          </a:p>
          <a:p>
            <a:pPr marL="0" indent="0" algn="just">
              <a:buFont typeface="Arial" charset="0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ИППКРО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ЧИППКРО 1</Template>
  <TotalTime>585</TotalTime>
  <Words>404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ЧИППКРО 1</vt:lpstr>
      <vt:lpstr>Законодательные и нормативно-правовые основания разработки внутренней системы оценки качества образования в образовательной организации. Подходы к организации внутренней системы оценки качества образования в общеобразовательной организации.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Рекомендуемая организационная структура внутренней системы оценки качества образования  в общеобразовательной организации  (фрагмент инвариантной части)</vt:lpstr>
      <vt:lpstr>Рекомендуемая организационная структура внутренней системы оценки качества образования  в общеобразовательной организации  (фрагмент инвариантной части)</vt:lpstr>
      <vt:lpstr>Рекомендуемая организационная структура внутренней системы оценки качества образования  в общеобразовательной организации  (фрагмент инвариантной части)</vt:lpstr>
      <vt:lpstr>Рекомендуемая организационная структура внутренней системы оценки качества образования  в общеобразовательной организации  (фрагмент инвариантной части)</vt:lpstr>
      <vt:lpstr>Законодательные и нормативно-правовые основания разработки внутренней системы оценки качества образования в образовательной организации. Подходы к организации внутренней системы оценки качества образования в общеобразовательной организации.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управления школой в современных социально-экономических условиях: школа успеха</dc:title>
  <dc:creator>Solodkova_mi</dc:creator>
  <cp:lastModifiedBy>Павел А.Сафронов</cp:lastModifiedBy>
  <cp:revision>33</cp:revision>
  <dcterms:created xsi:type="dcterms:W3CDTF">2010-04-22T05:30:43Z</dcterms:created>
  <dcterms:modified xsi:type="dcterms:W3CDTF">2018-10-02T11:04:55Z</dcterms:modified>
</cp:coreProperties>
</file>