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3" r:id="rId5"/>
    <p:sldId id="264" r:id="rId6"/>
    <p:sldId id="268" r:id="rId7"/>
    <p:sldId id="258" r:id="rId8"/>
    <p:sldId id="270" r:id="rId9"/>
    <p:sldId id="269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84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6FC427-AE6D-4E19-B6F6-F78E43415B10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22E28C8-BD56-4426-96C0-AEE5FFBEBACB}">
      <dgm:prSet phldrT="[Текст]" custT="1"/>
      <dgm:spPr/>
      <dgm:t>
        <a:bodyPr/>
        <a:lstStyle/>
        <a:p>
          <a:r>
            <a:rPr lang="ru-RU" sz="2400" b="1" dirty="0" smtClean="0"/>
            <a:t>Профессиональная деятельность учителя русского языка и литературы в сфере оценивания учебных достижений учащихся</a:t>
          </a:r>
          <a:endParaRPr lang="ru-RU" sz="2400" b="1" dirty="0"/>
        </a:p>
      </dgm:t>
    </dgm:pt>
    <dgm:pt modelId="{DB089EC9-DDB4-48CE-874C-AA4EC61D5090}" type="parTrans" cxnId="{AAD26581-86F1-4B34-AA16-373EC5982566}">
      <dgm:prSet/>
      <dgm:spPr/>
      <dgm:t>
        <a:bodyPr/>
        <a:lstStyle/>
        <a:p>
          <a:endParaRPr lang="ru-RU"/>
        </a:p>
      </dgm:t>
    </dgm:pt>
    <dgm:pt modelId="{39675F97-ED53-4E45-8BE2-FE1A3F9A580C}" type="sibTrans" cxnId="{AAD26581-86F1-4B34-AA16-373EC5982566}">
      <dgm:prSet/>
      <dgm:spPr/>
      <dgm:t>
        <a:bodyPr/>
        <a:lstStyle/>
        <a:p>
          <a:endParaRPr lang="ru-RU"/>
        </a:p>
      </dgm:t>
    </dgm:pt>
    <dgm:pt modelId="{65685F0B-08EE-4EBC-B76F-B079F07960C7}">
      <dgm:prSet phldrT="[Текст]" custT="1"/>
      <dgm:spPr/>
      <dgm:t>
        <a:bodyPr/>
        <a:lstStyle/>
        <a:p>
          <a:r>
            <a:rPr lang="ru-RU" sz="2400" b="1" dirty="0" smtClean="0"/>
            <a:t>Система работы учителя математики по подготовке учащихся к итоговой аттестации</a:t>
          </a:r>
          <a:endParaRPr lang="ru-RU" sz="2400" b="1" dirty="0"/>
        </a:p>
      </dgm:t>
    </dgm:pt>
    <dgm:pt modelId="{24418530-510C-4ACB-81BF-4B7464EAEA25}" type="parTrans" cxnId="{636FA3E2-13FA-4977-BEEB-F8A6982FB9C9}">
      <dgm:prSet/>
      <dgm:spPr/>
      <dgm:t>
        <a:bodyPr/>
        <a:lstStyle/>
        <a:p>
          <a:endParaRPr lang="ru-RU"/>
        </a:p>
      </dgm:t>
    </dgm:pt>
    <dgm:pt modelId="{3F6137A3-A794-4AF4-B12C-6A33BF47D2EA}" type="sibTrans" cxnId="{636FA3E2-13FA-4977-BEEB-F8A6982FB9C9}">
      <dgm:prSet/>
      <dgm:spPr/>
      <dgm:t>
        <a:bodyPr/>
        <a:lstStyle/>
        <a:p>
          <a:endParaRPr lang="ru-RU"/>
        </a:p>
      </dgm:t>
    </dgm:pt>
    <dgm:pt modelId="{C8F58F0F-88C3-4C3E-ADF6-1413609A1C5D}">
      <dgm:prSet phldrT="[Текст]" custT="1"/>
      <dgm:spPr/>
      <dgm:t>
        <a:bodyPr/>
        <a:lstStyle/>
        <a:p>
          <a:r>
            <a:rPr lang="ru-RU" sz="2400" b="1" dirty="0" smtClean="0"/>
            <a:t>Система работы учителя физики по подготовке учащихся к итоговой аттестации</a:t>
          </a:r>
          <a:endParaRPr lang="ru-RU" sz="2400" b="1" dirty="0"/>
        </a:p>
      </dgm:t>
    </dgm:pt>
    <dgm:pt modelId="{2F21191F-871D-4E0C-AC97-8CF7C03F8226}" type="parTrans" cxnId="{8ED8B015-24CC-46C4-B835-68CE128CDD7A}">
      <dgm:prSet/>
      <dgm:spPr/>
      <dgm:t>
        <a:bodyPr/>
        <a:lstStyle/>
        <a:p>
          <a:endParaRPr lang="ru-RU"/>
        </a:p>
      </dgm:t>
    </dgm:pt>
    <dgm:pt modelId="{9AF877B2-D8DD-4621-990C-D432262BA44F}" type="sibTrans" cxnId="{8ED8B015-24CC-46C4-B835-68CE128CDD7A}">
      <dgm:prSet/>
      <dgm:spPr/>
      <dgm:t>
        <a:bodyPr/>
        <a:lstStyle/>
        <a:p>
          <a:endParaRPr lang="ru-RU"/>
        </a:p>
      </dgm:t>
    </dgm:pt>
    <dgm:pt modelId="{F1FD438D-2055-48DD-9878-227B36726EDE}" type="pres">
      <dgm:prSet presAssocID="{206FC427-AE6D-4E19-B6F6-F78E43415B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7B0657-1F8B-40B0-BA97-2CCDD9DC5283}" type="pres">
      <dgm:prSet presAssocID="{622E28C8-BD56-4426-96C0-AEE5FFBEBACB}" presName="parentLin" presStyleCnt="0"/>
      <dgm:spPr/>
    </dgm:pt>
    <dgm:pt modelId="{A273FD3E-7F7F-4447-8197-FC2AAE5DECA7}" type="pres">
      <dgm:prSet presAssocID="{622E28C8-BD56-4426-96C0-AEE5FFBEBAC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1E6F47B-E0C9-4F3C-B839-750330E6C71E}" type="pres">
      <dgm:prSet presAssocID="{622E28C8-BD56-4426-96C0-AEE5FFBEBACB}" presName="parentText" presStyleLbl="node1" presStyleIdx="0" presStyleCnt="3" custScaleX="131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318FC-ADA0-4DFD-BAC5-765F0BE67FC7}" type="pres">
      <dgm:prSet presAssocID="{622E28C8-BD56-4426-96C0-AEE5FFBEBACB}" presName="negativeSpace" presStyleCnt="0"/>
      <dgm:spPr/>
    </dgm:pt>
    <dgm:pt modelId="{5D607023-8180-46A1-9885-20E2293D7089}" type="pres">
      <dgm:prSet presAssocID="{622E28C8-BD56-4426-96C0-AEE5FFBEBACB}" presName="childText" presStyleLbl="conFgAcc1" presStyleIdx="0" presStyleCnt="3">
        <dgm:presLayoutVars>
          <dgm:bulletEnabled val="1"/>
        </dgm:presLayoutVars>
      </dgm:prSet>
      <dgm:spPr/>
    </dgm:pt>
    <dgm:pt modelId="{D6F8F92A-2BC0-4112-85E4-6CE13303E966}" type="pres">
      <dgm:prSet presAssocID="{39675F97-ED53-4E45-8BE2-FE1A3F9A580C}" presName="spaceBetweenRectangles" presStyleCnt="0"/>
      <dgm:spPr/>
    </dgm:pt>
    <dgm:pt modelId="{0FB74BB9-38B2-435C-9972-D232D3B6A44E}" type="pres">
      <dgm:prSet presAssocID="{65685F0B-08EE-4EBC-B76F-B079F07960C7}" presName="parentLin" presStyleCnt="0"/>
      <dgm:spPr/>
    </dgm:pt>
    <dgm:pt modelId="{900477A3-786E-45EC-840B-B50D54690CDC}" type="pres">
      <dgm:prSet presAssocID="{65685F0B-08EE-4EBC-B76F-B079F07960C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69725A8-3AA5-4655-9FE3-6A0FDD352B5D}" type="pres">
      <dgm:prSet presAssocID="{65685F0B-08EE-4EBC-B76F-B079F07960C7}" presName="parentText" presStyleLbl="node1" presStyleIdx="1" presStyleCnt="3" custScaleX="131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C0017-DA86-48E3-9A37-ADB1B50CC1D6}" type="pres">
      <dgm:prSet presAssocID="{65685F0B-08EE-4EBC-B76F-B079F07960C7}" presName="negativeSpace" presStyleCnt="0"/>
      <dgm:spPr/>
    </dgm:pt>
    <dgm:pt modelId="{E1BB1C56-EE77-4503-8F38-56A97653540C}" type="pres">
      <dgm:prSet presAssocID="{65685F0B-08EE-4EBC-B76F-B079F07960C7}" presName="childText" presStyleLbl="conFgAcc1" presStyleIdx="1" presStyleCnt="3">
        <dgm:presLayoutVars>
          <dgm:bulletEnabled val="1"/>
        </dgm:presLayoutVars>
      </dgm:prSet>
      <dgm:spPr/>
    </dgm:pt>
    <dgm:pt modelId="{BDCB72A4-57C7-4B48-B08D-2640D51768BF}" type="pres">
      <dgm:prSet presAssocID="{3F6137A3-A794-4AF4-B12C-6A33BF47D2EA}" presName="spaceBetweenRectangles" presStyleCnt="0"/>
      <dgm:spPr/>
    </dgm:pt>
    <dgm:pt modelId="{41858118-0B1E-4738-A646-8F2248C46836}" type="pres">
      <dgm:prSet presAssocID="{C8F58F0F-88C3-4C3E-ADF6-1413609A1C5D}" presName="parentLin" presStyleCnt="0"/>
      <dgm:spPr/>
    </dgm:pt>
    <dgm:pt modelId="{773A7818-A39E-49FA-A0E7-525EC5286D1F}" type="pres">
      <dgm:prSet presAssocID="{C8F58F0F-88C3-4C3E-ADF6-1413609A1C5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0DAE492-0FD7-4395-8CFF-C43CB8847F73}" type="pres">
      <dgm:prSet presAssocID="{C8F58F0F-88C3-4C3E-ADF6-1413609A1C5D}" presName="parentText" presStyleLbl="node1" presStyleIdx="2" presStyleCnt="3" custScaleX="1315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E70A9-465B-4B0D-9376-DFA258BE0DB5}" type="pres">
      <dgm:prSet presAssocID="{C8F58F0F-88C3-4C3E-ADF6-1413609A1C5D}" presName="negativeSpace" presStyleCnt="0"/>
      <dgm:spPr/>
    </dgm:pt>
    <dgm:pt modelId="{6C37E5D1-6E8F-4363-B5C7-236ABD9ACE05}" type="pres">
      <dgm:prSet presAssocID="{C8F58F0F-88C3-4C3E-ADF6-1413609A1C5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7635B34-A9DE-4704-8B82-334B33104599}" type="presOf" srcId="{C8F58F0F-88C3-4C3E-ADF6-1413609A1C5D}" destId="{50DAE492-0FD7-4395-8CFF-C43CB8847F73}" srcOrd="1" destOrd="0" presId="urn:microsoft.com/office/officeart/2005/8/layout/list1"/>
    <dgm:cxn modelId="{4C04A297-EF4D-48A5-87A7-106BBD1AD371}" type="presOf" srcId="{C8F58F0F-88C3-4C3E-ADF6-1413609A1C5D}" destId="{773A7818-A39E-49FA-A0E7-525EC5286D1F}" srcOrd="0" destOrd="0" presId="urn:microsoft.com/office/officeart/2005/8/layout/list1"/>
    <dgm:cxn modelId="{AAD26581-86F1-4B34-AA16-373EC5982566}" srcId="{206FC427-AE6D-4E19-B6F6-F78E43415B10}" destId="{622E28C8-BD56-4426-96C0-AEE5FFBEBACB}" srcOrd="0" destOrd="0" parTransId="{DB089EC9-DDB4-48CE-874C-AA4EC61D5090}" sibTransId="{39675F97-ED53-4E45-8BE2-FE1A3F9A580C}"/>
    <dgm:cxn modelId="{E9DF0187-1D33-41CD-9015-DC5F7E7369E9}" type="presOf" srcId="{622E28C8-BD56-4426-96C0-AEE5FFBEBACB}" destId="{A273FD3E-7F7F-4447-8197-FC2AAE5DECA7}" srcOrd="0" destOrd="0" presId="urn:microsoft.com/office/officeart/2005/8/layout/list1"/>
    <dgm:cxn modelId="{636FA3E2-13FA-4977-BEEB-F8A6982FB9C9}" srcId="{206FC427-AE6D-4E19-B6F6-F78E43415B10}" destId="{65685F0B-08EE-4EBC-B76F-B079F07960C7}" srcOrd="1" destOrd="0" parTransId="{24418530-510C-4ACB-81BF-4B7464EAEA25}" sibTransId="{3F6137A3-A794-4AF4-B12C-6A33BF47D2EA}"/>
    <dgm:cxn modelId="{9B668C40-BBAA-4F4C-B9F8-BBB9069B246D}" type="presOf" srcId="{622E28C8-BD56-4426-96C0-AEE5FFBEBACB}" destId="{81E6F47B-E0C9-4F3C-B839-750330E6C71E}" srcOrd="1" destOrd="0" presId="urn:microsoft.com/office/officeart/2005/8/layout/list1"/>
    <dgm:cxn modelId="{18B0F0D7-2517-44F1-B4CA-3A1DA04D85A2}" type="presOf" srcId="{65685F0B-08EE-4EBC-B76F-B079F07960C7}" destId="{900477A3-786E-45EC-840B-B50D54690CDC}" srcOrd="0" destOrd="0" presId="urn:microsoft.com/office/officeart/2005/8/layout/list1"/>
    <dgm:cxn modelId="{F56B265E-51C5-4A32-8C3E-6429F72DF89C}" type="presOf" srcId="{206FC427-AE6D-4E19-B6F6-F78E43415B10}" destId="{F1FD438D-2055-48DD-9878-227B36726EDE}" srcOrd="0" destOrd="0" presId="urn:microsoft.com/office/officeart/2005/8/layout/list1"/>
    <dgm:cxn modelId="{9D86E1D8-12EB-4D26-AEE3-ED03DC66A8FD}" type="presOf" srcId="{65685F0B-08EE-4EBC-B76F-B079F07960C7}" destId="{869725A8-3AA5-4655-9FE3-6A0FDD352B5D}" srcOrd="1" destOrd="0" presId="urn:microsoft.com/office/officeart/2005/8/layout/list1"/>
    <dgm:cxn modelId="{8ED8B015-24CC-46C4-B835-68CE128CDD7A}" srcId="{206FC427-AE6D-4E19-B6F6-F78E43415B10}" destId="{C8F58F0F-88C3-4C3E-ADF6-1413609A1C5D}" srcOrd="2" destOrd="0" parTransId="{2F21191F-871D-4E0C-AC97-8CF7C03F8226}" sibTransId="{9AF877B2-D8DD-4621-990C-D432262BA44F}"/>
    <dgm:cxn modelId="{2E7ED954-F3D1-4794-A1B4-4D6584292E36}" type="presParOf" srcId="{F1FD438D-2055-48DD-9878-227B36726EDE}" destId="{C77B0657-1F8B-40B0-BA97-2CCDD9DC5283}" srcOrd="0" destOrd="0" presId="urn:microsoft.com/office/officeart/2005/8/layout/list1"/>
    <dgm:cxn modelId="{B1099724-29AA-4D10-AEFB-075047E36652}" type="presParOf" srcId="{C77B0657-1F8B-40B0-BA97-2CCDD9DC5283}" destId="{A273FD3E-7F7F-4447-8197-FC2AAE5DECA7}" srcOrd="0" destOrd="0" presId="urn:microsoft.com/office/officeart/2005/8/layout/list1"/>
    <dgm:cxn modelId="{D2463A13-A904-4F1D-B7DD-4B3BA6696176}" type="presParOf" srcId="{C77B0657-1F8B-40B0-BA97-2CCDD9DC5283}" destId="{81E6F47B-E0C9-4F3C-B839-750330E6C71E}" srcOrd="1" destOrd="0" presId="urn:microsoft.com/office/officeart/2005/8/layout/list1"/>
    <dgm:cxn modelId="{41F63FF9-FC7F-4E2D-AF03-D0E4AF1A6C56}" type="presParOf" srcId="{F1FD438D-2055-48DD-9878-227B36726EDE}" destId="{3D2318FC-ADA0-4DFD-BAC5-765F0BE67FC7}" srcOrd="1" destOrd="0" presId="urn:microsoft.com/office/officeart/2005/8/layout/list1"/>
    <dgm:cxn modelId="{92D41D6E-D3BD-4A05-963F-52BF88BA1018}" type="presParOf" srcId="{F1FD438D-2055-48DD-9878-227B36726EDE}" destId="{5D607023-8180-46A1-9885-20E2293D7089}" srcOrd="2" destOrd="0" presId="urn:microsoft.com/office/officeart/2005/8/layout/list1"/>
    <dgm:cxn modelId="{2E43F267-8A18-4204-9E84-BDDEDA46CD0C}" type="presParOf" srcId="{F1FD438D-2055-48DD-9878-227B36726EDE}" destId="{D6F8F92A-2BC0-4112-85E4-6CE13303E966}" srcOrd="3" destOrd="0" presId="urn:microsoft.com/office/officeart/2005/8/layout/list1"/>
    <dgm:cxn modelId="{F791DCB9-96AC-4AA8-8683-DCD8AB69B44E}" type="presParOf" srcId="{F1FD438D-2055-48DD-9878-227B36726EDE}" destId="{0FB74BB9-38B2-435C-9972-D232D3B6A44E}" srcOrd="4" destOrd="0" presId="urn:microsoft.com/office/officeart/2005/8/layout/list1"/>
    <dgm:cxn modelId="{AEB3543F-F063-4699-AABF-D87FD2068506}" type="presParOf" srcId="{0FB74BB9-38B2-435C-9972-D232D3B6A44E}" destId="{900477A3-786E-45EC-840B-B50D54690CDC}" srcOrd="0" destOrd="0" presId="urn:microsoft.com/office/officeart/2005/8/layout/list1"/>
    <dgm:cxn modelId="{543F6E0E-8358-4811-B690-F8ADB8A941C6}" type="presParOf" srcId="{0FB74BB9-38B2-435C-9972-D232D3B6A44E}" destId="{869725A8-3AA5-4655-9FE3-6A0FDD352B5D}" srcOrd="1" destOrd="0" presId="urn:microsoft.com/office/officeart/2005/8/layout/list1"/>
    <dgm:cxn modelId="{468FF712-A7BC-404D-A574-480116B3D51D}" type="presParOf" srcId="{F1FD438D-2055-48DD-9878-227B36726EDE}" destId="{3EAC0017-DA86-48E3-9A37-ADB1B50CC1D6}" srcOrd="5" destOrd="0" presId="urn:microsoft.com/office/officeart/2005/8/layout/list1"/>
    <dgm:cxn modelId="{BBA4992C-1094-483A-AC4E-AB1EB0DC7D1C}" type="presParOf" srcId="{F1FD438D-2055-48DD-9878-227B36726EDE}" destId="{E1BB1C56-EE77-4503-8F38-56A97653540C}" srcOrd="6" destOrd="0" presId="urn:microsoft.com/office/officeart/2005/8/layout/list1"/>
    <dgm:cxn modelId="{28774B93-6B56-4DAF-8266-6E1D04053B45}" type="presParOf" srcId="{F1FD438D-2055-48DD-9878-227B36726EDE}" destId="{BDCB72A4-57C7-4B48-B08D-2640D51768BF}" srcOrd="7" destOrd="0" presId="urn:microsoft.com/office/officeart/2005/8/layout/list1"/>
    <dgm:cxn modelId="{BDE12A75-E899-4E21-96C0-1C73B899E5B1}" type="presParOf" srcId="{F1FD438D-2055-48DD-9878-227B36726EDE}" destId="{41858118-0B1E-4738-A646-8F2248C46836}" srcOrd="8" destOrd="0" presId="urn:microsoft.com/office/officeart/2005/8/layout/list1"/>
    <dgm:cxn modelId="{7849BA99-16F7-494D-B387-8BA0D814A64E}" type="presParOf" srcId="{41858118-0B1E-4738-A646-8F2248C46836}" destId="{773A7818-A39E-49FA-A0E7-525EC5286D1F}" srcOrd="0" destOrd="0" presId="urn:microsoft.com/office/officeart/2005/8/layout/list1"/>
    <dgm:cxn modelId="{85BA2D5C-3115-4DF8-81D3-D594C2336027}" type="presParOf" srcId="{41858118-0B1E-4738-A646-8F2248C46836}" destId="{50DAE492-0FD7-4395-8CFF-C43CB8847F73}" srcOrd="1" destOrd="0" presId="urn:microsoft.com/office/officeart/2005/8/layout/list1"/>
    <dgm:cxn modelId="{149B79D2-255B-46DD-AAA4-05F2693296A8}" type="presParOf" srcId="{F1FD438D-2055-48DD-9878-227B36726EDE}" destId="{547E70A9-465B-4B0D-9376-DFA258BE0DB5}" srcOrd="9" destOrd="0" presId="urn:microsoft.com/office/officeart/2005/8/layout/list1"/>
    <dgm:cxn modelId="{0F38A97A-7DD1-4707-8BE7-F27FCC86C134}" type="presParOf" srcId="{F1FD438D-2055-48DD-9878-227B36726EDE}" destId="{6C37E5D1-6E8F-4363-B5C7-236ABD9ACE0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6FC427-AE6D-4E19-B6F6-F78E43415B10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22E28C8-BD56-4426-96C0-AEE5FFBEBACB}">
      <dgm:prSet phldrT="[Текст]" custT="1"/>
      <dgm:spPr/>
      <dgm:t>
        <a:bodyPr/>
        <a:lstStyle/>
        <a:p>
          <a:r>
            <a:rPr lang="ru-RU" sz="2400" b="1" dirty="0" smtClean="0"/>
            <a:t>Профессиональная деятельность учителя русского языка и литературы в сфере оценивания учебных достижений учащихся</a:t>
          </a:r>
          <a:endParaRPr lang="ru-RU" sz="2400" b="1" dirty="0"/>
        </a:p>
      </dgm:t>
    </dgm:pt>
    <dgm:pt modelId="{DB089EC9-DDB4-48CE-874C-AA4EC61D5090}" type="parTrans" cxnId="{AAD26581-86F1-4B34-AA16-373EC5982566}">
      <dgm:prSet/>
      <dgm:spPr/>
      <dgm:t>
        <a:bodyPr/>
        <a:lstStyle/>
        <a:p>
          <a:endParaRPr lang="ru-RU"/>
        </a:p>
      </dgm:t>
    </dgm:pt>
    <dgm:pt modelId="{39675F97-ED53-4E45-8BE2-FE1A3F9A580C}" type="sibTrans" cxnId="{AAD26581-86F1-4B34-AA16-373EC5982566}">
      <dgm:prSet/>
      <dgm:spPr/>
      <dgm:t>
        <a:bodyPr/>
        <a:lstStyle/>
        <a:p>
          <a:endParaRPr lang="ru-RU"/>
        </a:p>
      </dgm:t>
    </dgm:pt>
    <dgm:pt modelId="{65685F0B-08EE-4EBC-B76F-B079F07960C7}">
      <dgm:prSet phldrT="[Текст]" custT="1"/>
      <dgm:spPr/>
      <dgm:t>
        <a:bodyPr/>
        <a:lstStyle/>
        <a:p>
          <a:r>
            <a:rPr lang="ru-RU" sz="2400" b="1" dirty="0" smtClean="0"/>
            <a:t>Система работы учителя математики по подготовке учащихся к итоговой аттестации</a:t>
          </a:r>
          <a:endParaRPr lang="ru-RU" sz="2400" b="1" dirty="0"/>
        </a:p>
      </dgm:t>
    </dgm:pt>
    <dgm:pt modelId="{24418530-510C-4ACB-81BF-4B7464EAEA25}" type="parTrans" cxnId="{636FA3E2-13FA-4977-BEEB-F8A6982FB9C9}">
      <dgm:prSet/>
      <dgm:spPr/>
      <dgm:t>
        <a:bodyPr/>
        <a:lstStyle/>
        <a:p>
          <a:endParaRPr lang="ru-RU"/>
        </a:p>
      </dgm:t>
    </dgm:pt>
    <dgm:pt modelId="{3F6137A3-A794-4AF4-B12C-6A33BF47D2EA}" type="sibTrans" cxnId="{636FA3E2-13FA-4977-BEEB-F8A6982FB9C9}">
      <dgm:prSet/>
      <dgm:spPr/>
      <dgm:t>
        <a:bodyPr/>
        <a:lstStyle/>
        <a:p>
          <a:endParaRPr lang="ru-RU"/>
        </a:p>
      </dgm:t>
    </dgm:pt>
    <dgm:pt modelId="{C8F58F0F-88C3-4C3E-ADF6-1413609A1C5D}">
      <dgm:prSet phldrT="[Текст]" custT="1"/>
      <dgm:spPr/>
      <dgm:t>
        <a:bodyPr/>
        <a:lstStyle/>
        <a:p>
          <a:r>
            <a:rPr lang="ru-RU" sz="2400" b="1" dirty="0" smtClean="0"/>
            <a:t>Система работы учителя физики по подготовке учащихся к итоговой аттестации</a:t>
          </a:r>
          <a:endParaRPr lang="ru-RU" sz="2400" b="1" dirty="0"/>
        </a:p>
      </dgm:t>
    </dgm:pt>
    <dgm:pt modelId="{2F21191F-871D-4E0C-AC97-8CF7C03F8226}" type="parTrans" cxnId="{8ED8B015-24CC-46C4-B835-68CE128CDD7A}">
      <dgm:prSet/>
      <dgm:spPr/>
      <dgm:t>
        <a:bodyPr/>
        <a:lstStyle/>
        <a:p>
          <a:endParaRPr lang="ru-RU"/>
        </a:p>
      </dgm:t>
    </dgm:pt>
    <dgm:pt modelId="{9AF877B2-D8DD-4621-990C-D432262BA44F}" type="sibTrans" cxnId="{8ED8B015-24CC-46C4-B835-68CE128CDD7A}">
      <dgm:prSet/>
      <dgm:spPr/>
      <dgm:t>
        <a:bodyPr/>
        <a:lstStyle/>
        <a:p>
          <a:endParaRPr lang="ru-RU"/>
        </a:p>
      </dgm:t>
    </dgm:pt>
    <dgm:pt modelId="{F1FD438D-2055-48DD-9878-227B36726EDE}" type="pres">
      <dgm:prSet presAssocID="{206FC427-AE6D-4E19-B6F6-F78E43415B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7B0657-1F8B-40B0-BA97-2CCDD9DC5283}" type="pres">
      <dgm:prSet presAssocID="{622E28C8-BD56-4426-96C0-AEE5FFBEBACB}" presName="parentLin" presStyleCnt="0"/>
      <dgm:spPr/>
    </dgm:pt>
    <dgm:pt modelId="{A273FD3E-7F7F-4447-8197-FC2AAE5DECA7}" type="pres">
      <dgm:prSet presAssocID="{622E28C8-BD56-4426-96C0-AEE5FFBEBAC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1E6F47B-E0C9-4F3C-B839-750330E6C71E}" type="pres">
      <dgm:prSet presAssocID="{622E28C8-BD56-4426-96C0-AEE5FFBEBACB}" presName="parentText" presStyleLbl="node1" presStyleIdx="0" presStyleCnt="3" custScaleX="131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318FC-ADA0-4DFD-BAC5-765F0BE67FC7}" type="pres">
      <dgm:prSet presAssocID="{622E28C8-BD56-4426-96C0-AEE5FFBEBACB}" presName="negativeSpace" presStyleCnt="0"/>
      <dgm:spPr/>
    </dgm:pt>
    <dgm:pt modelId="{5D607023-8180-46A1-9885-20E2293D7089}" type="pres">
      <dgm:prSet presAssocID="{622E28C8-BD56-4426-96C0-AEE5FFBEBACB}" presName="childText" presStyleLbl="conFgAcc1" presStyleIdx="0" presStyleCnt="3">
        <dgm:presLayoutVars>
          <dgm:bulletEnabled val="1"/>
        </dgm:presLayoutVars>
      </dgm:prSet>
      <dgm:spPr/>
    </dgm:pt>
    <dgm:pt modelId="{D6F8F92A-2BC0-4112-85E4-6CE13303E966}" type="pres">
      <dgm:prSet presAssocID="{39675F97-ED53-4E45-8BE2-FE1A3F9A580C}" presName="spaceBetweenRectangles" presStyleCnt="0"/>
      <dgm:spPr/>
    </dgm:pt>
    <dgm:pt modelId="{0FB74BB9-38B2-435C-9972-D232D3B6A44E}" type="pres">
      <dgm:prSet presAssocID="{65685F0B-08EE-4EBC-B76F-B079F07960C7}" presName="parentLin" presStyleCnt="0"/>
      <dgm:spPr/>
    </dgm:pt>
    <dgm:pt modelId="{900477A3-786E-45EC-840B-B50D54690CDC}" type="pres">
      <dgm:prSet presAssocID="{65685F0B-08EE-4EBC-B76F-B079F07960C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69725A8-3AA5-4655-9FE3-6A0FDD352B5D}" type="pres">
      <dgm:prSet presAssocID="{65685F0B-08EE-4EBC-B76F-B079F07960C7}" presName="parentText" presStyleLbl="node1" presStyleIdx="1" presStyleCnt="3" custScaleX="131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C0017-DA86-48E3-9A37-ADB1B50CC1D6}" type="pres">
      <dgm:prSet presAssocID="{65685F0B-08EE-4EBC-B76F-B079F07960C7}" presName="negativeSpace" presStyleCnt="0"/>
      <dgm:spPr/>
    </dgm:pt>
    <dgm:pt modelId="{E1BB1C56-EE77-4503-8F38-56A97653540C}" type="pres">
      <dgm:prSet presAssocID="{65685F0B-08EE-4EBC-B76F-B079F07960C7}" presName="childText" presStyleLbl="conFgAcc1" presStyleIdx="1" presStyleCnt="3">
        <dgm:presLayoutVars>
          <dgm:bulletEnabled val="1"/>
        </dgm:presLayoutVars>
      </dgm:prSet>
      <dgm:spPr/>
    </dgm:pt>
    <dgm:pt modelId="{BDCB72A4-57C7-4B48-B08D-2640D51768BF}" type="pres">
      <dgm:prSet presAssocID="{3F6137A3-A794-4AF4-B12C-6A33BF47D2EA}" presName="spaceBetweenRectangles" presStyleCnt="0"/>
      <dgm:spPr/>
    </dgm:pt>
    <dgm:pt modelId="{41858118-0B1E-4738-A646-8F2248C46836}" type="pres">
      <dgm:prSet presAssocID="{C8F58F0F-88C3-4C3E-ADF6-1413609A1C5D}" presName="parentLin" presStyleCnt="0"/>
      <dgm:spPr/>
    </dgm:pt>
    <dgm:pt modelId="{773A7818-A39E-49FA-A0E7-525EC5286D1F}" type="pres">
      <dgm:prSet presAssocID="{C8F58F0F-88C3-4C3E-ADF6-1413609A1C5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0DAE492-0FD7-4395-8CFF-C43CB8847F73}" type="pres">
      <dgm:prSet presAssocID="{C8F58F0F-88C3-4C3E-ADF6-1413609A1C5D}" presName="parentText" presStyleLbl="node1" presStyleIdx="2" presStyleCnt="3" custScaleX="1315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E70A9-465B-4B0D-9376-DFA258BE0DB5}" type="pres">
      <dgm:prSet presAssocID="{C8F58F0F-88C3-4C3E-ADF6-1413609A1C5D}" presName="negativeSpace" presStyleCnt="0"/>
      <dgm:spPr/>
    </dgm:pt>
    <dgm:pt modelId="{6C37E5D1-6E8F-4363-B5C7-236ABD9ACE05}" type="pres">
      <dgm:prSet presAssocID="{C8F58F0F-88C3-4C3E-ADF6-1413609A1C5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3CD9002-461B-4601-AC7B-4C8DAC68BADE}" type="presOf" srcId="{65685F0B-08EE-4EBC-B76F-B079F07960C7}" destId="{900477A3-786E-45EC-840B-B50D54690CDC}" srcOrd="0" destOrd="0" presId="urn:microsoft.com/office/officeart/2005/8/layout/list1"/>
    <dgm:cxn modelId="{AAD26581-86F1-4B34-AA16-373EC5982566}" srcId="{206FC427-AE6D-4E19-B6F6-F78E43415B10}" destId="{622E28C8-BD56-4426-96C0-AEE5FFBEBACB}" srcOrd="0" destOrd="0" parTransId="{DB089EC9-DDB4-48CE-874C-AA4EC61D5090}" sibTransId="{39675F97-ED53-4E45-8BE2-FE1A3F9A580C}"/>
    <dgm:cxn modelId="{4A1D50DC-0FA9-4351-8011-10C4A201CF6C}" type="presOf" srcId="{C8F58F0F-88C3-4C3E-ADF6-1413609A1C5D}" destId="{773A7818-A39E-49FA-A0E7-525EC5286D1F}" srcOrd="0" destOrd="0" presId="urn:microsoft.com/office/officeart/2005/8/layout/list1"/>
    <dgm:cxn modelId="{5219AE6E-B60F-4313-BAE7-D181643302A3}" type="presOf" srcId="{65685F0B-08EE-4EBC-B76F-B079F07960C7}" destId="{869725A8-3AA5-4655-9FE3-6A0FDD352B5D}" srcOrd="1" destOrd="0" presId="urn:microsoft.com/office/officeart/2005/8/layout/list1"/>
    <dgm:cxn modelId="{636FA3E2-13FA-4977-BEEB-F8A6982FB9C9}" srcId="{206FC427-AE6D-4E19-B6F6-F78E43415B10}" destId="{65685F0B-08EE-4EBC-B76F-B079F07960C7}" srcOrd="1" destOrd="0" parTransId="{24418530-510C-4ACB-81BF-4B7464EAEA25}" sibTransId="{3F6137A3-A794-4AF4-B12C-6A33BF47D2EA}"/>
    <dgm:cxn modelId="{2C3A3C89-6895-47F2-B3F9-D92B35B72EC7}" type="presOf" srcId="{622E28C8-BD56-4426-96C0-AEE5FFBEBACB}" destId="{A273FD3E-7F7F-4447-8197-FC2AAE5DECA7}" srcOrd="0" destOrd="0" presId="urn:microsoft.com/office/officeart/2005/8/layout/list1"/>
    <dgm:cxn modelId="{622DE6BD-9EA0-42F9-82CC-DFFD2C06A52B}" type="presOf" srcId="{C8F58F0F-88C3-4C3E-ADF6-1413609A1C5D}" destId="{50DAE492-0FD7-4395-8CFF-C43CB8847F73}" srcOrd="1" destOrd="0" presId="urn:microsoft.com/office/officeart/2005/8/layout/list1"/>
    <dgm:cxn modelId="{C5B5648E-F6B6-4892-BF03-65EA3B4C3E72}" type="presOf" srcId="{622E28C8-BD56-4426-96C0-AEE5FFBEBACB}" destId="{81E6F47B-E0C9-4F3C-B839-750330E6C71E}" srcOrd="1" destOrd="0" presId="urn:microsoft.com/office/officeart/2005/8/layout/list1"/>
    <dgm:cxn modelId="{F5200EB2-8C3E-4B0F-9938-862C5B929A7F}" type="presOf" srcId="{206FC427-AE6D-4E19-B6F6-F78E43415B10}" destId="{F1FD438D-2055-48DD-9878-227B36726EDE}" srcOrd="0" destOrd="0" presId="urn:microsoft.com/office/officeart/2005/8/layout/list1"/>
    <dgm:cxn modelId="{8ED8B015-24CC-46C4-B835-68CE128CDD7A}" srcId="{206FC427-AE6D-4E19-B6F6-F78E43415B10}" destId="{C8F58F0F-88C3-4C3E-ADF6-1413609A1C5D}" srcOrd="2" destOrd="0" parTransId="{2F21191F-871D-4E0C-AC97-8CF7C03F8226}" sibTransId="{9AF877B2-D8DD-4621-990C-D432262BA44F}"/>
    <dgm:cxn modelId="{2E65638B-FB9A-44FB-8DEA-8C205E631F3D}" type="presParOf" srcId="{F1FD438D-2055-48DD-9878-227B36726EDE}" destId="{C77B0657-1F8B-40B0-BA97-2CCDD9DC5283}" srcOrd="0" destOrd="0" presId="urn:microsoft.com/office/officeart/2005/8/layout/list1"/>
    <dgm:cxn modelId="{D88CBE7B-8584-4A43-930F-17530A1EE473}" type="presParOf" srcId="{C77B0657-1F8B-40B0-BA97-2CCDD9DC5283}" destId="{A273FD3E-7F7F-4447-8197-FC2AAE5DECA7}" srcOrd="0" destOrd="0" presId="urn:microsoft.com/office/officeart/2005/8/layout/list1"/>
    <dgm:cxn modelId="{C6B2004B-0D06-4CA1-8D55-8412F4355BAF}" type="presParOf" srcId="{C77B0657-1F8B-40B0-BA97-2CCDD9DC5283}" destId="{81E6F47B-E0C9-4F3C-B839-750330E6C71E}" srcOrd="1" destOrd="0" presId="urn:microsoft.com/office/officeart/2005/8/layout/list1"/>
    <dgm:cxn modelId="{73FCD1F9-120F-4834-9815-3ED6553D5DB2}" type="presParOf" srcId="{F1FD438D-2055-48DD-9878-227B36726EDE}" destId="{3D2318FC-ADA0-4DFD-BAC5-765F0BE67FC7}" srcOrd="1" destOrd="0" presId="urn:microsoft.com/office/officeart/2005/8/layout/list1"/>
    <dgm:cxn modelId="{8EB18C93-793F-458C-8AAC-1A7680CE58C9}" type="presParOf" srcId="{F1FD438D-2055-48DD-9878-227B36726EDE}" destId="{5D607023-8180-46A1-9885-20E2293D7089}" srcOrd="2" destOrd="0" presId="urn:microsoft.com/office/officeart/2005/8/layout/list1"/>
    <dgm:cxn modelId="{950243BC-0AAE-4099-829A-2007405037F4}" type="presParOf" srcId="{F1FD438D-2055-48DD-9878-227B36726EDE}" destId="{D6F8F92A-2BC0-4112-85E4-6CE13303E966}" srcOrd="3" destOrd="0" presId="urn:microsoft.com/office/officeart/2005/8/layout/list1"/>
    <dgm:cxn modelId="{554D48EC-4116-4D1F-B645-E2264352D3CE}" type="presParOf" srcId="{F1FD438D-2055-48DD-9878-227B36726EDE}" destId="{0FB74BB9-38B2-435C-9972-D232D3B6A44E}" srcOrd="4" destOrd="0" presId="urn:microsoft.com/office/officeart/2005/8/layout/list1"/>
    <dgm:cxn modelId="{DE9819AC-1A51-4818-9964-3A64182DC40F}" type="presParOf" srcId="{0FB74BB9-38B2-435C-9972-D232D3B6A44E}" destId="{900477A3-786E-45EC-840B-B50D54690CDC}" srcOrd="0" destOrd="0" presId="urn:microsoft.com/office/officeart/2005/8/layout/list1"/>
    <dgm:cxn modelId="{23221324-9B15-46B4-9DC1-EDB9CCE04E75}" type="presParOf" srcId="{0FB74BB9-38B2-435C-9972-D232D3B6A44E}" destId="{869725A8-3AA5-4655-9FE3-6A0FDD352B5D}" srcOrd="1" destOrd="0" presId="urn:microsoft.com/office/officeart/2005/8/layout/list1"/>
    <dgm:cxn modelId="{287B10FB-F9EE-4034-ACCF-CF68961DBBC8}" type="presParOf" srcId="{F1FD438D-2055-48DD-9878-227B36726EDE}" destId="{3EAC0017-DA86-48E3-9A37-ADB1B50CC1D6}" srcOrd="5" destOrd="0" presId="urn:microsoft.com/office/officeart/2005/8/layout/list1"/>
    <dgm:cxn modelId="{D178A549-ABC8-4F97-8536-53F44EAE6A66}" type="presParOf" srcId="{F1FD438D-2055-48DD-9878-227B36726EDE}" destId="{E1BB1C56-EE77-4503-8F38-56A97653540C}" srcOrd="6" destOrd="0" presId="urn:microsoft.com/office/officeart/2005/8/layout/list1"/>
    <dgm:cxn modelId="{0DAB972C-8EFA-479E-AF66-A97CA86CE1A6}" type="presParOf" srcId="{F1FD438D-2055-48DD-9878-227B36726EDE}" destId="{BDCB72A4-57C7-4B48-B08D-2640D51768BF}" srcOrd="7" destOrd="0" presId="urn:microsoft.com/office/officeart/2005/8/layout/list1"/>
    <dgm:cxn modelId="{BE1E242E-4BAB-4491-A02D-95BE5F2E7FEA}" type="presParOf" srcId="{F1FD438D-2055-48DD-9878-227B36726EDE}" destId="{41858118-0B1E-4738-A646-8F2248C46836}" srcOrd="8" destOrd="0" presId="urn:microsoft.com/office/officeart/2005/8/layout/list1"/>
    <dgm:cxn modelId="{C0ADE50F-2DF1-474E-9106-5C6CE83A1247}" type="presParOf" srcId="{41858118-0B1E-4738-A646-8F2248C46836}" destId="{773A7818-A39E-49FA-A0E7-525EC5286D1F}" srcOrd="0" destOrd="0" presId="urn:microsoft.com/office/officeart/2005/8/layout/list1"/>
    <dgm:cxn modelId="{BE3B2F6C-D2A1-4D3F-A46D-04E9ABFDE048}" type="presParOf" srcId="{41858118-0B1E-4738-A646-8F2248C46836}" destId="{50DAE492-0FD7-4395-8CFF-C43CB8847F73}" srcOrd="1" destOrd="0" presId="urn:microsoft.com/office/officeart/2005/8/layout/list1"/>
    <dgm:cxn modelId="{2BD159F8-1663-4FB1-AB80-AA364ECAD71F}" type="presParOf" srcId="{F1FD438D-2055-48DD-9878-227B36726EDE}" destId="{547E70A9-465B-4B0D-9376-DFA258BE0DB5}" srcOrd="9" destOrd="0" presId="urn:microsoft.com/office/officeart/2005/8/layout/list1"/>
    <dgm:cxn modelId="{8E79B771-DC8D-457D-98DA-3998EC928245}" type="presParOf" srcId="{F1FD438D-2055-48DD-9878-227B36726EDE}" destId="{6C37E5D1-6E8F-4363-B5C7-236ABD9ACE0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07023-8180-46A1-9885-20E2293D7089}">
      <dsp:nvSpPr>
        <dsp:cNvPr id="0" name=""/>
        <dsp:cNvSpPr/>
      </dsp:nvSpPr>
      <dsp:spPr>
        <a:xfrm>
          <a:off x="0" y="506528"/>
          <a:ext cx="11143890" cy="831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6F47B-E0C9-4F3C-B839-750330E6C71E}">
      <dsp:nvSpPr>
        <dsp:cNvPr id="0" name=""/>
        <dsp:cNvSpPr/>
      </dsp:nvSpPr>
      <dsp:spPr>
        <a:xfrm>
          <a:off x="557194" y="19448"/>
          <a:ext cx="10223472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849" tIns="0" rIns="29484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Профессиональная деятельность учителя русского языка и литературы в сфере оценивания учебных достижений учащихся</a:t>
          </a:r>
          <a:endParaRPr lang="ru-RU" sz="2400" b="1" kern="1200" dirty="0"/>
        </a:p>
      </dsp:txBody>
      <dsp:txXfrm>
        <a:off x="604749" y="67003"/>
        <a:ext cx="10128362" cy="879050"/>
      </dsp:txXfrm>
    </dsp:sp>
    <dsp:sp modelId="{E1BB1C56-EE77-4503-8F38-56A97653540C}">
      <dsp:nvSpPr>
        <dsp:cNvPr id="0" name=""/>
        <dsp:cNvSpPr/>
      </dsp:nvSpPr>
      <dsp:spPr>
        <a:xfrm>
          <a:off x="0" y="2003409"/>
          <a:ext cx="11143890" cy="831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725A8-3AA5-4655-9FE3-6A0FDD352B5D}">
      <dsp:nvSpPr>
        <dsp:cNvPr id="0" name=""/>
        <dsp:cNvSpPr/>
      </dsp:nvSpPr>
      <dsp:spPr>
        <a:xfrm>
          <a:off x="557194" y="1516329"/>
          <a:ext cx="10232443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849" tIns="0" rIns="29484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Система работы учителя математики по подготовке учащихся к итоговой аттестации</a:t>
          </a:r>
          <a:endParaRPr lang="ru-RU" sz="2400" b="1" kern="1200" dirty="0"/>
        </a:p>
      </dsp:txBody>
      <dsp:txXfrm>
        <a:off x="604749" y="1563884"/>
        <a:ext cx="10137333" cy="879050"/>
      </dsp:txXfrm>
    </dsp:sp>
    <dsp:sp modelId="{6C37E5D1-6E8F-4363-B5C7-236ABD9ACE05}">
      <dsp:nvSpPr>
        <dsp:cNvPr id="0" name=""/>
        <dsp:cNvSpPr/>
      </dsp:nvSpPr>
      <dsp:spPr>
        <a:xfrm>
          <a:off x="0" y="3500289"/>
          <a:ext cx="11143890" cy="831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DAE492-0FD7-4395-8CFF-C43CB8847F73}">
      <dsp:nvSpPr>
        <dsp:cNvPr id="0" name=""/>
        <dsp:cNvSpPr/>
      </dsp:nvSpPr>
      <dsp:spPr>
        <a:xfrm>
          <a:off x="557194" y="3013209"/>
          <a:ext cx="10259823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849" tIns="0" rIns="29484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Система работы учителя физики по подготовке учащихся к итоговой аттестации</a:t>
          </a:r>
          <a:endParaRPr lang="ru-RU" sz="2400" b="1" kern="1200" dirty="0"/>
        </a:p>
      </dsp:txBody>
      <dsp:txXfrm>
        <a:off x="604749" y="3060764"/>
        <a:ext cx="10164713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07023-8180-46A1-9885-20E2293D7089}">
      <dsp:nvSpPr>
        <dsp:cNvPr id="0" name=""/>
        <dsp:cNvSpPr/>
      </dsp:nvSpPr>
      <dsp:spPr>
        <a:xfrm>
          <a:off x="0" y="506528"/>
          <a:ext cx="11143890" cy="831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6F47B-E0C9-4F3C-B839-750330E6C71E}">
      <dsp:nvSpPr>
        <dsp:cNvPr id="0" name=""/>
        <dsp:cNvSpPr/>
      </dsp:nvSpPr>
      <dsp:spPr>
        <a:xfrm>
          <a:off x="557194" y="19448"/>
          <a:ext cx="10223472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849" tIns="0" rIns="29484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Профессиональная деятельность учителя русского языка и литературы в сфере оценивания учебных достижений учащихся</a:t>
          </a:r>
          <a:endParaRPr lang="ru-RU" sz="2400" b="1" kern="1200" dirty="0"/>
        </a:p>
      </dsp:txBody>
      <dsp:txXfrm>
        <a:off x="604749" y="67003"/>
        <a:ext cx="10128362" cy="879050"/>
      </dsp:txXfrm>
    </dsp:sp>
    <dsp:sp modelId="{E1BB1C56-EE77-4503-8F38-56A97653540C}">
      <dsp:nvSpPr>
        <dsp:cNvPr id="0" name=""/>
        <dsp:cNvSpPr/>
      </dsp:nvSpPr>
      <dsp:spPr>
        <a:xfrm>
          <a:off x="0" y="2003409"/>
          <a:ext cx="11143890" cy="831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725A8-3AA5-4655-9FE3-6A0FDD352B5D}">
      <dsp:nvSpPr>
        <dsp:cNvPr id="0" name=""/>
        <dsp:cNvSpPr/>
      </dsp:nvSpPr>
      <dsp:spPr>
        <a:xfrm>
          <a:off x="557194" y="1516329"/>
          <a:ext cx="10232443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849" tIns="0" rIns="29484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Система работы учителя математики по подготовке учащихся к итоговой аттестации</a:t>
          </a:r>
          <a:endParaRPr lang="ru-RU" sz="2400" b="1" kern="1200" dirty="0"/>
        </a:p>
      </dsp:txBody>
      <dsp:txXfrm>
        <a:off x="604749" y="1563884"/>
        <a:ext cx="10137333" cy="879050"/>
      </dsp:txXfrm>
    </dsp:sp>
    <dsp:sp modelId="{6C37E5D1-6E8F-4363-B5C7-236ABD9ACE05}">
      <dsp:nvSpPr>
        <dsp:cNvPr id="0" name=""/>
        <dsp:cNvSpPr/>
      </dsp:nvSpPr>
      <dsp:spPr>
        <a:xfrm>
          <a:off x="0" y="3500289"/>
          <a:ext cx="11143890" cy="831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DAE492-0FD7-4395-8CFF-C43CB8847F73}">
      <dsp:nvSpPr>
        <dsp:cNvPr id="0" name=""/>
        <dsp:cNvSpPr/>
      </dsp:nvSpPr>
      <dsp:spPr>
        <a:xfrm>
          <a:off x="557194" y="3013209"/>
          <a:ext cx="10259823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849" tIns="0" rIns="29484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Система работы учителя физики по подготовке учащихся к итоговой аттестации</a:t>
          </a:r>
          <a:endParaRPr lang="ru-RU" sz="2400" b="1" kern="1200" dirty="0"/>
        </a:p>
      </dsp:txBody>
      <dsp:txXfrm>
        <a:off x="604749" y="3060764"/>
        <a:ext cx="10164713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91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19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0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10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3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6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90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4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77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4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3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3966C-C13C-4201-8241-51734BAC7A5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D20AB-7D5C-4731-9020-1BD0D483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50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04506" y="670830"/>
            <a:ext cx="6318068" cy="311000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Специфика </a:t>
            </a:r>
            <a:r>
              <a:rPr lang="ru-RU" sz="3600" b="1" dirty="0"/>
              <a:t>реализации программ повышения квалификации для учителей, обучающиеся которых показали низкие результаты обучения по итогам 2016-2017 учебного года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9536" y="5297850"/>
            <a:ext cx="9283337" cy="1260565"/>
          </a:xfrm>
        </p:spPr>
        <p:txBody>
          <a:bodyPr>
            <a:normAutofit fontScale="92500" lnSpcReduction="10000"/>
          </a:bodyPr>
          <a:lstStyle/>
          <a:p>
            <a:pPr algn="r">
              <a:spcBef>
                <a:spcPts val="0"/>
              </a:spcBef>
            </a:pPr>
            <a:r>
              <a:rPr lang="ru-RU" sz="2000" b="1" i="1" dirty="0"/>
              <a:t>Уткина Татьяна Валерьевна</a:t>
            </a:r>
            <a:r>
              <a:rPr lang="ru-RU" sz="2000" i="1" dirty="0"/>
              <a:t>, </a:t>
            </a:r>
            <a:endParaRPr lang="ru-RU" sz="2000" i="1" dirty="0" smtClean="0"/>
          </a:p>
          <a:p>
            <a:pPr algn="r">
              <a:spcBef>
                <a:spcPts val="0"/>
              </a:spcBef>
            </a:pPr>
            <a:r>
              <a:rPr lang="ru-RU" sz="2000" i="1" dirty="0" smtClean="0"/>
              <a:t>заведующий </a:t>
            </a:r>
            <a:r>
              <a:rPr lang="ru-RU" sz="2000" i="1" dirty="0"/>
              <a:t>кафедрой естественно-математических дисциплин </a:t>
            </a:r>
            <a:endParaRPr lang="ru-RU" sz="2000" i="1" dirty="0" smtClean="0"/>
          </a:p>
          <a:p>
            <a:pPr algn="r">
              <a:spcBef>
                <a:spcPts val="0"/>
              </a:spcBef>
            </a:pPr>
            <a:r>
              <a:rPr lang="ru-RU" sz="2000" i="1" dirty="0" smtClean="0"/>
              <a:t>ГБУ </a:t>
            </a:r>
            <a:r>
              <a:rPr lang="ru-RU" sz="2000" i="1" dirty="0"/>
              <a:t>ДПО «Челябинский институт переподготовки и повышения квалификации работников образования», </a:t>
            </a:r>
            <a:endParaRPr lang="ru-RU" sz="2000" i="1" dirty="0" smtClean="0"/>
          </a:p>
          <a:p>
            <a:pPr algn="r">
              <a:spcBef>
                <a:spcPts val="0"/>
              </a:spcBef>
            </a:pPr>
            <a:r>
              <a:rPr lang="ru-RU" sz="2000" i="1" dirty="0" smtClean="0"/>
              <a:t>кандидат </a:t>
            </a:r>
            <a:r>
              <a:rPr lang="ru-RU" sz="2000" i="1" dirty="0"/>
              <a:t>педагогических наук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2908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0385"/>
            <a:ext cx="12192000" cy="679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374" y="0"/>
            <a:ext cx="1158383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Курсы повышения квалификации педагогов,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обучающиеся которых показали низкие результаты обучения по итогам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 года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796899"/>
              </p:ext>
            </p:extLst>
          </p:nvPr>
        </p:nvGraphicFramePr>
        <p:xfrm>
          <a:off x="510395" y="1687604"/>
          <a:ext cx="1114389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16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56307" y="94891"/>
            <a:ext cx="2932612" cy="411377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физики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1166699"/>
              </p:ext>
            </p:extLst>
          </p:nvPr>
        </p:nvGraphicFramePr>
        <p:xfrm>
          <a:off x="0" y="655242"/>
          <a:ext cx="5848709" cy="60922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28158">
                  <a:extLst>
                    <a:ext uri="{9D8B030D-6E8A-4147-A177-3AD203B41FA5}">
                      <a16:colId xmlns="" xmlns:a16="http://schemas.microsoft.com/office/drawing/2014/main" val="2950422897"/>
                    </a:ext>
                  </a:extLst>
                </a:gridCol>
                <a:gridCol w="4148951">
                  <a:extLst>
                    <a:ext uri="{9D8B030D-6E8A-4147-A177-3AD203B41FA5}">
                      <a16:colId xmlns="" xmlns:a16="http://schemas.microsoft.com/office/drawing/2014/main" val="231387879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864691854"/>
                    </a:ext>
                  </a:extLst>
                </a:gridCol>
              </a:tblGrid>
              <a:tr h="3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Территория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2380069947"/>
                  </a:ext>
                </a:extLst>
              </a:tr>
              <a:tr h="3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Аргаяшский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муниципальный район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2266329299"/>
                  </a:ext>
                </a:extLst>
              </a:tr>
              <a:tr h="694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Верхнеуральский муниципальный 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marL="44450" algn="ctr"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273031103"/>
                  </a:ext>
                </a:extLst>
              </a:tr>
              <a:tr h="694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Катав-Ивановский муниципальный 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2998943063"/>
                  </a:ext>
                </a:extLst>
              </a:tr>
              <a:tr h="39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Кизильский муниципальный район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884035427"/>
                  </a:ext>
                </a:extLst>
              </a:tr>
              <a:tr h="454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Кунашакский</a:t>
                      </a:r>
                      <a:r>
                        <a:rPr lang="ru-RU" sz="2000" dirty="0">
                          <a:effectLst/>
                        </a:rPr>
                        <a:t> муниципальный 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2859705825"/>
                  </a:ext>
                </a:extLst>
              </a:tr>
              <a:tr h="379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Еткульский</a:t>
                      </a:r>
                      <a:r>
                        <a:rPr lang="ru-RU" sz="2000" dirty="0">
                          <a:effectLst/>
                        </a:rPr>
                        <a:t> муниципальный 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3388445935"/>
                  </a:ext>
                </a:extLst>
              </a:tr>
              <a:tr h="3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Озерский городской округ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3748264385"/>
                  </a:ext>
                </a:extLst>
              </a:tr>
              <a:tr h="3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Октябрьский муниципальный 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2956717859"/>
                  </a:ext>
                </a:extLst>
              </a:tr>
              <a:tr h="3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Увельский муниципальный район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717160451"/>
                  </a:ext>
                </a:extLst>
              </a:tr>
              <a:tr h="3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Трехгорный городской округ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1884043965"/>
                  </a:ext>
                </a:extLst>
              </a:tr>
              <a:tr h="3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Троицкий городской округ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1245290870"/>
                  </a:ext>
                </a:extLst>
              </a:tr>
              <a:tr h="3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Усть-Катавский</a:t>
                      </a:r>
                      <a:r>
                        <a:rPr lang="ru-RU" sz="2000" dirty="0">
                          <a:effectLst/>
                        </a:rPr>
                        <a:t> городской округ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1685799238"/>
                  </a:ext>
                </a:extLst>
              </a:tr>
              <a:tr h="3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Южноуральский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городской округ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94878243"/>
                  </a:ext>
                </a:extLst>
              </a:tr>
              <a:tr h="3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81430" algn="ctr"/>
                        </a:tabLst>
                      </a:pPr>
                      <a:r>
                        <a:rPr lang="ru-RU" sz="2000" dirty="0">
                          <a:effectLst/>
                        </a:rPr>
                        <a:t>50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32" marR="59532" marT="0" marB="0"/>
                </a:tc>
                <a:extLst>
                  <a:ext uri="{0D108BD9-81ED-4DB2-BD59-A6C34878D82A}">
                    <a16:rowId xmlns="" xmlns:a16="http://schemas.microsoft.com/office/drawing/2014/main" val="2905643150"/>
                  </a:ext>
                </a:extLst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8315864" y="0"/>
            <a:ext cx="3248529" cy="439947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математики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23290143"/>
              </p:ext>
            </p:extLst>
          </p:nvPr>
        </p:nvGraphicFramePr>
        <p:xfrm>
          <a:off x="5934974" y="592348"/>
          <a:ext cx="6257026" cy="62021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177"/>
                <a:gridCol w="4520240"/>
                <a:gridCol w="1417609"/>
              </a:tblGrid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Территория 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количество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Аргаяшский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муниципальный район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Верхнеуральский муниципальный район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450" algn="ctr"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Катав-Ивановский муниципальный район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Кизильский</a:t>
                      </a:r>
                      <a:r>
                        <a:rPr lang="ru-RU" sz="2000" dirty="0">
                          <a:effectLst/>
                        </a:rPr>
                        <a:t> муниципальный район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Кунашакский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муниципальный район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Озерский городской округ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0905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Октябрьский муниципальный район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239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Снежинский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городской округ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Трехгорный городской округ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389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Троицкий городской округ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Усть-Катавский</a:t>
                      </a:r>
                      <a:r>
                        <a:rPr lang="ru-RU" sz="2000" dirty="0">
                          <a:effectLst/>
                        </a:rPr>
                        <a:t> городской округ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Южноуральский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городской округ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Чесменский муниципальный район</a:t>
                      </a:r>
                      <a:endParaRPr lang="ru-RU" sz="20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81430" algn="ctr"/>
                        </a:tabLs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5883215" y="94891"/>
            <a:ext cx="17253" cy="6763109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2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891287" y="60385"/>
            <a:ext cx="5924909" cy="342241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русского языка и литературы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25109399"/>
              </p:ext>
            </p:extLst>
          </p:nvPr>
        </p:nvGraphicFramePr>
        <p:xfrm>
          <a:off x="0" y="505965"/>
          <a:ext cx="6055743" cy="63893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6045"/>
                <a:gridCol w="4493830"/>
                <a:gridCol w="1285868"/>
              </a:tblGrid>
              <a:tr h="32217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</a:rPr>
                        <a:t>Территория 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59563" marR="59563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</a:rPr>
                        <a:t>количество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59563" marR="59563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b="1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Аргаяшский</a:t>
                      </a:r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муниципальный район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>
                          <a:effectLst/>
                        </a:rPr>
                        <a:t>Брединский муниципальный район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>
                          <a:effectLst/>
                        </a:rPr>
                        <a:t>Златоустовский городской округ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1425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Катав-Ивановский муниципальный район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>
                          <a:effectLst/>
                        </a:rPr>
                        <a:t>Кизильский муниципальный район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18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b="1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Коркинский</a:t>
                      </a:r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муниципальный район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Красноармейский муниципальный район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Кыштымский городской округ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>
                          <a:effectLst/>
                        </a:rPr>
                        <a:t>Кунашакский муниципальный район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>
                          <a:effectLst/>
                        </a:rPr>
                        <a:t>Кусинский мунипальный район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>
                          <a:effectLst/>
                        </a:rPr>
                        <a:t>Локомотивный городской округ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>
                          <a:effectLst/>
                        </a:rPr>
                        <a:t>Миасский городской округ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>
                          <a:effectLst/>
                        </a:rPr>
                        <a:t>Нагайбакский муниципальный район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000" u="none" strike="noStrike">
                          <a:effectLst/>
                        </a:rPr>
                        <a:t>Нязепетровский муниципальный район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409104"/>
              </p:ext>
            </p:extLst>
          </p:nvPr>
        </p:nvGraphicFramePr>
        <p:xfrm>
          <a:off x="6090249" y="486806"/>
          <a:ext cx="6101752" cy="6339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06"/>
                <a:gridCol w="4412439"/>
                <a:gridCol w="1253707"/>
              </a:tblGrid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</a:rPr>
                        <a:t>Территория 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59563" marR="59563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</a:rPr>
                        <a:t>количество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59563" marR="59563" marT="9525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Еманжелиский</a:t>
                      </a:r>
                      <a:r>
                        <a:rPr lang="ru-RU" sz="2000" u="none" strike="noStrike" dirty="0">
                          <a:effectLst/>
                        </a:rPr>
                        <a:t> муниципальный район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Еткульский</a:t>
                      </a:r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муниципальный район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Озерский городской округ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Октябрьский муниципальный район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Саткинский муниципальный район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Снежинский</a:t>
                      </a:r>
                      <a:r>
                        <a:rPr lang="ru-RU" sz="2000" u="none" strike="noStrike" dirty="0">
                          <a:effectLst/>
                        </a:rPr>
                        <a:t> городской округ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Трехгорный городской округ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Троицкий городской округ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Троицкий муниципальный район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Увельский муниципальный район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Уйский муниципальный район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Усть-Катавский городской округ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Чесменский муниципальный район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Южноуральский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kern="1200" dirty="0" smtClean="0">
                          <a:effectLst/>
                        </a:rPr>
                        <a:t>городской округ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ИТОГО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6072996" y="500332"/>
            <a:ext cx="17253" cy="635766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8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757" y="175344"/>
            <a:ext cx="9187132" cy="885705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системы учительского роста (первый этап)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9523" y="1337094"/>
            <a:ext cx="3657601" cy="101791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Анализ </a:t>
            </a:r>
            <a:r>
              <a:rPr lang="ru-RU" sz="2000" b="1" dirty="0" smtClean="0">
                <a:solidFill>
                  <a:schemeClr val="tx1"/>
                </a:solidFill>
              </a:rPr>
              <a:t>профессиональных дефицитов </a:t>
            </a:r>
            <a:r>
              <a:rPr lang="ru-RU" sz="2000" b="1" dirty="0">
                <a:solidFill>
                  <a:schemeClr val="tx1"/>
                </a:solidFill>
              </a:rPr>
              <a:t>и образовательных потребностей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61560" y="1337094"/>
            <a:ext cx="2426899" cy="101791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Анализ </a:t>
            </a:r>
            <a:r>
              <a:rPr lang="ru-RU" sz="2000" b="1" dirty="0" smtClean="0">
                <a:solidFill>
                  <a:schemeClr val="tx1"/>
                </a:solidFill>
              </a:rPr>
              <a:t>запросов на консультации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3939" y="1325591"/>
            <a:ext cx="2357887" cy="101791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Анализ </a:t>
            </a:r>
            <a:r>
              <a:rPr lang="ru-RU" sz="2000" b="1" dirty="0" smtClean="0">
                <a:solidFill>
                  <a:schemeClr val="tx1"/>
                </a:solidFill>
              </a:rPr>
              <a:t>стратегических документов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10144664" y="2356447"/>
            <a:ext cx="1" cy="27892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788322" y="2369386"/>
            <a:ext cx="1" cy="27892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572882" y="2355011"/>
            <a:ext cx="1" cy="27892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72883" y="2648308"/>
            <a:ext cx="8571782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59435" y="2924355"/>
            <a:ext cx="3306793" cy="101791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Формирование направлений повышения предметных компетенций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63685" y="2950233"/>
            <a:ext cx="3303918" cy="101791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Формирование направлений </a:t>
            </a:r>
            <a:r>
              <a:rPr lang="ru-RU" sz="2000" b="1" dirty="0" smtClean="0">
                <a:solidFill>
                  <a:schemeClr val="tx1"/>
                </a:solidFill>
              </a:rPr>
              <a:t>повышения методических компетенций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76563" y="2967486"/>
            <a:ext cx="3513821" cy="101791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Формирование направлений </a:t>
            </a:r>
            <a:r>
              <a:rPr lang="ru-RU" sz="2000" b="1" dirty="0" smtClean="0">
                <a:solidFill>
                  <a:schemeClr val="tx1"/>
                </a:solidFill>
              </a:rPr>
              <a:t>повышения психолого-педагогических компетенций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2173857" y="2648308"/>
            <a:ext cx="8626" cy="31917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9970696" y="2643994"/>
            <a:ext cx="8626" cy="31917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5779696" y="2648308"/>
            <a:ext cx="8626" cy="31917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531849" y="4796287"/>
            <a:ext cx="6495691" cy="101791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Обновление программ  (УМК)  повышения квалификации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725283" y="4293078"/>
            <a:ext cx="8571782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1725282" y="3968150"/>
            <a:ext cx="1" cy="27892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779693" y="3985403"/>
            <a:ext cx="1" cy="27892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0305690" y="4014156"/>
            <a:ext cx="1" cy="27892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5" idx="0"/>
          </p:cNvCxnSpPr>
          <p:nvPr/>
        </p:nvCxnSpPr>
        <p:spPr>
          <a:xfrm>
            <a:off x="5779693" y="4327584"/>
            <a:ext cx="2" cy="468703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2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94757" y="175344"/>
            <a:ext cx="9187132" cy="885705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системы учительского роста (второй этап)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7983" y="1233577"/>
            <a:ext cx="4839420" cy="101791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Программа курсов повышения квалификации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517" y="2812211"/>
            <a:ext cx="3200400" cy="123357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Методический анализ основных ошибок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16392" y="2852468"/>
            <a:ext cx="3200400" cy="119332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Методический анализ лучших практик 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78304" y="2852467"/>
            <a:ext cx="4403785" cy="1262333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Организация контрольно-оценочной деятельности учителя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38657" y="4569124"/>
            <a:ext cx="2443432" cy="115019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Проектирование урока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16460" y="4551872"/>
            <a:ext cx="2723075" cy="186330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Разработка индивидуальных планов </a:t>
            </a:r>
            <a:r>
              <a:rPr lang="ru-RU" sz="2400" b="1" dirty="0">
                <a:solidFill>
                  <a:schemeClr val="tx1"/>
                </a:solidFill>
              </a:rPr>
              <a:t>работы с учащимися </a:t>
            </a:r>
          </a:p>
        </p:txBody>
      </p:sp>
      <p:cxnSp>
        <p:nvCxnSpPr>
          <p:cNvPr id="12" name="Прямая соединительная линия 11"/>
          <p:cNvCxnSpPr>
            <a:stCxn id="4" idx="2"/>
          </p:cNvCxnSpPr>
          <p:nvPr/>
        </p:nvCxnSpPr>
        <p:spPr>
          <a:xfrm>
            <a:off x="6137693" y="2251494"/>
            <a:ext cx="0" cy="224287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15992" y="2475781"/>
            <a:ext cx="10584612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15992" y="2475781"/>
            <a:ext cx="0" cy="33643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28097" y="2516037"/>
            <a:ext cx="0" cy="33643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1300604" y="2516037"/>
            <a:ext cx="0" cy="33643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382717" y="4199623"/>
            <a:ext cx="0" cy="33643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0985021" y="4185243"/>
            <a:ext cx="0" cy="33643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0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298" y="1"/>
            <a:ext cx="11671540" cy="767750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+mn-lt"/>
              </a:rPr>
              <a:t>Качественный сопоставительный </a:t>
            </a:r>
            <a:r>
              <a:rPr lang="ru-RU" sz="2800" b="1" dirty="0" smtClean="0">
                <a:latin typeface="+mn-lt"/>
              </a:rPr>
              <a:t>анализ результатов </a:t>
            </a:r>
            <a:r>
              <a:rPr lang="ru-RU" sz="2800" b="1" dirty="0">
                <a:latin typeface="+mn-lt"/>
              </a:rPr>
              <a:t>и </a:t>
            </a:r>
            <a:r>
              <a:rPr lang="ru-RU" sz="2800" b="1" dirty="0" smtClean="0">
                <a:latin typeface="+mn-lt"/>
              </a:rPr>
              <a:t>умений учащихся </a:t>
            </a:r>
            <a:r>
              <a:rPr lang="ru-RU" sz="2800" b="1" dirty="0" smtClean="0">
                <a:latin typeface="+mn-lt"/>
              </a:rPr>
              <a:t>(фрагмент)</a:t>
            </a:r>
            <a:endParaRPr lang="ru-RU" sz="28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534771"/>
              </p:ext>
            </p:extLst>
          </p:nvPr>
        </p:nvGraphicFramePr>
        <p:xfrm>
          <a:off x="200131" y="853440"/>
          <a:ext cx="11834950" cy="600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2709">
                  <a:extLst>
                    <a:ext uri="{9D8B030D-6E8A-4147-A177-3AD203B41FA5}">
                      <a16:colId xmlns="" xmlns:a16="http://schemas.microsoft.com/office/drawing/2014/main" val="643091996"/>
                    </a:ext>
                  </a:extLst>
                </a:gridCol>
                <a:gridCol w="4441989">
                  <a:extLst>
                    <a:ext uri="{9D8B030D-6E8A-4147-A177-3AD203B41FA5}">
                      <a16:colId xmlns="" xmlns:a16="http://schemas.microsoft.com/office/drawing/2014/main" val="156087470"/>
                    </a:ext>
                  </a:extLst>
                </a:gridCol>
                <a:gridCol w="1384663">
                  <a:extLst>
                    <a:ext uri="{9D8B030D-6E8A-4147-A177-3AD203B41FA5}">
                      <a16:colId xmlns="" xmlns:a16="http://schemas.microsoft.com/office/drawing/2014/main" val="1860897715"/>
                    </a:ext>
                  </a:extLst>
                </a:gridCol>
                <a:gridCol w="1397726">
                  <a:extLst>
                    <a:ext uri="{9D8B030D-6E8A-4147-A177-3AD203B41FA5}">
                      <a16:colId xmlns="" xmlns:a16="http://schemas.microsoft.com/office/drawing/2014/main" val="1155214091"/>
                    </a:ext>
                  </a:extLst>
                </a:gridCol>
                <a:gridCol w="1280160">
                  <a:extLst>
                    <a:ext uri="{9D8B030D-6E8A-4147-A177-3AD203B41FA5}">
                      <a16:colId xmlns="" xmlns:a16="http://schemas.microsoft.com/office/drawing/2014/main" val="28699388"/>
                    </a:ext>
                  </a:extLst>
                </a:gridCol>
                <a:gridCol w="1267097">
                  <a:extLst>
                    <a:ext uri="{9D8B030D-6E8A-4147-A177-3AD203B41FA5}">
                      <a16:colId xmlns="" xmlns:a16="http://schemas.microsoft.com/office/drawing/2014/main" val="739671805"/>
                    </a:ext>
                  </a:extLst>
                </a:gridCol>
                <a:gridCol w="1580606">
                  <a:extLst>
                    <a:ext uri="{9D8B030D-6E8A-4147-A177-3AD203B41FA5}">
                      <a16:colId xmlns="" xmlns:a16="http://schemas.microsoft.com/office/drawing/2014/main" val="1162188292"/>
                    </a:ext>
                  </a:extLst>
                </a:gridCol>
              </a:tblGrid>
              <a:tr h="6345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u="none" strike="noStrike" baseline="0" dirty="0" smtClean="0"/>
                        <a:t>Проверяемые умения</a:t>
                      </a:r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u="none" strike="noStrike" baseline="0" dirty="0" smtClean="0"/>
                        <a:t>9 класс (ГИА), %</a:t>
                      </a:r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u="none" strike="noStrike" baseline="0" dirty="0" smtClean="0"/>
                        <a:t>10 класс </a:t>
                      </a:r>
                    </a:p>
                    <a:p>
                      <a:pPr algn="ctr"/>
                      <a:r>
                        <a:rPr lang="ru-RU" sz="2000" u="none" strike="noStrike" baseline="0" dirty="0" smtClean="0"/>
                        <a:t>(ДР), %</a:t>
                      </a:r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u="none" strike="noStrike" baseline="0" dirty="0" smtClean="0"/>
                        <a:t>11 класс </a:t>
                      </a:r>
                    </a:p>
                    <a:p>
                      <a:pPr algn="ctr"/>
                      <a:r>
                        <a:rPr lang="ru-RU" sz="2000" u="none" strike="noStrike" baseline="0" dirty="0" smtClean="0"/>
                        <a:t>(СМ),  %</a:t>
                      </a:r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u="none" strike="noStrike" baseline="0" dirty="0" smtClean="0"/>
                        <a:t>Прогноз, % </a:t>
                      </a:r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u="none" strike="noStrike" baseline="0" dirty="0" smtClean="0"/>
                        <a:t>Результаты ГИА, % </a:t>
                      </a:r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2601037"/>
                  </a:ext>
                </a:extLst>
              </a:tr>
              <a:tr h="138901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Выполнять арифметические действия, сочетая устные и письменные приемы; находить значения корня натуральной степени, степени с рациональным показателем, логарифма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957655"/>
                  </a:ext>
                </a:extLst>
              </a:tr>
              <a:tr h="84037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Вычислять значения числовых и буквенных выражений, осуществляя необходимые подстановки и преобразования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13233317"/>
                  </a:ext>
                </a:extLst>
              </a:tr>
              <a:tr h="73587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Решать рациональные, иррациональные, показательные, тригонометрические и логарифмические уравнения, их системы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6161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Определять значение функции по значению аргумента при различных способах задания функции; описывать по графику поведение и свойства функции, находить по графику функции наибольшее и наименьшее значения; строить графики изученных функций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116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66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94757" y="175344"/>
            <a:ext cx="9187132" cy="885705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системы учительского роста (второй этап)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7983" y="1233577"/>
            <a:ext cx="4839420" cy="101791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Программа курсов повышения квалификации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517" y="2812211"/>
            <a:ext cx="3200400" cy="123357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Методический анализ основных ошибок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16392" y="2852468"/>
            <a:ext cx="3200400" cy="119332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Методический анализ лучших практик 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78304" y="2852467"/>
            <a:ext cx="4403785" cy="1262333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Организация контрольно-оценочной деятельности учителя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38657" y="4569124"/>
            <a:ext cx="2443432" cy="115019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Проектирование урока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16460" y="4551872"/>
            <a:ext cx="2723075" cy="186330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Разработка индивидуальных планов </a:t>
            </a:r>
            <a:r>
              <a:rPr lang="ru-RU" sz="2400" b="1" dirty="0">
                <a:solidFill>
                  <a:schemeClr val="tx1"/>
                </a:solidFill>
              </a:rPr>
              <a:t>работы с учащимися </a:t>
            </a:r>
          </a:p>
        </p:txBody>
      </p:sp>
      <p:cxnSp>
        <p:nvCxnSpPr>
          <p:cNvPr id="12" name="Прямая соединительная линия 11"/>
          <p:cNvCxnSpPr>
            <a:stCxn id="4" idx="2"/>
          </p:cNvCxnSpPr>
          <p:nvPr/>
        </p:nvCxnSpPr>
        <p:spPr>
          <a:xfrm>
            <a:off x="6137693" y="2251494"/>
            <a:ext cx="0" cy="224287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15992" y="2475781"/>
            <a:ext cx="10584612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15992" y="2475781"/>
            <a:ext cx="0" cy="33643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28097" y="2516037"/>
            <a:ext cx="0" cy="33643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1300604" y="2516037"/>
            <a:ext cx="0" cy="33643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382717" y="4199623"/>
            <a:ext cx="0" cy="33643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0985021" y="4185243"/>
            <a:ext cx="0" cy="33643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1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374" y="0"/>
            <a:ext cx="1158383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Курсы повышения квалификации педагогов,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обучающиеся которых показали низкие результаты обучения по итогам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 года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989052"/>
              </p:ext>
            </p:extLst>
          </p:nvPr>
        </p:nvGraphicFramePr>
        <p:xfrm>
          <a:off x="510395" y="1687604"/>
          <a:ext cx="1114389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93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603</Words>
  <Application>Microsoft Office PowerPoint</Application>
  <PresentationFormat>Произвольный</PresentationFormat>
  <Paragraphs>193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Специфика реализации программ повышения квалификации для учителей, обучающиеся которых показали низкие результаты обучения по итогам 2016-2017 учебного года </vt:lpstr>
      <vt:lpstr>Курсы повышения квалификации педагогов, обучающиеся которых показали низкие результаты обучения по итогам  2016-2017 учебного года </vt:lpstr>
      <vt:lpstr>Презентация PowerPoint</vt:lpstr>
      <vt:lpstr>Учителя русского языка и литературы</vt:lpstr>
      <vt:lpstr>Создание системы учительского роста (первый этап) </vt:lpstr>
      <vt:lpstr>Создание системы учительского роста (второй этап) </vt:lpstr>
      <vt:lpstr>Качественный сопоставительный анализ результатов и умений учащихся (фрагмент)</vt:lpstr>
      <vt:lpstr>Создание системы учительского роста (второй этап) </vt:lpstr>
      <vt:lpstr>Курсы повышения квалификации педагогов, обучающиеся которых показали низкие результаты обучения по итогам  2016-2017 учебного года 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реализации программ повышения квалификации для учителей, обучающиеся которых показали низкие результаты обучения по итогам 2016-2017 учебного года</dc:title>
  <dc:creator>Windows User</dc:creator>
  <cp:lastModifiedBy>Татьяна В. Уткина</cp:lastModifiedBy>
  <cp:revision>19</cp:revision>
  <dcterms:created xsi:type="dcterms:W3CDTF">2018-11-21T21:18:47Z</dcterms:created>
  <dcterms:modified xsi:type="dcterms:W3CDTF">2018-11-22T08:23:50Z</dcterms:modified>
</cp:coreProperties>
</file>