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0" r:id="rId26"/>
    <p:sldId id="282" r:id="rId27"/>
    <p:sldId id="289" r:id="rId28"/>
    <p:sldId id="283" r:id="rId29"/>
    <p:sldId id="284" r:id="rId30"/>
    <p:sldId id="285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D73625-9E97-427C-832E-4F45DDF0FBC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862A51-6AC6-44B1-8B5F-F2EB3C45C5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Выполнила: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Неганова Елена Валерьевна                                                                                                                                                         учитель ПТО                                                                                                      (штукатурно-малярного дела)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квалификационной категории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32656"/>
            <a:ext cx="5942013" cy="10223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42703"/>
            <a:ext cx="8407400" cy="10001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1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768870" cy="60113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1.Теоретические основы индивидуального подхода к детям.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350897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Существование индивидуальных различий между людьми – факт очевидный, поэтому в воспитательной деятельности необходимо учитывать не только возрастные, но и индивидуальные особенности детей. </a:t>
            </a:r>
            <a:endParaRPr lang="ru-RU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0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 индивидуальным особенностям относят такие свойства и качества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ребенка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как характер, темперамент, способности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0000"/>
              </a:lnSpc>
              <a:spcAft>
                <a:spcPts val="75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83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8640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Проблеме индивидуального подхода в воспитании детей уделяли внимание многие представители прогрессивной педагогики, как русской, так и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зарубежной: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88832" cy="453650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педагогической системе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Я.А.Коменского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великого чешского педагога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обозначены положения о том, что весь процесс обучения и воспитания детей необходимо строить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возрастных и индивидуальных особенностей и выявлять эти особенности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систематических наблюдений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</a:rPr>
              <a:t>Необходимым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условием осуществления подхода является органическое сочетание дифференцированного подхода к каждому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</a:rPr>
              <a:t>ребенку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 с воспитанием и формированием коллектива.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</a:rPr>
              <a:t>Индивидуальный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подход – один их главных принципов педагогики. Сама проблема индивидуального подхода носит творческий характер, но существуют основные моменты при осуществлении индивидуального подхода к детям :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-      знание и понимание детей.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-      любовь к детям.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-      основательный теоретический баланс.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-      способность педагога размышлять и умение анализировать.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70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457120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высказывание </a:t>
            </a:r>
            <a:r>
              <a:rPr lang="ru-RU" dirty="0" err="1" smtClean="0">
                <a:solidFill>
                  <a:srgbClr val="000000"/>
                </a:solidFill>
              </a:rPr>
              <a:t>Е.А.Флериной</a:t>
            </a:r>
            <a:r>
              <a:rPr lang="ru-RU" dirty="0" smtClean="0">
                <a:solidFill>
                  <a:srgbClr val="000000"/>
                </a:solidFill>
              </a:rPr>
              <a:t>: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6777317" cy="374441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"Для одних детей достаточно </a:t>
            </a:r>
            <a:r>
              <a:rPr lang="ru-RU" dirty="0" err="1"/>
              <a:t>намека</a:t>
            </a:r>
            <a:r>
              <a:rPr lang="ru-RU" dirty="0"/>
              <a:t>, небольшого напоминания, наводящего вопроса; другие требуют обстоятельного объяснения; в отношении детей, не уверенных в себе, требуется особенно уверенный, поощряющий тон; для детей, излишне уверенных в качестве своей работы, в содержании и в тоне замечаний воспитателя должна сквозить большая требовательность, критичность. При невнимательной работе, при дурном поведении </a:t>
            </a:r>
            <a:r>
              <a:rPr lang="ru-RU" dirty="0" err="1"/>
              <a:t>ребенка</a:t>
            </a:r>
            <a:r>
              <a:rPr lang="ru-RU" dirty="0"/>
              <a:t> тон воспитателя должен быть категорическим и требовательным".</a:t>
            </a:r>
          </a:p>
        </p:txBody>
      </p:sp>
    </p:spTree>
    <p:extLst>
      <p:ext uri="{BB962C8B-B14F-4D97-AF65-F5344CB8AC3E}">
        <p14:creationId xmlns:p14="http://schemas.microsoft.com/office/powerpoint/2010/main" val="858168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56166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</a:t>
            </a:r>
            <a:r>
              <a:rPr lang="ru-RU" sz="7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амечательный русский педагог </a:t>
            </a:r>
            <a:r>
              <a:rPr lang="ru-RU" sz="7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К.Д.Ушинский</a:t>
            </a:r>
            <a:r>
              <a:rPr lang="ru-RU" sz="7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разработал обширную методику </a:t>
            </a:r>
            <a:r>
              <a:rPr lang="ru-RU" sz="7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приемов</a:t>
            </a:r>
            <a:r>
              <a:rPr lang="ru-RU" sz="7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индивидуального подхода к детям, основы профилактической работы по воспитанию полезных привычек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7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высказал мнение, что в сложном процессе индивидуального подхода  к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ребенку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нельзя давать какие-то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определенные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рецепты, тем самым, подчеркнув творческий характер решения проблемы.</a:t>
            </a:r>
            <a:endParaRPr lang="ru-RU" sz="7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Е.Н.Водовозова</a:t>
            </a:r>
            <a:r>
              <a:rPr lang="ru-RU" sz="7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также предупреждала, что невозможно выработать единые правила подхода ко всем детям, без исключения, так как дети по своим индивидуальным  особенностям очень разные</a:t>
            </a:r>
            <a:r>
              <a:rPr lang="ru-RU" sz="7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индивидуальности </a:t>
            </a:r>
            <a:r>
              <a:rPr lang="ru-RU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А.С.Макаренко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связывал не только с особенностями человека, но и с темпераментом, с чертами характера. Он считал, что </a:t>
            </a:r>
            <a:r>
              <a:rPr lang="ru-RU" sz="7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учет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проявлений характера и темперамента сложен и должен быть очень тонок по своей воспитательной инструментовки : «Цели индивидуального воспитания заключаются в определении и развитии личных способностей и направленностей в области не только знания, но и характера…»</a:t>
            </a:r>
            <a:endParaRPr lang="ru-RU" sz="7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284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55446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3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Проблема индивидуального подхода к детям 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получила всестороннее развитие в практическом опыте и в педагогическом учении </a:t>
            </a:r>
            <a:r>
              <a:rPr lang="ru-RU" sz="23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В.А.Сухомлинского</a:t>
            </a:r>
            <a:r>
              <a:rPr lang="ru-RU" sz="23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3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Он </a:t>
            </a:r>
            <a:r>
              <a:rPr lang="ru-RU" sz="2300" dirty="0" err="1">
                <a:solidFill>
                  <a:srgbClr val="000000"/>
                </a:solidFill>
                <a:latin typeface="Times New Roman"/>
                <a:ea typeface="Times New Roman"/>
              </a:rPr>
              <a:t>подчеркивал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 важность развития индивидуального своеобразия личности </a:t>
            </a:r>
            <a:r>
              <a:rPr lang="ru-RU" sz="2300" dirty="0" err="1">
                <a:solidFill>
                  <a:srgbClr val="000000"/>
                </a:solidFill>
                <a:latin typeface="Times New Roman"/>
                <a:ea typeface="Times New Roman"/>
              </a:rPr>
              <a:t>ребенка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. Путь изучения индивидуальных особенностей </a:t>
            </a:r>
            <a:r>
              <a:rPr lang="ru-RU" sz="2300" dirty="0" err="1">
                <a:solidFill>
                  <a:srgbClr val="000000"/>
                </a:solidFill>
                <a:latin typeface="Times New Roman"/>
                <a:ea typeface="Times New Roman"/>
              </a:rPr>
              <a:t>ребенка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/>
                <a:ea typeface="Times New Roman"/>
              </a:rPr>
              <a:t>В.А.Сухомлинский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 считал нужным начинать с его семьи, одновременно </a:t>
            </a:r>
            <a:r>
              <a:rPr lang="ru-RU" sz="2300" dirty="0" err="1">
                <a:solidFill>
                  <a:srgbClr val="000000"/>
                </a:solidFill>
                <a:latin typeface="Times New Roman"/>
                <a:ea typeface="Times New Roman"/>
              </a:rPr>
              <a:t>подчеркивая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 необходимость педагогического просвещения родителей : «По моему глубокому убеждению, педагогика должна стать наукой для всех…» При этом он отмечал, что общие формы работы с родителями необходимо сочетать с индивидуальными, так как в каждой семье свой уклад жизни, традиции и сложные взаимоотношения между </a:t>
            </a:r>
            <a:r>
              <a:rPr lang="ru-RU" sz="2300" dirty="0" err="1">
                <a:solidFill>
                  <a:srgbClr val="000000"/>
                </a:solidFill>
                <a:latin typeface="Times New Roman"/>
                <a:ea typeface="Times New Roman"/>
              </a:rPr>
              <a:t>ее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 членами. </a:t>
            </a:r>
            <a:r>
              <a:rPr lang="ru-RU" sz="2300" dirty="0" err="1">
                <a:solidFill>
                  <a:srgbClr val="000000"/>
                </a:solidFill>
                <a:latin typeface="Times New Roman"/>
                <a:ea typeface="Times New Roman"/>
              </a:rPr>
              <a:t>В.А.Сухомлинский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 находил интересные формы работы для развития индивидуальности каждого </a:t>
            </a:r>
            <a:r>
              <a:rPr lang="ru-RU" sz="2300" dirty="0" err="1">
                <a:solidFill>
                  <a:srgbClr val="000000"/>
                </a:solidFill>
                <a:latin typeface="Times New Roman"/>
                <a:ea typeface="Times New Roman"/>
              </a:rPr>
              <a:t>ребенка</a:t>
            </a: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 при воспитании его эстетических чувств. </a:t>
            </a:r>
            <a:endParaRPr lang="ru-RU" sz="23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9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200800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– важнейшая форма проявления жизни человека, его активного отношения к окружающей действительности. В деятельности обязательно должна быть поставлена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определенная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цель, что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придает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действиям направленность и осознанность. Основными видами деятельности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ребенка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являются игра, а также посильный труд, как физический, так и умственный, учебная деятельность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В активной деятельности развиваются психические процессы, формируются умственные, эмоциональные и волевые качества личности,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ее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способности и характер. 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775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808602" cy="601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индивидуального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подхода: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5089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положительный характер, в свойствах личности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единство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требований к нему как работников школы, так и родителей.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должен помнить, что его задача не только развивать те положительные качества, которые уже есть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но и формировать качества личности.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44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Принцип </a:t>
            </a:r>
            <a:r>
              <a:rPr lang="ru-RU" sz="19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индивидуального подхода должен пронизывать все звенья воспитательной и учебной работы с детьми разных возрастов.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Сущность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его выражается в том, что общие задачи воспитания, которые стоят перед педагогом, работающим с коллективом детей, решаются им посредством педагогического воздействия на каждого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ребенка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исходя из знания его психических особенностей и условий жизни. С помощью индивидуального подхода мы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найдем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«ключ» к каждому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ребенку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3377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448562" cy="38511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индивидуальных особенностей.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6777317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физическое состояние и здоровье учащихся</a:t>
            </a:r>
            <a:endParaRPr lang="ru-RU" sz="19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раннее </a:t>
            </a: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перенесенные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учеником заболевания, тяжело отразившиеся на его здоровье, хронические болезни, состояние зрения и склад нервной системы.</a:t>
            </a:r>
            <a:endParaRPr lang="ru-RU" sz="19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особенности познавательной деятельности детей, свойство их памяти, склонность и интересы, а также предрасположенность к более успешному изучению тех или иных предметов.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05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692696"/>
            <a:ext cx="7344932" cy="513993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чувственно-эмоциональную сферу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детей и своевременно выявлять их, кто отличается повышенной раздражительностью, болезненно реагирует на замечания, не умеет поддерживать благожелательных контактов с товарищами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характер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каждого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ребенка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условия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домашней жизни и воспитания, их внешкольные увлечения 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контакты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вопросы,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которые связаны с обучаемостью 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воспитуемостью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детей и включают в себя степень восприимчивости, педагогических воздействий, а также динамику формирования тех или иных личностных качеств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глубокое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</a:rPr>
              <a:t>изучение и знание особенностей развития каждого </a:t>
            </a:r>
            <a:r>
              <a:rPr lang="ru-RU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ребенка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создает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</a:rPr>
              <a:t> условие для успешного </a:t>
            </a:r>
            <a:r>
              <a:rPr lang="ru-RU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учета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</a:rPr>
              <a:t> этих особенностей в процессе обучения и воспитания.</a:t>
            </a:r>
            <a:endParaRPr lang="ru-RU" sz="26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7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7" cy="4392487"/>
          </a:xfrm>
          <a:solidFill>
            <a:schemeClr val="bg2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6858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«Творческий труд возможен только тогда, когда человек относится к работе с любовью, когда он сознательно видит в ней радость, понимает пользу и необходимость труда, когда труд делается для него основной формой проявления личности и таланта»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Макаренко </a:t>
            </a:r>
          </a:p>
        </p:txBody>
      </p:sp>
    </p:spTree>
    <p:extLst>
      <p:ext uri="{BB962C8B-B14F-4D97-AF65-F5344CB8AC3E}">
        <p14:creationId xmlns:p14="http://schemas.microsoft.com/office/powerpoint/2010/main" val="316846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индивидуального подхода в соответствии с психологическими особенностями умственно отсталых школьников на уроках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малярного дела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уроках профессионально-трудового обучения я большое внимание уделяю развитию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обще трудовых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умений и навыков каждого обучающегося в отдельности, применяя индивидуальный подход.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79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обучающихся диагностируется по следующим критериям: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4392488"/>
          </a:xfrm>
        </p:spPr>
        <p:txBody>
          <a:bodyPr>
            <a:normAutofit fontScale="85000" lnSpcReduction="20000"/>
          </a:bodyPr>
          <a:lstStyle/>
          <a:p>
            <a:pPr lvl="0" indent="-342900">
              <a:lnSpc>
                <a:spcPct val="15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общетрудовых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умений и навыков;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-342900">
              <a:lnSpc>
                <a:spcPct val="15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усвоение и соблюдение правил ТБ;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-342900">
              <a:lnSpc>
                <a:spcPct val="15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соблюдение дисциплинарных требований;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-342900">
              <a:lnSpc>
                <a:spcPct val="15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навыков культуры труда;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-342900">
              <a:lnSpc>
                <a:spcPct val="15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самоконтроля и самоанализа при выполнении самостоятельной работы;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-342900">
              <a:lnSpc>
                <a:spcPct val="15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рабочего места;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-342900">
              <a:lnSpc>
                <a:spcPct val="150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коммуникативных навыков.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7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В содержании индивидуального подхода можно выделить две основные задачи: </a:t>
            </a:r>
            <a:b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 Выявление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индивидуальных особенностей учащихся в процессе обучения 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2.Организация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такого обучения, которое позволяет учащимся, с одной стороны, в максимальной степени проявить имеющиеся учебные возможности, с другой – развивать недостающие способности.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38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группы показателей, от которых зависит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усвоение знаний: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Свойства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отражающие процессы восприятия и понимания изучаемого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материала.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Знакомство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учащихся с элементами теории, связанными с практическим выполнением заданий.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Энергетическое обеспечение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познавательной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55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576064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риемы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индивидуального подхода к учащимся, которые я использую в своей работе: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992888" cy="5256584"/>
          </a:xfrm>
        </p:spPr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дифференциация требований к полноте первоначального усвоения теоретического материала в зависимости от его сложности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индивидуальное объяснение значения слов и выражений, понятных остальным учащимся; работа с более простым по содержанию материалом;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стимулирование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дополнительного изучения учащимися наглядных пособий; повторное восприятие материала со слов хорошо успевающих учащихся (чтобы этот приём был действенным, необходимо предупредить ученика о том, что ответ ему нужно будет повторить;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750"/>
              </a:spcAft>
              <a:buClr>
                <a:srgbClr val="94C600"/>
              </a:buClr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показательная беседа во внеурочное время (а иногда – короткая беседа на перемене); </a:t>
            </a:r>
          </a:p>
          <a:p>
            <a:pPr lvl="0">
              <a:spcAft>
                <a:spcPts val="750"/>
              </a:spcAft>
              <a:buClr>
                <a:srgbClr val="94C600"/>
              </a:buClr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умения с помощью вопросов выделять основное в объяснении учителя; </a:t>
            </a:r>
          </a:p>
          <a:p>
            <a:pPr lvl="0">
              <a:spcAft>
                <a:spcPts val="750"/>
              </a:spcAft>
              <a:buClr>
                <a:srgbClr val="94C600"/>
              </a:buClr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сравнения; </a:t>
            </a:r>
          </a:p>
          <a:p>
            <a:pPr lvl="0">
              <a:spcAft>
                <a:spcPts val="750"/>
              </a:spcAft>
              <a:buClr>
                <a:srgbClr val="94C600"/>
              </a:buClr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привлечение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межпредметных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связей и связей с житейским опытом учащихся; </a:t>
            </a:r>
          </a:p>
          <a:p>
            <a:pPr lvl="0">
              <a:spcAft>
                <a:spcPts val="750"/>
              </a:spcAft>
              <a:buClr>
                <a:srgbClr val="94C600"/>
              </a:buClr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выбор ответа на вопрос из текста учебника.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3E3D2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endParaRPr lang="ru-RU" sz="1400" dirty="0">
              <a:solidFill>
                <a:srgbClr val="3E3D2D"/>
              </a:solidFill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76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Для развития исполнительских свойств у слабых учеников я дополнительно использую следующие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приемы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индивидуального подхода: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ответ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 вопрос по плакату с планом ответа;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ответ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 вопрос с использованием средств наглядности;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контроль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помощь учителя в процессе выполнения графических и письменных заданий; активизация действий самоконтроля (напоминание, включение контрольных действий в план выполнения теоретического задания);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приучение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 предварительному обдумыванию исполнительных действий;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применение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шаблонов, контурных рисунков;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большего времени на обдумывание ответа;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особое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внимание уделяется рациональной организации выполнения практических заданий (правильная подготовка к работе, исключение потерь времени, самостоятельность выполнения).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24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08912" cy="36004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развития свойств энергетической стороны деятельности, мною используются следующие приёмы: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6886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Оптимальный, учитывающий индивидуальные возможности учащегося, уровень требовательности со стороны учителя.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Убеждение учащегося в возможности овладеть сложным для него теоретическим материалом.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Создание благоприятного для школьника морально-психологического климата на занятиях в учебной мастерской. 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4.Формирование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психологической установки на умственную работу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передначалом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теоретического этапа занятия.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Создание ситуации успеха во время устного ответа и при письменном контроле знаний.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05849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3"/>
            <a:ext cx="698477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«Вытеснение» мотивов нежелания заниматься теоретическим обучением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положительных мотивов учения.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Индивидуальная беседа о необходимости овладеть знаниями для будущей самостоятельной трудовой деятельности.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Стимулирование познавательной деятельности с помощью оценки учителя.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Тактичность учителя в общении с учащимся. </a:t>
            </a:r>
          </a:p>
          <a:p>
            <a:pPr>
              <a:lnSpc>
                <a:spcPct val="15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17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 flipH="1">
            <a:off x="755650" y="692150"/>
            <a:ext cx="7920038" cy="5761038"/>
          </a:xfrm>
        </p:spPr>
        <p:txBody>
          <a:bodyPr>
            <a:normAutofit fontScale="8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приёмы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коррекции:</a:t>
            </a:r>
            <a:r>
              <a:rPr lang="ru-RU" b="1" dirty="0" smtClean="0"/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создания положительной мотивации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-эффективное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внушение и другие аналогичные приёмы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В ряде случаев учитель уделяет таким учащимся несколько минут после фронтального объяснения, когда основная группа готовится и приступает к практической работе. В это время учитель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задает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вопросы отстающим, проводит дополнительное разъяснение. Это возможно в случаях, когда выполнение практических операций достаточно усвоено основной группой учащихся на предыдущих занятиях.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Помощь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отстающим школьникам в познавательной деятельности может оказываться и во время текущего инструктажа, если усваиваемые знания связаны с практической работой.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усвоение знаний отстающим - большое влияние оказывает оценка результатов их познавательной деятельности со стороны учителя. Оценка должна стимулировать усвоение знаний, в этом и состоят её главное назначение. Продуктивно такое оценочное суждение учителя, в котором отмечаются успехи учащегося. Однако,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подчеркивая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успехи, нельзя умалчивать и о недостатках, хотя делать это необходимо так, чтобы не вызывать у учащегося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угнетенного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состояния. Даже в случае полного незнания целесообразно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обнадежить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ученика, что на другой вопрос он ответит лучше.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099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Широко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используя различные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приемы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изучения индивидуальных особенностей учащихся и применяя их в учебном процессе, я добиваюсь положительных результатов в обучении и воспитании обучающихся.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52618" cy="757888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272808" cy="482453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учителя профессионально-трудового обучения заключается в социальной адаптации: передачи обучающимся практических знаний, умений, навыков, воспитанности такого уровня, который позволил бы подготовиться к предстоящей самостоятельной жизни в соответствии с социальными нормами, действующими в обществе, с одной стороны и с другой, педагогическими возможностями производительного труда, обусловленными современным содержанием специального образования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направлением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специальной (коррекционной) общеобразовательной школе, школе-интернате VIII вида является воспитание у учащихся интересов и склонностей к рекомендуемым видам труда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потенциальных возможностей, реализация которых обеспечивается коррекционным характером обучения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условий в профессионально-трудовой подготовке подростков с проблемами в развитии становится необходимость связать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общекоррекционную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направленность обучения,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индивидуальных и типологических особенностей обучаемых на основе целевой, энергетической и исполнительной стороне их трудовой деятельности с основами психофизиологии труда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18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27664"/>
            <a:ext cx="6520570" cy="529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так мы штукатурим!!!!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89" y="3894382"/>
            <a:ext cx="1962218" cy="26162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81" y="1628800"/>
            <a:ext cx="2976331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1944216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1998222" cy="26642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21" y="3789040"/>
            <a:ext cx="1985155" cy="2646874"/>
          </a:xfrm>
          <a:prstGeom prst="rect">
            <a:avLst/>
          </a:prstGeom>
        </p:spPr>
      </p:pic>
      <p:pic>
        <p:nvPicPr>
          <p:cNvPr id="19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09" y="3789041"/>
            <a:ext cx="1933533" cy="25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9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07906"/>
            <a:ext cx="673659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Малярные работы!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6" y="1566968"/>
            <a:ext cx="2336153" cy="3114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00" y="1144478"/>
            <a:ext cx="1975148" cy="2633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90952"/>
            <a:ext cx="2816526" cy="21123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79493"/>
            <a:ext cx="3384376" cy="2538282"/>
          </a:xfrm>
          <a:prstGeom prst="rect">
            <a:avLst/>
          </a:prstGeom>
        </p:spPr>
      </p:pic>
      <p:pic>
        <p:nvPicPr>
          <p:cNvPr id="4098" name="Picture 2" descr="F:\Desktop\Лена\Лена\фото\фото с телефона\IMG_20170418_1244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13" y="1571093"/>
            <a:ext cx="3093642" cy="23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8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390" y="548680"/>
            <a:ext cx="7024744" cy="1143000"/>
          </a:xfrm>
        </p:spPr>
        <p:txBody>
          <a:bodyPr/>
          <a:lstStyle/>
          <a:p>
            <a:r>
              <a:rPr lang="ru-RU" dirty="0" smtClean="0"/>
              <a:t>А это наши поделки!!!!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30" y="4356060"/>
            <a:ext cx="2724573" cy="2043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32" y="4077072"/>
            <a:ext cx="1761659" cy="234887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23736"/>
            <a:ext cx="1800200" cy="2399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30" y="1730377"/>
            <a:ext cx="1872208" cy="2496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10290"/>
            <a:ext cx="1782198" cy="2376264"/>
          </a:xfrm>
          <a:prstGeom prst="rect">
            <a:avLst/>
          </a:prstGeom>
        </p:spPr>
      </p:pic>
      <p:pic>
        <p:nvPicPr>
          <p:cNvPr id="3076" name="Picture 4" descr="F:\Desktop\Лена\Лена\фото\фото с телефона\IMG_20161123_1105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04" y="1556792"/>
            <a:ext cx="1806696" cy="24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esktop\Лена\Лена\фото\фото с телефона\IMG_20161123_1105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76" y="1769146"/>
            <a:ext cx="1738056" cy="23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5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12208"/>
            <a:ext cx="5040560" cy="601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Экскурсии и участие в конкурсах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88663"/>
            <a:ext cx="3030083" cy="2272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4" y="1788662"/>
            <a:ext cx="2763180" cy="207238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65453"/>
            <a:ext cx="2127225" cy="2836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82147"/>
            <a:ext cx="1805396" cy="2407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2" y="4033504"/>
            <a:ext cx="3475569" cy="2606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1800200" cy="24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4921616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111476" cy="336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5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24626" cy="601136"/>
          </a:xfrm>
        </p:spPr>
        <p:txBody>
          <a:bodyPr>
            <a:normAutofit fontScale="90000"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1800" b="1" dirty="0" smtClean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системе коррекционного обучения умственно отсталых школьников </a:t>
            </a:r>
            <a:r>
              <a:rPr lang="ru-RU" sz="1800" b="1" dirty="0" err="1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четко</a:t>
            </a:r>
            <a:r>
              <a:rPr lang="ru-RU" sz="18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выявились противоречия между:</a:t>
            </a:r>
            <a:r>
              <a:rPr lang="ru-RU" sz="1300" dirty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1300" dirty="0">
                <a:solidFill>
                  <a:srgbClr val="3E3D2D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6777317" cy="46805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сложившейся системой их профессионально-трудовой подготовки и современными социально-экономическими условиями, затрудняющими их трудоустройство;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возросшими квалификационными требованиями к подготовке специалистов и особенностями умственного и психофизического развития учащихся, осложняющими им овладение даже доступными по их возможностям профессиями;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ограниченным количеством профессий, по которым могут быть трудоустроены лица с умственной отсталостью,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меньшим их количеством, по которым можно осуществлять профессионально-трудовую подготовку учащихся коррекционных школ, школ-интернатов VIII вида.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обозначенные противоречия затрудняют умственно отсталым выпускникам быть конкурентоспособными на рынке труда, тем более, что большинство из них, не являются инвалидами, а значит и не имеют никаких льгот при трудоустройстве. К ним предъявляются те же требования, что и к их нормально развивающимся сверстникам, выпускникам общеобразовательных школ. </a:t>
            </a:r>
          </a:p>
        </p:txBody>
      </p:sp>
    </p:spTree>
    <p:extLst>
      <p:ext uri="{BB962C8B-B14F-4D97-AF65-F5344CB8AC3E}">
        <p14:creationId xmlns:p14="http://schemas.microsoft.com/office/powerpoint/2010/main" val="144442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>
            <a:noAutofit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18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 профессионально-трудовой подготовки умственно отсталых обучающихся воспитанников повысится при </a:t>
            </a:r>
            <a:r>
              <a:rPr lang="ru-RU" sz="1800" b="1" dirty="0" err="1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учете</a:t>
            </a:r>
            <a:r>
              <a:rPr lang="ru-RU" sz="18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общих закономерностей их развития, а также при:</a:t>
            </a:r>
            <a:br>
              <a:rPr lang="ru-RU" sz="18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6777317" cy="4392488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значимости профессионально-трудовой подготовки умственно отсталых школьников с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своеобразия психофизиологии их трудовой деятельности;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выявлении тенденций развития организационных форм и инновационных технологий в системе профессионально-трудовой подготовки и профориентации умственно отсталых школьников;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обосновании и разработке механизмов формирования знаний и навыков, способствующих выработке квалифицированных умений;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разработке путей реализации принципа дифференцированного подхода к учащимся в профессионально-трудовом обучении;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создании оптимальных условий эффективности использования педагогических технологий в коррекционно-ориентированном процессе обучения с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особенностей и возможностей усвоения нового учебного материала;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разработке педагогической классификации, выделении типологических групп учащихся, дифференцированных методов 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системе коррекционно-развивающего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34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67314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04056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психофизиологический механизм формирования целенаправленных действий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при выполнении технологических операций различной сложности с целью определения форм и содержания коррекционной работы с учащимися с проблемами интеллектуального развития;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психолого-педагогические обоснования проблемы дифференциации умственно отсталых учащихся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индивидуальных и типологических особенностей в профессионально-трудовом обучении;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комплексное психолого-педагогическое изучение особенностей формирования у учащихся технико-технологических знаний и навыков;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дифференцировать учащихся на типологические группы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целевой, энергетической и исполнительной сторон трудовой деятельности;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в сравнении с нормально развивающимися подростками механизм процесса формирования у них знаний и навыков;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проследить возможности продвижения в период профессионально-трудового обучения учащихся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типологических особенностей;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обосновать и разработать систему педагогической технологии коррекционно-развивающего обучения умственно отсталых школьников в процессе их подготовки к самостоятельной жизни и труду (определить содержание, методы,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организационные формы обучения).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9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Задача </a:t>
            </a:r>
            <a:r>
              <a:rPr lang="ru-RU" sz="20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учителя профессионально-трудового обучения заключается в социальной адаптации: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практических знаний, умений, навыков, воспитанности такого уровня, который позволил бы подготовиться к предстоящей самостоятельной жизни в соответствии с социальными нормами, действующими в обществе, с одной стороны и с другой, педагогическими возможностями производительного труда, обусловленными современным содержанием специального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425976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2000" b="1" dirty="0" smtClean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</a:t>
            </a:r>
            <a:r>
              <a:rPr lang="ru-RU" sz="20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принципы и правила коррекционной работы:</a:t>
            </a:r>
            <a:br>
              <a:rPr lang="ru-RU" sz="20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6777317" cy="350897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Индивидуальный подход к каждому.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Предотвращение наступления утомления, используя для этого разнообразные средства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 и средств наглядности, проведение производственной гимнастики).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методов, активизирующих познавательную деятельность обучающихся, формирующих необходимые учебные умения и навыки.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Проявление педагогического такта. Постоянное поощрение за малейшие успехи, своевременная и тактическая помощь каждому ученику, развитие в нём веры в собственные силы и возможности.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315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18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того, чтобы успешно вести обучение детей с ОВЗ, привить им умение действовать самостоятельно, необходимо руководствоваться следующими требованиями:</a:t>
            </a:r>
            <a:br>
              <a:rPr lang="ru-RU" sz="1800" b="1" dirty="0">
                <a:solidFill>
                  <a:srgbClr val="3E3D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350897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изучать психофизические особенности обучающихся. Изучать мотивы их деятельности, использовать эти мотивы в организации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обучении оперировать наглядным, доступным пониманию обучающегося воспитанника материалом;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для каждого подростка такие условия, которые способствовали бы развитию интереса к работе и изучаемой специальности;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предлагать обучающимся воспитанникам посильные задания, справившись с которыми он увидит результат своего труда.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отслеживание развития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общетрудовых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коммуникативных возможностей обучающихся с учётом их индивидуальных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347787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256</TotalTime>
  <Words>2318</Words>
  <Application>Microsoft Office PowerPoint</Application>
  <PresentationFormat>Экран (4:3)</PresentationFormat>
  <Paragraphs>134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Остин</vt:lpstr>
      <vt:lpstr>Презентация PowerPoint</vt:lpstr>
      <vt:lpstr>Презентация PowerPoint</vt:lpstr>
      <vt:lpstr>Введение</vt:lpstr>
      <vt:lpstr>В системе коррекционного обучения умственно отсталых школьников четко выявились противоречия между: </vt:lpstr>
      <vt:lpstr>Эффективность профессионально-трудовой подготовки умственно отсталых обучающихся воспитанников повысится при учете общих закономерностей их развития, а также при: </vt:lpstr>
      <vt:lpstr>Основные задачи: </vt:lpstr>
      <vt:lpstr>Задача учителя профессионально-трудового обучения заключается в социальной адаптации:</vt:lpstr>
      <vt:lpstr>Общие принципы и правила коррекционной работы: </vt:lpstr>
      <vt:lpstr>Для того, чтобы успешно вести обучение детей с ОВЗ, привить им умение действовать самостоятельно, необходимо руководствоваться следующими требованиями: </vt:lpstr>
      <vt:lpstr>1.Теоретические основы индивидуального подхода к детям.</vt:lpstr>
      <vt:lpstr>Проблеме индивидуального подхода в воспитании детей уделяли внимание многие представители прогрессивной педагогики, как русской, так и зарубежной:</vt:lpstr>
      <vt:lpstr>высказывание Е.А.Флериной: </vt:lpstr>
      <vt:lpstr>Презентация PowerPoint</vt:lpstr>
      <vt:lpstr>Презентация PowerPoint</vt:lpstr>
      <vt:lpstr>Презентация PowerPoint</vt:lpstr>
      <vt:lpstr>Условия эффективности индивидуального подхода:</vt:lpstr>
      <vt:lpstr>Принцип индивидуального подхода должен пронизывать все звенья воспитательной и учебной работы с детьми разных возрастов.</vt:lpstr>
      <vt:lpstr>2. Изучение индивидуальных особенностей.</vt:lpstr>
      <vt:lpstr>Презентация PowerPoint</vt:lpstr>
      <vt:lpstr>3. Осуществление индивидуального подхода в соответствии с психологическими особенностями умственно отсталых школьников на уроках штукатурно - малярного дела.</vt:lpstr>
      <vt:lpstr>Деятельность обучающихся диагностируется по следующим критериям: </vt:lpstr>
      <vt:lpstr>В содержании индивидуального подхода можно выделить две основные задачи:  </vt:lpstr>
      <vt:lpstr>Три группы показателей, от которых зависит усвоение знаний:</vt:lpstr>
      <vt:lpstr>Приемы индивидуального подхода к учащимся, которые я использую в своей работе:</vt:lpstr>
      <vt:lpstr>Для развития исполнительских свойств у слабых учеников я дополнительно использую следующие приемы индивидуального подхода: </vt:lpstr>
      <vt:lpstr>Для развития свойств энергетической стороны деятельности, мною используются следующие приёмы: </vt:lpstr>
      <vt:lpstr>Презентация PowerPoint</vt:lpstr>
      <vt:lpstr>Презентация PowerPoint</vt:lpstr>
      <vt:lpstr>Заключение</vt:lpstr>
      <vt:lpstr>Вот так мы штукатурим!!!!</vt:lpstr>
      <vt:lpstr>Малярные работы!</vt:lpstr>
      <vt:lpstr>А это наши поделки!!!!</vt:lpstr>
      <vt:lpstr>Экскурсии и участие в конкурсах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30</cp:revision>
  <dcterms:created xsi:type="dcterms:W3CDTF">2017-10-08T12:15:13Z</dcterms:created>
  <dcterms:modified xsi:type="dcterms:W3CDTF">2017-10-09T17:06:05Z</dcterms:modified>
</cp:coreProperties>
</file>