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4" r:id="rId4"/>
    <p:sldId id="268" r:id="rId5"/>
    <p:sldId id="269" r:id="rId6"/>
    <p:sldId id="263" r:id="rId7"/>
    <p:sldId id="264" r:id="rId8"/>
    <p:sldId id="266" r:id="rId9"/>
    <p:sldId id="262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ABE8-C315-40C4-A63C-89F779D11569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C238-720A-4230-BEC7-5658C1A02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18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ABE8-C315-40C4-A63C-89F779D11569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C238-720A-4230-BEC7-5658C1A02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69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ABE8-C315-40C4-A63C-89F779D11569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C238-720A-4230-BEC7-5658C1A02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36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ABE8-C315-40C4-A63C-89F779D11569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C238-720A-4230-BEC7-5658C1A02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62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ABE8-C315-40C4-A63C-89F779D11569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C238-720A-4230-BEC7-5658C1A02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3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ABE8-C315-40C4-A63C-89F779D11569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C238-720A-4230-BEC7-5658C1A02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12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ABE8-C315-40C4-A63C-89F779D11569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C238-720A-4230-BEC7-5658C1A02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55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ABE8-C315-40C4-A63C-89F779D11569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C238-720A-4230-BEC7-5658C1A02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9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ABE8-C315-40C4-A63C-89F779D11569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C238-720A-4230-BEC7-5658C1A02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7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ABE8-C315-40C4-A63C-89F779D11569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C238-720A-4230-BEC7-5658C1A02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03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ABE8-C315-40C4-A63C-89F779D11569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C238-720A-4230-BEC7-5658C1A02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5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FABE8-C315-40C4-A63C-89F779D11569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DC238-720A-4230-BEC7-5658C1A02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02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940185"/>
            <a:ext cx="7412644" cy="312377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СОДЕРЖАНИИ АДРЕСНЫХ ПРОГРАММ ПОДДЕРЖКИ ОБРАЗОВАТЕЛЬНЫХ ОРГАНИЗАЦИЙ ЧЕБАРКУЛЬСКОГО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МУНИЦИПАЛЬНОГО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ЧЕЛЯБИНСКОЙ ОБЛАСТИ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76672"/>
            <a:ext cx="7632848" cy="1752600"/>
          </a:xfrm>
        </p:spPr>
        <p:txBody>
          <a:bodyPr>
            <a:normAutofit/>
          </a:bodyPr>
          <a:lstStyle/>
          <a:p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ГБУ ДПО «Челябинский институт переподготовки и повышения квалификации работников образования»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84"/>
            <a:ext cx="1448436" cy="687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59553" y="364502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ru-RU" sz="14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Обоскалов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А.Г., проректор по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организационно-методической работе ГБУ ДПО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ЧИППКРО,к.п.н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3430588"/>
            <a:ext cx="63367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в рамках реализации мероприятия 2.2. «Повышение качества образования в школах с низкими результатами и в школах, функционирующих в неблагоприятных социальных условиях, путем реализации региональных проектов и распространение их результатов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406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Кундравинская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им.Героя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Советского Союза Зернина С.М.»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организовано  в  2017-2018 учебном  году 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дистанционных консультаций коррекционных педагогов образовательных организаций г. Челябинска (по согласованию с ГБУ ДПО ЧИППКРО) для учителей  школы;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дистанционных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профориентационных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 для обучающихся по согласованию с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коллеждами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 Челябинска.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3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8436" y="1600200"/>
            <a:ext cx="7238364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адресных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программ: 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– 2018 учебный год</a:t>
            </a:r>
          </a:p>
          <a:p>
            <a:pPr algn="just"/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Адресные программы содержат комплекс мероприятий организационного, методического (научно-методического), психолого-педагогического и информационного характера</a:t>
            </a:r>
          </a:p>
          <a:p>
            <a:pPr algn="just"/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руководителями школы и учителями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предметниками основной школы</a:t>
            </a:r>
          </a:p>
          <a:p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84"/>
            <a:ext cx="1448436" cy="687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52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1259632" y="404664"/>
            <a:ext cx="7572929" cy="6003527"/>
            <a:chOff x="1259632" y="404664"/>
            <a:chExt cx="7572929" cy="6003527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3823195" y="404664"/>
              <a:ext cx="2376264" cy="2397223"/>
              <a:chOff x="2148426" y="1671701"/>
              <a:chExt cx="2676109" cy="2676109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2148426" y="1671701"/>
                <a:ext cx="2676109" cy="2676109"/>
              </a:xfrm>
              <a:prstGeom prst="ellipse">
                <a:avLst/>
              </a:prstGeom>
            </p:spPr>
            <p:style>
              <a:lnRef idx="2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Овал 4"/>
              <p:cNvSpPr/>
              <p:nvPr/>
            </p:nvSpPr>
            <p:spPr>
              <a:xfrm>
                <a:off x="2540333" y="2063608"/>
                <a:ext cx="1892295" cy="18922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3751187" y="4077072"/>
              <a:ext cx="2520280" cy="2331119"/>
              <a:chOff x="2148426" y="1671701"/>
              <a:chExt cx="2676109" cy="2676109"/>
            </a:xfrm>
          </p:grpSpPr>
          <p:sp>
            <p:nvSpPr>
              <p:cNvPr id="9" name="Овал 8"/>
              <p:cNvSpPr/>
              <p:nvPr/>
            </p:nvSpPr>
            <p:spPr>
              <a:xfrm>
                <a:off x="2148426" y="1671701"/>
                <a:ext cx="2676109" cy="2676109"/>
              </a:xfrm>
              <a:prstGeom prst="ellipse">
                <a:avLst/>
              </a:prstGeom>
            </p:spPr>
            <p:style>
              <a:lnRef idx="2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Овал 4"/>
              <p:cNvSpPr/>
              <p:nvPr/>
            </p:nvSpPr>
            <p:spPr>
              <a:xfrm>
                <a:off x="2540333" y="2063608"/>
                <a:ext cx="1892295" cy="18922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1259632" y="2207662"/>
              <a:ext cx="2418175" cy="2418174"/>
              <a:chOff x="2148426" y="1671701"/>
              <a:chExt cx="2676109" cy="2676109"/>
            </a:xfrm>
          </p:grpSpPr>
          <p:sp>
            <p:nvSpPr>
              <p:cNvPr id="12" name="Овал 11"/>
              <p:cNvSpPr/>
              <p:nvPr/>
            </p:nvSpPr>
            <p:spPr>
              <a:xfrm>
                <a:off x="2148426" y="1671701"/>
                <a:ext cx="2676109" cy="2676109"/>
              </a:xfrm>
              <a:prstGeom prst="ellipse">
                <a:avLst/>
              </a:prstGeom>
            </p:spPr>
            <p:style>
              <a:lnRef idx="2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Овал 4"/>
              <p:cNvSpPr/>
              <p:nvPr/>
            </p:nvSpPr>
            <p:spPr>
              <a:xfrm>
                <a:off x="2540333" y="2063608"/>
                <a:ext cx="1892295" cy="18922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" name="Прямоугольник 3"/>
            <p:cNvSpPr/>
            <p:nvPr/>
          </p:nvSpPr>
          <p:spPr>
            <a:xfrm>
              <a:off x="3959351" y="1341665"/>
              <a:ext cx="21206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МОУ 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ru-RU" sz="1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Филимоновская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СОШ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317975" y="2957586"/>
              <a:ext cx="230148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МБОУ «</a:t>
              </a:r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Кундравинская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СОШ </a:t>
              </a:r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им.Героя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Советского Союза Зернина С.М.»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923927" y="4919465"/>
              <a:ext cx="216024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МОУ </a:t>
              </a:r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Бишкильская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СОШ </a:t>
              </a:r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им.Героя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России Г.А. Угрюмова</a:t>
              </a:r>
            </a:p>
          </p:txBody>
        </p:sp>
        <p:sp>
          <p:nvSpPr>
            <p:cNvPr id="18" name="Счетверенная стрелка 17"/>
            <p:cNvSpPr/>
            <p:nvPr/>
          </p:nvSpPr>
          <p:spPr>
            <a:xfrm>
              <a:off x="3709463" y="2826564"/>
              <a:ext cx="2620392" cy="1216152"/>
            </a:xfrm>
            <a:prstGeom prst="quadArrow">
              <a:avLst>
                <a:gd name="adj1" fmla="val 12474"/>
                <a:gd name="adj2" fmla="val 15817"/>
                <a:gd name="adj3" fmla="val 2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войная стрелка вверх/вниз 18"/>
            <p:cNvSpPr/>
            <p:nvPr/>
          </p:nvSpPr>
          <p:spPr>
            <a:xfrm rot="18758748">
              <a:off x="3541314" y="4037488"/>
              <a:ext cx="272983" cy="715723"/>
            </a:xfrm>
            <a:prstGeom prst="upDownArrow">
              <a:avLst>
                <a:gd name="adj1" fmla="val 52305"/>
                <a:gd name="adj2" fmla="val 588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Двойная стрелка вверх/вниз 21"/>
            <p:cNvSpPr/>
            <p:nvPr/>
          </p:nvSpPr>
          <p:spPr>
            <a:xfrm rot="18758748">
              <a:off x="6193363" y="2045822"/>
              <a:ext cx="272983" cy="715723"/>
            </a:xfrm>
            <a:prstGeom prst="upDownArrow">
              <a:avLst>
                <a:gd name="adj1" fmla="val 52305"/>
                <a:gd name="adj2" fmla="val 588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Двойная стрелка вверх/вниз 22"/>
            <p:cNvSpPr/>
            <p:nvPr/>
          </p:nvSpPr>
          <p:spPr>
            <a:xfrm rot="3263923">
              <a:off x="3547171" y="2017604"/>
              <a:ext cx="272983" cy="715723"/>
            </a:xfrm>
            <a:prstGeom prst="upDownArrow">
              <a:avLst>
                <a:gd name="adj1" fmla="val 52305"/>
                <a:gd name="adj2" fmla="val 588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Двойная стрелка вверх/вниз 23"/>
            <p:cNvSpPr/>
            <p:nvPr/>
          </p:nvSpPr>
          <p:spPr>
            <a:xfrm rot="3227006">
              <a:off x="6134975" y="3953410"/>
              <a:ext cx="272983" cy="715723"/>
            </a:xfrm>
            <a:prstGeom prst="upDownArrow">
              <a:avLst>
                <a:gd name="adj1" fmla="val 52305"/>
                <a:gd name="adj2" fmla="val 588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6" name="Группа 25"/>
            <p:cNvGrpSpPr/>
            <p:nvPr/>
          </p:nvGrpSpPr>
          <p:grpSpPr>
            <a:xfrm>
              <a:off x="6312281" y="2207662"/>
              <a:ext cx="2520280" cy="2331119"/>
              <a:chOff x="2148426" y="1671701"/>
              <a:chExt cx="2676109" cy="2676109"/>
            </a:xfrm>
          </p:grpSpPr>
          <p:sp>
            <p:nvSpPr>
              <p:cNvPr id="27" name="Овал 26"/>
              <p:cNvSpPr/>
              <p:nvPr/>
            </p:nvSpPr>
            <p:spPr>
              <a:xfrm>
                <a:off x="2148426" y="1671701"/>
                <a:ext cx="2676109" cy="2676109"/>
              </a:xfrm>
              <a:prstGeom prst="ellipse">
                <a:avLst/>
              </a:prstGeom>
            </p:spPr>
            <p:style>
              <a:lnRef idx="2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Овал 4"/>
              <p:cNvSpPr/>
              <p:nvPr/>
            </p:nvSpPr>
            <p:spPr>
              <a:xfrm>
                <a:off x="2540333" y="2063608"/>
                <a:ext cx="1892295" cy="18922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4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9" name="Прямоугольник 28"/>
            <p:cNvSpPr/>
            <p:nvPr/>
          </p:nvSpPr>
          <p:spPr>
            <a:xfrm>
              <a:off x="6485021" y="3050055"/>
              <a:ext cx="216024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МБОУ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Гимназия №10 </a:t>
              </a:r>
              <a:r>
                <a:rPr lang="ru-RU" sz="1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г.Челябинска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608" y="0"/>
            <a:ext cx="1268224" cy="687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9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 краткосрочных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астер-классы по повышению качества преподавания для педагогических коллективов и отдельных педагогов по темам «Алгоритм  решения заданий ОГЭ базового уровня»,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«Работа  в малых группах  как форма подготовки  к ОГЭ»,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«Тренинг как форма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ОГЭ»,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интерактивных средств  и он-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сервисов для повышения качества образования  в ОО» (в том числе дистанционно)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 краткосрочных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плана работы по подготовке обучающихся  к ОГЭ на основании результатов входной диагностики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индивидуальных  планов работы педагогов по подготовке обучающихся  к ОГЭ на основании результатов входной диагностики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обучающихся 9 классов по решению заданий базового уровня (на основе диагностики)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банка информационно-методических материалов  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КИМов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подготовки обучающихся  к ОГЭ на интерактивной площадке http://ipk74.ru/set-npp</a:t>
            </a:r>
          </a:p>
          <a:p>
            <a:pPr marL="0" indent="0" algn="just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2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Бишкильская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им.Героя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Г.А. Угрюмова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	ввиду отсутствия  в школе педагога-психолога существует  проблема оказания психологического сопровождения не только 9-ков, но и обучающихся 8 классов  с целью принятия превентивных мер по повышению качества подготовки и  результатов  сдачи ОГЭ.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	 отсутствует стабильно функционирующая локальная сеть,  есть необходимость оказать консультационную  и техническую поддержку по  техническому сопровождению проекта (настройка локальной сети, рекомендации по использованию ИКТ   в образовательном процессе, рекомендации по увеличению пропускной способности сети интернет).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78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Бишкильская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им.Героя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Г.А. Угрюмова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5054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согласованы  следующие мероприятия, которые будут организованы  в течение 2017-2018 учебного года 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	Исследование интеллектуального развития обучающихся 8 классов (методика УИТ СПЧ).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	Разработка рекомендаций для принятия управленческих решений по результатам исследования УИТ СПЧ  в 8 классах.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	Консультации педагога-психолога для учителей, работающих  в 8-х классах,  и администрации ОО  по результатам исследования УИТ СПЧ  и выявления детей, относящихся  к группе риска (в том числе дистанционно).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	Консультации педагога-психолога для обучающихся 8-х классов и родителей по результатам исследования УИТ СПЧ (в том числе дистанционно).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5)консультационная  и техническая поддержка по  техническому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сопровождению осуществляемого проекта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616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Филимоновская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Выявлена проблема отсутствия опыта использования модуля муниципальной оценки качества образования в АС СГО «Сетевой город».  В связи  с этим,  будут проведены  консультации для администрации и учителей школы по работе с модулем МСОКО в АС СГО "Сетевой город" в дистанционной форме, которые будут организованы  в течение 2017-2018 учебного года. Также все промежуточные мониторинги  и итоговый мониторинг будут обрабатываться  в модуле МСОКО учителями  и администрацией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Филимоновской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школы, этот процесс будет курироваться  администрацией гимназии №10.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Кундравинская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им.Героя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Советского Союза Зернина С.М.»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 проблемы: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большого количества обучающихся, которым необходима помощь коррекционного педагога для преодоления минимального порога ОГЭ;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рабочих мест  в посёлке, недостаточное количество учреждений СПО  в  близлежащих территориях, как следствие  - проблема дальнейшего обучения  и трудоустройства выпускников 9 классов.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0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493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 СОДЕРЖАНИИ АДРЕСНЫХ ПРОГРАММ ПОДДЕРЖКИ ОБРАЗОВАТЕЛЬНЫХ ОРГАНИЗАЦИЙ ЧЕБАРКУЛЬСКОГО    МУНИЦИПАЛЬНОГО РАЙОНА ЧЕЛЯБИНСКОЙ ОБЛАСТИ</vt:lpstr>
      <vt:lpstr>Общие положения</vt:lpstr>
      <vt:lpstr>Презентация PowerPoint</vt:lpstr>
      <vt:lpstr>Проведение  краткосрочных мероприятий</vt:lpstr>
      <vt:lpstr>Проведение  краткосрочных мероприятий</vt:lpstr>
      <vt:lpstr>МОУ Бишкильская СОШ им.Героя России Г.А. Угрюмова</vt:lpstr>
      <vt:lpstr>МОУ Бишкильская СОШ им.Героя России Г.А. Угрюмова</vt:lpstr>
      <vt:lpstr>МОУ «Филимоновская СОШ»</vt:lpstr>
      <vt:lpstr>МБОУ «Кундравинская СОШ им.Героя Советского Союза Зернина С.М.»</vt:lpstr>
      <vt:lpstr>МБОУ «Кундравинская СОШ им.Героя Советского Союза Зернина С.М.»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СОДЕРЖАНИИ АДРЕСНЫХ ПРОГРАММ ПОДДЕРЖКИ ОБРАЗОВАТЕЛЬНЫХ ОРГАНИЗАЦИЙ ЧЕБАРКУЛЬСКОГО МУНИЦИПАЛЬНОГО РАЙОНА ЧЕЛЯБИНСКОЙ ОБЛАСТИ</dc:title>
  <dc:creator>Александр Г. Обоскалов</dc:creator>
  <cp:lastModifiedBy>Машуков</cp:lastModifiedBy>
  <cp:revision>28</cp:revision>
  <dcterms:created xsi:type="dcterms:W3CDTF">2017-09-04T10:44:31Z</dcterms:created>
  <dcterms:modified xsi:type="dcterms:W3CDTF">2017-09-06T03:43:01Z</dcterms:modified>
</cp:coreProperties>
</file>