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sldIdLst>
    <p:sldId id="323" r:id="rId3"/>
    <p:sldId id="308" r:id="rId4"/>
    <p:sldId id="309" r:id="rId5"/>
    <p:sldId id="310" r:id="rId6"/>
    <p:sldId id="311" r:id="rId7"/>
    <p:sldId id="313" r:id="rId8"/>
    <p:sldId id="329" r:id="rId9"/>
    <p:sldId id="318" r:id="rId10"/>
    <p:sldId id="319" r:id="rId11"/>
    <p:sldId id="320" r:id="rId12"/>
    <p:sldId id="321" r:id="rId13"/>
    <p:sldId id="328" r:id="rId14"/>
    <p:sldId id="305" r:id="rId15"/>
    <p:sldId id="307" r:id="rId16"/>
    <p:sldId id="306" r:id="rId17"/>
    <p:sldId id="264" r:id="rId18"/>
    <p:sldId id="324" r:id="rId19"/>
    <p:sldId id="325" r:id="rId20"/>
    <p:sldId id="265" r:id="rId21"/>
    <p:sldId id="326" r:id="rId22"/>
    <p:sldId id="294" r:id="rId23"/>
    <p:sldId id="280" r:id="rId24"/>
    <p:sldId id="327" r:id="rId25"/>
    <p:sldId id="315" r:id="rId26"/>
    <p:sldId id="31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4524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9526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5904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679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4636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983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7790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238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028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7466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412-5006-4DEB-874C-91E7BFBA2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331-8DA6-42C9-9DCA-161CF2A23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0846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E87D-18B5-4DAB-B8AF-A8FE41BEB1C0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7DE0-386C-4D2E-B143-6B03CC2F79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8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aftt.free.fr/thyssen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уроков\для сайтов\сварка\картин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058139" cy="3793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nhome.ru/UsersGallery/Cards/158/pozdravlyaem-s-dnem-sisadmi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846897" cy="2696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motion.fr/wp-content/uploads/2009/02/decouvertes-partage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076600" cy="307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81806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65" y="332656"/>
            <a:ext cx="3649523" cy="52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1183" y="6021288"/>
            <a:ext cx="5765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Константин Константинович  Хренов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002474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развития свар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572" y="404664"/>
            <a:ext cx="3474695" cy="496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5597762"/>
            <a:ext cx="2177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 Патон О.Е. </a:t>
            </a:r>
          </a:p>
        </p:txBody>
      </p:sp>
    </p:spTree>
    <p:extLst>
      <p:ext uri="{BB962C8B-B14F-4D97-AF65-F5344CB8AC3E}">
        <p14:creationId xmlns="" xmlns:p14="http://schemas.microsoft.com/office/powerpoint/2010/main" val="19255367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уроков\для сайтов\сварка\картин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058139" cy="3793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nhome.ru/UsersGallery/Cards/158/pozdravlyaem-s-dnem-sisadmi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846897" cy="2696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motion.fr/wp-content/uploads/2009/02/decouvertes-partage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076600" cy="307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79232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2" y="400025"/>
            <a:ext cx="8181539" cy="60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/>
          <p:cNvSpPr>
            <a:spLocks/>
          </p:cNvSpPr>
          <p:nvPr/>
        </p:nvSpPr>
        <p:spPr bwMode="auto">
          <a:xfrm>
            <a:off x="1224935" y="116632"/>
            <a:ext cx="324081" cy="418035"/>
          </a:xfrm>
          <a:prstGeom prst="callout2">
            <a:avLst>
              <a:gd name="adj1" fmla="val 34287"/>
              <a:gd name="adj2" fmla="val -25806"/>
              <a:gd name="adj3" fmla="val 34287"/>
              <a:gd name="adj4" fmla="val -61292"/>
              <a:gd name="adj5" fmla="val 94287"/>
              <a:gd name="adj6" fmla="val -10322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defRPr sz="1000"/>
            </a:pPr>
            <a:endParaRPr lang="ru-RU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AutoShape 28"/>
          <p:cNvSpPr>
            <a:spLocks/>
          </p:cNvSpPr>
          <p:nvPr/>
        </p:nvSpPr>
        <p:spPr bwMode="auto">
          <a:xfrm>
            <a:off x="4026668" y="130645"/>
            <a:ext cx="324081" cy="418035"/>
          </a:xfrm>
          <a:prstGeom prst="callout2">
            <a:avLst>
              <a:gd name="adj1" fmla="val 34287"/>
              <a:gd name="adj2" fmla="val -25806"/>
              <a:gd name="adj3" fmla="val 34287"/>
              <a:gd name="adj4" fmla="val -112903"/>
              <a:gd name="adj5" fmla="val 82856"/>
              <a:gd name="adj6" fmla="val -23870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29"/>
          <p:cNvSpPr>
            <a:spLocks/>
          </p:cNvSpPr>
          <p:nvPr/>
        </p:nvSpPr>
        <p:spPr bwMode="auto">
          <a:xfrm>
            <a:off x="7812360" y="44624"/>
            <a:ext cx="324081" cy="418035"/>
          </a:xfrm>
          <a:prstGeom prst="callout2">
            <a:avLst>
              <a:gd name="adj1" fmla="val 34287"/>
              <a:gd name="adj2" fmla="val 125806"/>
              <a:gd name="adj3" fmla="val 34287"/>
              <a:gd name="adj4" fmla="val 190324"/>
              <a:gd name="adj5" fmla="val 88569"/>
              <a:gd name="adj6" fmla="val 23870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AutoShape 30"/>
          <p:cNvSpPr>
            <a:spLocks/>
          </p:cNvSpPr>
          <p:nvPr/>
        </p:nvSpPr>
        <p:spPr bwMode="auto">
          <a:xfrm>
            <a:off x="7812360" y="2474654"/>
            <a:ext cx="407715" cy="429979"/>
          </a:xfrm>
          <a:prstGeom prst="callout2">
            <a:avLst>
              <a:gd name="adj1" fmla="val 33333"/>
              <a:gd name="adj2" fmla="val 120514"/>
              <a:gd name="adj3" fmla="val 33333"/>
              <a:gd name="adj4" fmla="val 212819"/>
              <a:gd name="adj5" fmla="val 113889"/>
              <a:gd name="adj6" fmla="val 24102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AutoShape 31"/>
          <p:cNvSpPr>
            <a:spLocks/>
          </p:cNvSpPr>
          <p:nvPr/>
        </p:nvSpPr>
        <p:spPr bwMode="auto">
          <a:xfrm flipH="1">
            <a:off x="7812360" y="5162020"/>
            <a:ext cx="470440" cy="418035"/>
          </a:xfrm>
          <a:prstGeom prst="callout2">
            <a:avLst>
              <a:gd name="adj1" fmla="val 27758"/>
              <a:gd name="adj2" fmla="val -23580"/>
              <a:gd name="adj3" fmla="val 34287"/>
              <a:gd name="adj4" fmla="val -46667"/>
              <a:gd name="adj5" fmla="val 156729"/>
              <a:gd name="adj6" fmla="val -101294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  <a:p>
            <a:pPr>
              <a:defRPr sz="1000"/>
            </a:pPr>
            <a:endParaRPr lang="ru-RU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>
            <a:off x="5667982" y="3143509"/>
            <a:ext cx="543620" cy="465810"/>
          </a:xfrm>
          <a:prstGeom prst="callout2">
            <a:avLst>
              <a:gd name="adj1" fmla="val 30769"/>
              <a:gd name="adj2" fmla="val -15384"/>
              <a:gd name="adj3" fmla="val 30769"/>
              <a:gd name="adj4" fmla="val -90384"/>
              <a:gd name="adj5" fmla="val 92306"/>
              <a:gd name="adj6" fmla="val -1115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AutoShape 33"/>
          <p:cNvSpPr>
            <a:spLocks/>
          </p:cNvSpPr>
          <p:nvPr/>
        </p:nvSpPr>
        <p:spPr bwMode="auto">
          <a:xfrm>
            <a:off x="3524865" y="5627831"/>
            <a:ext cx="1024514" cy="418035"/>
          </a:xfrm>
          <a:prstGeom prst="callout2">
            <a:avLst>
              <a:gd name="adj1" fmla="val 34287"/>
              <a:gd name="adj2" fmla="val -8162"/>
              <a:gd name="adj3" fmla="val 34287"/>
              <a:gd name="adj4" fmla="val -33671"/>
              <a:gd name="adj5" fmla="val 122857"/>
              <a:gd name="adj6" fmla="val -561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AutoShape 34"/>
          <p:cNvSpPr>
            <a:spLocks/>
          </p:cNvSpPr>
          <p:nvPr/>
        </p:nvSpPr>
        <p:spPr bwMode="auto">
          <a:xfrm>
            <a:off x="5626165" y="1889405"/>
            <a:ext cx="313987" cy="429979"/>
          </a:xfrm>
          <a:prstGeom prst="callout2">
            <a:avLst>
              <a:gd name="adj1" fmla="val 33333"/>
              <a:gd name="adj2" fmla="val -26667"/>
              <a:gd name="adj3" fmla="val 33333"/>
              <a:gd name="adj4" fmla="val -173333"/>
              <a:gd name="adj5" fmla="val -50000"/>
              <a:gd name="adj6" fmla="val -3766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AutoShape 35"/>
          <p:cNvSpPr>
            <a:spLocks/>
          </p:cNvSpPr>
          <p:nvPr/>
        </p:nvSpPr>
        <p:spPr bwMode="auto">
          <a:xfrm>
            <a:off x="221329" y="836712"/>
            <a:ext cx="324081" cy="418035"/>
          </a:xfrm>
          <a:prstGeom prst="callout2">
            <a:avLst>
              <a:gd name="adj1" fmla="val 34287"/>
              <a:gd name="adj2" fmla="val 125806"/>
              <a:gd name="adj3" fmla="val 34287"/>
              <a:gd name="adj4" fmla="val 232259"/>
              <a:gd name="adj5" fmla="val -22856"/>
              <a:gd name="adj6" fmla="val 329032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AutoShape 36"/>
          <p:cNvSpPr>
            <a:spLocks/>
          </p:cNvSpPr>
          <p:nvPr/>
        </p:nvSpPr>
        <p:spPr bwMode="auto">
          <a:xfrm>
            <a:off x="179512" y="1184717"/>
            <a:ext cx="324081" cy="441923"/>
          </a:xfrm>
          <a:prstGeom prst="callout2">
            <a:avLst>
              <a:gd name="adj1" fmla="val 32431"/>
              <a:gd name="adj2" fmla="val 125806"/>
              <a:gd name="adj3" fmla="val 32431"/>
              <a:gd name="adj4" fmla="val 274194"/>
              <a:gd name="adj5" fmla="val -2704"/>
              <a:gd name="adj6" fmla="val 387097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AutoShape 37"/>
          <p:cNvSpPr>
            <a:spLocks/>
          </p:cNvSpPr>
          <p:nvPr/>
        </p:nvSpPr>
        <p:spPr bwMode="auto">
          <a:xfrm>
            <a:off x="1988093" y="116632"/>
            <a:ext cx="324081" cy="418035"/>
          </a:xfrm>
          <a:prstGeom prst="callout2">
            <a:avLst>
              <a:gd name="adj1" fmla="val 34287"/>
              <a:gd name="adj2" fmla="val -25806"/>
              <a:gd name="adj3" fmla="val 34287"/>
              <a:gd name="adj4" fmla="val -103227"/>
              <a:gd name="adj5" fmla="val 71431"/>
              <a:gd name="adj6" fmla="val -15483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AutoShape 38"/>
          <p:cNvSpPr>
            <a:spLocks/>
          </p:cNvSpPr>
          <p:nvPr/>
        </p:nvSpPr>
        <p:spPr bwMode="auto">
          <a:xfrm>
            <a:off x="179512" y="2725474"/>
            <a:ext cx="324081" cy="418035"/>
          </a:xfrm>
          <a:prstGeom prst="callout2">
            <a:avLst>
              <a:gd name="adj1" fmla="val 34287"/>
              <a:gd name="adj2" fmla="val 125806"/>
              <a:gd name="adj3" fmla="val 31430"/>
              <a:gd name="adj4" fmla="val 129033"/>
              <a:gd name="adj5" fmla="val -31431"/>
              <a:gd name="adj6" fmla="val 187095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>
              <a:defRPr sz="1000"/>
            </a:pPr>
            <a:endParaRPr lang="ru-RU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AutoShape 39"/>
          <p:cNvSpPr>
            <a:spLocks/>
          </p:cNvSpPr>
          <p:nvPr/>
        </p:nvSpPr>
        <p:spPr bwMode="auto">
          <a:xfrm>
            <a:off x="215471" y="1844824"/>
            <a:ext cx="324081" cy="418035"/>
          </a:xfrm>
          <a:prstGeom prst="callout2">
            <a:avLst>
              <a:gd name="adj1" fmla="val 54287"/>
              <a:gd name="adj2" fmla="val 83871"/>
              <a:gd name="adj3" fmla="val 31430"/>
              <a:gd name="adj4" fmla="val 93550"/>
              <a:gd name="adj5" fmla="val -37145"/>
              <a:gd name="adj6" fmla="val 151613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AutoShape 40"/>
          <p:cNvSpPr>
            <a:spLocks/>
          </p:cNvSpPr>
          <p:nvPr/>
        </p:nvSpPr>
        <p:spPr bwMode="auto">
          <a:xfrm>
            <a:off x="6038746" y="5543879"/>
            <a:ext cx="606345" cy="418035"/>
          </a:xfrm>
          <a:prstGeom prst="callout2">
            <a:avLst>
              <a:gd name="adj1" fmla="val 34287"/>
              <a:gd name="adj2" fmla="val 113792"/>
              <a:gd name="adj3" fmla="val 34287"/>
              <a:gd name="adj4" fmla="val 148278"/>
              <a:gd name="adj5" fmla="val 120000"/>
              <a:gd name="adj6" fmla="val 1586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 flipH="1" flipV="1">
            <a:off x="8495129" y="261683"/>
            <a:ext cx="261356" cy="2030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H="1" flipV="1">
            <a:off x="8460432" y="261683"/>
            <a:ext cx="62725" cy="214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 flipH="1">
            <a:off x="6937810" y="5699149"/>
            <a:ext cx="10454" cy="3941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AutoShape 45"/>
          <p:cNvSpPr>
            <a:spLocks/>
          </p:cNvSpPr>
          <p:nvPr/>
        </p:nvSpPr>
        <p:spPr bwMode="auto">
          <a:xfrm>
            <a:off x="7157258" y="5517232"/>
            <a:ext cx="439078" cy="465810"/>
          </a:xfrm>
          <a:prstGeom prst="callout2">
            <a:avLst>
              <a:gd name="adj1" fmla="val 30769"/>
              <a:gd name="adj2" fmla="val 119046"/>
              <a:gd name="adj3" fmla="val 30769"/>
              <a:gd name="adj4" fmla="val 178569"/>
              <a:gd name="adj5" fmla="val 118683"/>
              <a:gd name="adj6" fmla="val 1895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4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defRPr sz="1000"/>
            </a:pPr>
            <a:endParaRPr lang="ru-RU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488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4390"/>
            <a:ext cx="8208912" cy="61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/>
          <p:cNvSpPr>
            <a:spLocks/>
          </p:cNvSpPr>
          <p:nvPr/>
        </p:nvSpPr>
        <p:spPr bwMode="auto">
          <a:xfrm>
            <a:off x="1401738" y="116632"/>
            <a:ext cx="361950" cy="276225"/>
          </a:xfrm>
          <a:prstGeom prst="callout2">
            <a:avLst>
              <a:gd name="adj1" fmla="val 41380"/>
              <a:gd name="adj2" fmla="val -21051"/>
              <a:gd name="adj3" fmla="val 41380"/>
              <a:gd name="adj4" fmla="val -73685"/>
              <a:gd name="adj5" fmla="val 152087"/>
              <a:gd name="adj6" fmla="val -16288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4223767" y="188640"/>
            <a:ext cx="276225" cy="238125"/>
          </a:xfrm>
          <a:prstGeom prst="callout2">
            <a:avLst>
              <a:gd name="adj1" fmla="val 48000"/>
              <a:gd name="adj2" fmla="val -27588"/>
              <a:gd name="adj3" fmla="val 48000"/>
              <a:gd name="adj4" fmla="val -137931"/>
              <a:gd name="adj5" fmla="val 142388"/>
              <a:gd name="adj6" fmla="val -266544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7632898" y="188640"/>
            <a:ext cx="276225" cy="285750"/>
          </a:xfrm>
          <a:prstGeom prst="callout2">
            <a:avLst>
              <a:gd name="adj1" fmla="val 40000"/>
              <a:gd name="adj2" fmla="val 127588"/>
              <a:gd name="adj3" fmla="val 40000"/>
              <a:gd name="adj4" fmla="val 224139"/>
              <a:gd name="adj5" fmla="val 83333"/>
              <a:gd name="adj6" fmla="val 313792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6678116" y="4796383"/>
            <a:ext cx="514350" cy="504825"/>
          </a:xfrm>
          <a:prstGeom prst="callout2">
            <a:avLst>
              <a:gd name="adj1" fmla="val 30769"/>
              <a:gd name="adj2" fmla="val 114815"/>
              <a:gd name="adj3" fmla="val 30769"/>
              <a:gd name="adj4" fmla="val 175926"/>
              <a:gd name="adj5" fmla="val 281511"/>
              <a:gd name="adj6" fmla="val 2954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3913383" y="5291266"/>
            <a:ext cx="581025" cy="333375"/>
          </a:xfrm>
          <a:prstGeom prst="callout2">
            <a:avLst>
              <a:gd name="adj1" fmla="val 34352"/>
              <a:gd name="adj2" fmla="val -13088"/>
              <a:gd name="adj3" fmla="val 34352"/>
              <a:gd name="adj4" fmla="val -47218"/>
              <a:gd name="adj5" fmla="val 245573"/>
              <a:gd name="adj6" fmla="val -1328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4860032" y="5462833"/>
            <a:ext cx="387424" cy="233362"/>
          </a:xfrm>
          <a:prstGeom prst="callout2">
            <a:avLst>
              <a:gd name="adj1" fmla="val 41380"/>
              <a:gd name="adj2" fmla="val -7208"/>
              <a:gd name="adj3" fmla="val 41380"/>
              <a:gd name="adj4" fmla="val -27028"/>
              <a:gd name="adj5" fmla="val 363288"/>
              <a:gd name="adj6" fmla="val -173061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179512" y="1223417"/>
            <a:ext cx="276225" cy="333375"/>
          </a:xfrm>
          <a:prstGeom prst="callout2">
            <a:avLst>
              <a:gd name="adj1" fmla="val 41505"/>
              <a:gd name="adj2" fmla="val 105809"/>
              <a:gd name="adj3" fmla="val 34287"/>
              <a:gd name="adj4" fmla="val 248278"/>
              <a:gd name="adj5" fmla="val -28569"/>
              <a:gd name="adj6" fmla="val 35862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107504" y="3662164"/>
            <a:ext cx="323850" cy="342900"/>
          </a:xfrm>
          <a:prstGeom prst="callout2">
            <a:avLst>
              <a:gd name="adj1" fmla="val 33333"/>
              <a:gd name="adj2" fmla="val 123528"/>
              <a:gd name="adj3" fmla="val 33333"/>
              <a:gd name="adj4" fmla="val 182352"/>
              <a:gd name="adj5" fmla="val -233170"/>
              <a:gd name="adj6" fmla="val 31897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8223448" y="293415"/>
            <a:ext cx="3810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AutoShape 22"/>
          <p:cNvSpPr>
            <a:spLocks/>
          </p:cNvSpPr>
          <p:nvPr/>
        </p:nvSpPr>
        <p:spPr bwMode="auto">
          <a:xfrm>
            <a:off x="5796136" y="2561282"/>
            <a:ext cx="276225" cy="295275"/>
          </a:xfrm>
          <a:prstGeom prst="callout2">
            <a:avLst>
              <a:gd name="adj1" fmla="val 38708"/>
              <a:gd name="adj2" fmla="val -27588"/>
              <a:gd name="adj3" fmla="val 38708"/>
              <a:gd name="adj4" fmla="val -100000"/>
              <a:gd name="adj5" fmla="val -132259"/>
              <a:gd name="adj6" fmla="val -175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2246784" y="116632"/>
            <a:ext cx="381000" cy="285750"/>
          </a:xfrm>
          <a:prstGeom prst="callout2">
            <a:avLst>
              <a:gd name="adj1" fmla="val 40000"/>
              <a:gd name="adj2" fmla="val -20000"/>
              <a:gd name="adj3" fmla="val 40000"/>
              <a:gd name="adj4" fmla="val -77500"/>
              <a:gd name="adj5" fmla="val 155499"/>
              <a:gd name="adj6" fmla="val -24410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AutoShape 28"/>
          <p:cNvSpPr>
            <a:spLocks/>
          </p:cNvSpPr>
          <p:nvPr/>
        </p:nvSpPr>
        <p:spPr bwMode="auto">
          <a:xfrm>
            <a:off x="177602" y="935385"/>
            <a:ext cx="361950" cy="333375"/>
          </a:xfrm>
          <a:prstGeom prst="callout2">
            <a:avLst>
              <a:gd name="adj1" fmla="val 34287"/>
              <a:gd name="adj2" fmla="val 91134"/>
              <a:gd name="adj3" fmla="val 34287"/>
              <a:gd name="adj4" fmla="val 181579"/>
              <a:gd name="adj5" fmla="val -47971"/>
              <a:gd name="adj6" fmla="val 312051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 flipH="1">
            <a:off x="5634392" y="5492124"/>
            <a:ext cx="387424" cy="233362"/>
          </a:xfrm>
          <a:prstGeom prst="callout2">
            <a:avLst>
              <a:gd name="adj1" fmla="val 41380"/>
              <a:gd name="adj2" fmla="val -7208"/>
              <a:gd name="adj3" fmla="val 41380"/>
              <a:gd name="adj4" fmla="val -27028"/>
              <a:gd name="adj5" fmla="val 323427"/>
              <a:gd name="adj6" fmla="val -279159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0658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19"/>
          <a:stretch>
            <a:fillRect/>
          </a:stretch>
        </p:blipFill>
        <p:spPr bwMode="auto">
          <a:xfrm>
            <a:off x="531936" y="430510"/>
            <a:ext cx="8216527" cy="613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/>
          </p:cNvSpPr>
          <p:nvPr/>
        </p:nvSpPr>
        <p:spPr bwMode="auto">
          <a:xfrm>
            <a:off x="1185714" y="116632"/>
            <a:ext cx="361950" cy="276225"/>
          </a:xfrm>
          <a:prstGeom prst="callout2">
            <a:avLst>
              <a:gd name="adj1" fmla="val 41380"/>
              <a:gd name="adj2" fmla="val -21051"/>
              <a:gd name="adj3" fmla="val 41380"/>
              <a:gd name="adj4" fmla="val -73685"/>
              <a:gd name="adj5" fmla="val 117241"/>
              <a:gd name="adj6" fmla="val -126315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4223767" y="188640"/>
            <a:ext cx="276225" cy="238125"/>
          </a:xfrm>
          <a:prstGeom prst="callout2">
            <a:avLst>
              <a:gd name="adj1" fmla="val 48000"/>
              <a:gd name="adj2" fmla="val -27588"/>
              <a:gd name="adj3" fmla="val 48000"/>
              <a:gd name="adj4" fmla="val -137931"/>
              <a:gd name="adj5" fmla="val 142388"/>
              <a:gd name="adj6" fmla="val -266544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7416874" y="188640"/>
            <a:ext cx="276225" cy="285750"/>
          </a:xfrm>
          <a:prstGeom prst="callout2">
            <a:avLst>
              <a:gd name="adj1" fmla="val 40000"/>
              <a:gd name="adj2" fmla="val 127588"/>
              <a:gd name="adj3" fmla="val 40000"/>
              <a:gd name="adj4" fmla="val 224139"/>
              <a:gd name="adj5" fmla="val 83333"/>
              <a:gd name="adj6" fmla="val 313792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1763688" y="2346970"/>
            <a:ext cx="381000" cy="361950"/>
          </a:xfrm>
          <a:prstGeom prst="callout2">
            <a:avLst>
              <a:gd name="adj1" fmla="val 31579"/>
              <a:gd name="adj2" fmla="val -20000"/>
              <a:gd name="adj3" fmla="val 31579"/>
              <a:gd name="adj4" fmla="val -210000"/>
              <a:gd name="adj5" fmla="val -36843"/>
              <a:gd name="adj6" fmla="val -27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6678116" y="4796383"/>
            <a:ext cx="514350" cy="504825"/>
          </a:xfrm>
          <a:prstGeom prst="callout2">
            <a:avLst>
              <a:gd name="adj1" fmla="val 30769"/>
              <a:gd name="adj2" fmla="val 114815"/>
              <a:gd name="adj3" fmla="val 30769"/>
              <a:gd name="adj4" fmla="val 175926"/>
              <a:gd name="adj5" fmla="val 274361"/>
              <a:gd name="adj6" fmla="val 201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3995936" y="3552056"/>
            <a:ext cx="457200" cy="381000"/>
          </a:xfrm>
          <a:prstGeom prst="callout2">
            <a:avLst>
              <a:gd name="adj1" fmla="val 31194"/>
              <a:gd name="adj2" fmla="val 117023"/>
              <a:gd name="adj3" fmla="val 31194"/>
              <a:gd name="adj4" fmla="val 210639"/>
              <a:gd name="adj5" fmla="val 100171"/>
              <a:gd name="adj6" fmla="val 234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09689" y="5727154"/>
            <a:ext cx="581025" cy="333375"/>
          </a:xfrm>
          <a:prstGeom prst="callout2">
            <a:avLst>
              <a:gd name="adj1" fmla="val 34352"/>
              <a:gd name="adj2" fmla="val -13088"/>
              <a:gd name="adj3" fmla="val 34352"/>
              <a:gd name="adj4" fmla="val -47218"/>
              <a:gd name="adj5" fmla="val 115648"/>
              <a:gd name="adj6" fmla="val -95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4328592" y="5805264"/>
            <a:ext cx="387424" cy="233362"/>
          </a:xfrm>
          <a:prstGeom prst="callout2">
            <a:avLst>
              <a:gd name="adj1" fmla="val 41380"/>
              <a:gd name="adj2" fmla="val -7208"/>
              <a:gd name="adj3" fmla="val 41380"/>
              <a:gd name="adj4" fmla="val -27028"/>
              <a:gd name="adj5" fmla="val 270484"/>
              <a:gd name="adj6" fmla="val -135795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5591919" y="2448322"/>
            <a:ext cx="276225" cy="266700"/>
          </a:xfrm>
          <a:prstGeom prst="callout2">
            <a:avLst>
              <a:gd name="adj1" fmla="val 42856"/>
              <a:gd name="adj2" fmla="val -27588"/>
              <a:gd name="adj3" fmla="val 42856"/>
              <a:gd name="adj4" fmla="val -144829"/>
              <a:gd name="adj5" fmla="val -57144"/>
              <a:gd name="adj6" fmla="val -31379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179512" y="1223417"/>
            <a:ext cx="276225" cy="333375"/>
          </a:xfrm>
          <a:prstGeom prst="callout2">
            <a:avLst>
              <a:gd name="adj1" fmla="val 34287"/>
              <a:gd name="adj2" fmla="val 127588"/>
              <a:gd name="adj3" fmla="val 34287"/>
              <a:gd name="adj4" fmla="val 248278"/>
              <a:gd name="adj5" fmla="val -28569"/>
              <a:gd name="adj6" fmla="val 35862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107504" y="1772816"/>
            <a:ext cx="323850" cy="342900"/>
          </a:xfrm>
          <a:prstGeom prst="callout2">
            <a:avLst>
              <a:gd name="adj1" fmla="val 33333"/>
              <a:gd name="adj2" fmla="val 123528"/>
              <a:gd name="adj3" fmla="val 33333"/>
              <a:gd name="adj4" fmla="val 182352"/>
              <a:gd name="adj5" fmla="val -5100"/>
              <a:gd name="adj6" fmla="val 2298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flipH="1">
            <a:off x="1374304" y="5517232"/>
            <a:ext cx="533400" cy="342900"/>
          </a:xfrm>
          <a:prstGeom prst="callout2">
            <a:avLst>
              <a:gd name="adj1" fmla="val 33333"/>
              <a:gd name="adj2" fmla="val 114282"/>
              <a:gd name="adj3" fmla="val 33333"/>
              <a:gd name="adj4" fmla="val 171426"/>
              <a:gd name="adj5" fmla="val 188889"/>
              <a:gd name="adj6" fmla="val 194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8007424" y="293415"/>
            <a:ext cx="3810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955204" y="5631532"/>
            <a:ext cx="47625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5134719" y="2276872"/>
            <a:ext cx="4762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1598712" y="3058666"/>
            <a:ext cx="453008" cy="361950"/>
          </a:xfrm>
          <a:prstGeom prst="callout2">
            <a:avLst>
              <a:gd name="adj1" fmla="val 33833"/>
              <a:gd name="adj2" fmla="val -20000"/>
              <a:gd name="adj3" fmla="val 33833"/>
              <a:gd name="adj4" fmla="val -107333"/>
              <a:gd name="adj5" fmla="val -3254"/>
              <a:gd name="adj6" fmla="val -1916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808137" y="2906266"/>
            <a:ext cx="3619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798612" y="3163441"/>
            <a:ext cx="381000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22"/>
          <p:cNvSpPr>
            <a:spLocks/>
          </p:cNvSpPr>
          <p:nvPr/>
        </p:nvSpPr>
        <p:spPr bwMode="auto">
          <a:xfrm>
            <a:off x="3215655" y="2132856"/>
            <a:ext cx="276225" cy="295275"/>
          </a:xfrm>
          <a:prstGeom prst="callout2">
            <a:avLst>
              <a:gd name="adj1" fmla="val 38708"/>
              <a:gd name="adj2" fmla="val -27588"/>
              <a:gd name="adj3" fmla="val 38708"/>
              <a:gd name="adj4" fmla="val -100000"/>
              <a:gd name="adj5" fmla="val -132259"/>
              <a:gd name="adj6" fmla="val -175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1547664" y="5841454"/>
            <a:ext cx="68580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223939" y="5831929"/>
            <a:ext cx="28575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7554416" y="4659610"/>
            <a:ext cx="1050032" cy="2415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AutoShape 27"/>
          <p:cNvSpPr>
            <a:spLocks/>
          </p:cNvSpPr>
          <p:nvPr/>
        </p:nvSpPr>
        <p:spPr bwMode="auto">
          <a:xfrm>
            <a:off x="2030760" y="116632"/>
            <a:ext cx="381000" cy="285750"/>
          </a:xfrm>
          <a:prstGeom prst="callout2">
            <a:avLst>
              <a:gd name="adj1" fmla="val 40000"/>
              <a:gd name="adj2" fmla="val -20000"/>
              <a:gd name="adj3" fmla="val 40000"/>
              <a:gd name="adj4" fmla="val -77500"/>
              <a:gd name="adj5" fmla="val 138657"/>
              <a:gd name="adj6" fmla="val -193582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AutoShape 28"/>
          <p:cNvSpPr>
            <a:spLocks/>
          </p:cNvSpPr>
          <p:nvPr/>
        </p:nvSpPr>
        <p:spPr bwMode="auto">
          <a:xfrm>
            <a:off x="198562" y="935385"/>
            <a:ext cx="361950" cy="333375"/>
          </a:xfrm>
          <a:prstGeom prst="callout2">
            <a:avLst>
              <a:gd name="adj1" fmla="val 34287"/>
              <a:gd name="adj2" fmla="val 121051"/>
              <a:gd name="adj3" fmla="val 34287"/>
              <a:gd name="adj4" fmla="val 181579"/>
              <a:gd name="adj5" fmla="val -37144"/>
              <a:gd name="adj6" fmla="val 228949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defRPr sz="1000"/>
            </a:pPr>
            <a:endParaRPr lang="ru-RU" sz="16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AutoShape 9"/>
          <p:cNvSpPr>
            <a:spLocks/>
          </p:cNvSpPr>
          <p:nvPr/>
        </p:nvSpPr>
        <p:spPr bwMode="auto">
          <a:xfrm flipH="1">
            <a:off x="6488832" y="5733256"/>
            <a:ext cx="387424" cy="233362"/>
          </a:xfrm>
          <a:prstGeom prst="callout2">
            <a:avLst>
              <a:gd name="adj1" fmla="val 41380"/>
              <a:gd name="adj2" fmla="val -7208"/>
              <a:gd name="adj3" fmla="val 41380"/>
              <a:gd name="adj4" fmla="val -27028"/>
              <a:gd name="adj5" fmla="val 282181"/>
              <a:gd name="adj6" fmla="val -244998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17</a:t>
            </a: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/>
            </a:pPr>
            <a:endParaRPr lang="ru-RU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6908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	Сварка</a:t>
            </a:r>
            <a:r>
              <a:rPr lang="ru-RU" dirty="0" smtClean="0"/>
              <a:t> – это 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	</a:t>
            </a:r>
            <a:r>
              <a:rPr lang="ru-RU" sz="4800" b="1" dirty="0" smtClean="0"/>
              <a:t>Сварка</a:t>
            </a:r>
            <a:r>
              <a:rPr lang="ru-RU" sz="4800" dirty="0" smtClean="0"/>
              <a:t> </a:t>
            </a:r>
            <a:r>
              <a:rPr lang="ru-RU" dirty="0" smtClean="0"/>
              <a:t>– </a:t>
            </a:r>
            <a:r>
              <a:rPr lang="ru-RU" sz="3600" dirty="0" smtClean="0"/>
              <a:t>это получение неразъёмных соединений посредством установления межатомных связей между соединяемыми частями при их нагревании и (или) пластическом деформировании.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129"/>
          <a:stretch>
            <a:fillRect/>
          </a:stretch>
        </p:blipFill>
        <p:spPr bwMode="auto">
          <a:xfrm>
            <a:off x="1928794" y="1285860"/>
            <a:ext cx="5715000" cy="385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Сплавы </a:t>
            </a:r>
            <a:r>
              <a:rPr lang="ru-RU" sz="4400" dirty="0" smtClean="0"/>
              <a:t>– это …</a:t>
            </a:r>
            <a:endParaRPr lang="ru-RU" sz="4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	Сплавы </a:t>
            </a:r>
            <a:r>
              <a:rPr lang="ru-RU" dirty="0" smtClean="0"/>
              <a:t>– </a:t>
            </a:r>
            <a:r>
              <a:rPr lang="ru-RU" sz="4000" dirty="0" smtClean="0"/>
              <a:t>это</a:t>
            </a:r>
            <a:r>
              <a:rPr lang="ru-RU" dirty="0" smtClean="0"/>
              <a:t> </a:t>
            </a:r>
            <a:r>
              <a:rPr lang="ru-RU" sz="4000" dirty="0" smtClean="0"/>
              <a:t>системы, состоящие из двух или более металлов, а также из металлов и неметаллов, обладающие свойствами, присущими металлическому состоянию.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599" y="1340768"/>
            <a:ext cx="7772400" cy="1470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Тема занятия: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Обмен информацией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284984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Практическая работа № </a:t>
            </a:r>
            <a:r>
              <a:rPr lang="ru-RU" b="1" dirty="0" smtClean="0">
                <a:solidFill>
                  <a:srgbClr val="002060"/>
                </a:solidFill>
              </a:rPr>
              <a:t>27. </a:t>
            </a:r>
            <a:r>
              <a:rPr lang="ru-RU" dirty="0">
                <a:solidFill>
                  <a:srgbClr val="002060"/>
                </a:solidFill>
              </a:rPr>
              <a:t>Инструктаж по ТБ. Получение информации в локальных и глобальных компьютерных сетях.</a:t>
            </a:r>
          </a:p>
        </p:txBody>
      </p:sp>
    </p:spTree>
    <p:extLst>
      <p:ext uri="{BB962C8B-B14F-4D97-AF65-F5344CB8AC3E}">
        <p14:creationId xmlns="" xmlns:p14="http://schemas.microsoft.com/office/powerpoint/2010/main" val="5353225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/>
          </a:p>
        </p:txBody>
      </p:sp>
      <p:pic>
        <p:nvPicPr>
          <p:cNvPr id="4" name="i-main-pic" descr="Картинка 10 из 3302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714876" y="1785926"/>
            <a:ext cx="3350706" cy="126682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СПЛАВЫ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составу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179091" y="3178967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822033" y="3393281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322099" y="3607595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893603" y="382190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679421" y="3536157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250925" y="3321843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7554" y="714356"/>
            <a:ext cx="3350706" cy="126682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СПЛАВЫ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составу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4857760"/>
            <a:ext cx="2000264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цинковые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3174" y="3571876"/>
            <a:ext cx="2000264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титановые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29256" y="3571876"/>
            <a:ext cx="2214578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бериллиевые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43702" y="2214554"/>
            <a:ext cx="2000264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никелевые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6182" y="2285992"/>
            <a:ext cx="2428892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алюминиевые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85852" y="2285992"/>
            <a:ext cx="2286016" cy="8572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медные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0800000" flipV="1">
            <a:off x="2285984" y="1347766"/>
            <a:ext cx="1071570" cy="86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6"/>
          </p:cNvCxnSpPr>
          <p:nvPr/>
        </p:nvCxnSpPr>
        <p:spPr>
          <a:xfrm>
            <a:off x="6708260" y="1347766"/>
            <a:ext cx="1078450" cy="86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9" idx="0"/>
          </p:cNvCxnSpPr>
          <p:nvPr/>
        </p:nvCxnSpPr>
        <p:spPr>
          <a:xfrm rot="5400000">
            <a:off x="4864360" y="2117445"/>
            <a:ext cx="304816" cy="3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3"/>
          </p:cNvCxnSpPr>
          <p:nvPr/>
        </p:nvCxnSpPr>
        <p:spPr>
          <a:xfrm rot="5400000">
            <a:off x="2786232" y="2509853"/>
            <a:ext cx="1776221" cy="34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  <a:endCxn id="7" idx="0"/>
          </p:cNvCxnSpPr>
          <p:nvPr/>
        </p:nvCxnSpPr>
        <p:spPr>
          <a:xfrm rot="16200000" flipH="1">
            <a:off x="5488942" y="2524272"/>
            <a:ext cx="1776221" cy="318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143504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464843" y="3964785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Сварка – химия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1409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b="1" dirty="0" smtClean="0"/>
              <a:t>Газы, используемые при сварке металлов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000372"/>
            <a:ext cx="1527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</a:t>
            </a:r>
            <a:r>
              <a:rPr lang="en-US" sz="3600" dirty="0" smtClean="0"/>
              <a:t>2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071810"/>
            <a:ext cx="11641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O</a:t>
            </a:r>
            <a:r>
              <a:rPr lang="en-US" sz="4000" dirty="0" smtClean="0"/>
              <a:t>2</a:t>
            </a:r>
            <a:endParaRPr lang="ru-RU" sz="5400" dirty="0" smtClean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357422" y="4357694"/>
            <a:ext cx="1785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N</a:t>
            </a:r>
            <a:r>
              <a:rPr lang="en-US" sz="4000" dirty="0" smtClean="0"/>
              <a:t>2</a:t>
            </a:r>
            <a:endParaRPr lang="ru-RU" sz="6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2714620"/>
            <a:ext cx="1785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/>
              <a:t>Ar</a:t>
            </a:r>
            <a:endParaRPr lang="ru-RU" sz="6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5143512"/>
            <a:ext cx="1428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He</a:t>
            </a:r>
            <a:endParaRPr lang="ru-RU" sz="6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4357694"/>
            <a:ext cx="2029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</a:t>
            </a:r>
            <a:r>
              <a:rPr lang="en-US" sz="4400" dirty="0" smtClean="0"/>
              <a:t>2</a:t>
            </a:r>
            <a:r>
              <a:rPr lang="en-US" sz="6600" dirty="0" smtClean="0"/>
              <a:t>H</a:t>
            </a:r>
            <a:r>
              <a:rPr lang="en-US" sz="4400" dirty="0" smtClean="0"/>
              <a:t>2</a:t>
            </a:r>
            <a:endParaRPr lang="ru-RU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1"/>
            <a:ext cx="4357686" cy="382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250" r="13750" b="20000"/>
          <a:stretch>
            <a:fillRect/>
          </a:stretch>
        </p:blipFill>
        <p:spPr bwMode="auto">
          <a:xfrm>
            <a:off x="4214810" y="3143248"/>
            <a:ext cx="476255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1562" r="8750" b="16250"/>
          <a:stretch>
            <a:fillRect/>
          </a:stretch>
        </p:blipFill>
        <p:spPr bwMode="auto">
          <a:xfrm>
            <a:off x="3618781" y="147908"/>
            <a:ext cx="4525119" cy="356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599" y="1340768"/>
            <a:ext cx="7772400" cy="1470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Тема занятия: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Обмен информацией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284984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Практическая работа № </a:t>
            </a:r>
            <a:r>
              <a:rPr lang="ru-RU" b="1" dirty="0" smtClean="0">
                <a:solidFill>
                  <a:srgbClr val="002060"/>
                </a:solidFill>
              </a:rPr>
              <a:t>27. </a:t>
            </a:r>
            <a:r>
              <a:rPr lang="ru-RU" dirty="0">
                <a:solidFill>
                  <a:srgbClr val="002060"/>
                </a:solidFill>
              </a:rPr>
              <a:t>Инструктаж по ТБ. Получение информации в локальных и глобальных компьютерных сетях.</a:t>
            </a:r>
          </a:p>
        </p:txBody>
      </p:sp>
    </p:spTree>
    <p:extLst>
      <p:ext uri="{BB962C8B-B14F-4D97-AF65-F5344CB8AC3E}">
        <p14:creationId xmlns="" xmlns:p14="http://schemas.microsoft.com/office/powerpoint/2010/main" val="500441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599" y="1340768"/>
            <a:ext cx="7772400" cy="1470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Тема занятия: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Обмен информацией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481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347048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представлений и навыков поиска информации в локальной сети и сети Интернет, оперативного обмена информацией, связанной с будущей </a:t>
            </a:r>
            <a:r>
              <a:rPr lang="ru-RU" dirty="0" smtClean="0"/>
              <a:t>профессией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28580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towelding.ru/img1/hi001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39"/>
          <a:stretch/>
        </p:blipFill>
        <p:spPr bwMode="auto">
          <a:xfrm>
            <a:off x="539552" y="332656"/>
            <a:ext cx="8064896" cy="553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786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yalkovavl\Рабочий стол\к портфолио\hi003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02"/>
          <a:stretch/>
        </p:blipFill>
        <p:spPr bwMode="auto">
          <a:xfrm>
            <a:off x="173480" y="1268760"/>
            <a:ext cx="8778503" cy="38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66232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yalkovavl\Рабочий стол\к портфолио\hi00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0" b="12584"/>
          <a:stretch/>
        </p:blipFill>
        <p:spPr bwMode="auto">
          <a:xfrm>
            <a:off x="1475656" y="102786"/>
            <a:ext cx="6408712" cy="65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609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стория развития сварки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6285896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12903"/>
          <a:stretch>
            <a:fillRect/>
          </a:stretch>
        </p:blipFill>
        <p:spPr bwMode="auto">
          <a:xfrm>
            <a:off x="687263" y="404664"/>
            <a:ext cx="467468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3648" y="5517232"/>
            <a:ext cx="5176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Петров Василий  Владимирович </a:t>
            </a:r>
          </a:p>
        </p:txBody>
      </p:sp>
    </p:spTree>
    <p:extLst>
      <p:ext uri="{BB962C8B-B14F-4D97-AF65-F5344CB8AC3E}">
        <p14:creationId xmlns="" xmlns:p14="http://schemas.microsoft.com/office/powerpoint/2010/main" val="20578256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76672"/>
            <a:ext cx="313386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360500"/>
            <a:ext cx="2948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Николай </a:t>
            </a:r>
            <a:r>
              <a:rPr lang="ru-RU" sz="2400" dirty="0" smtClean="0"/>
              <a:t>Николаевич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/>
              <a:t>Бенардос</a:t>
            </a:r>
            <a:r>
              <a:rPr lang="ru-RU" sz="2400" dirty="0"/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378"/>
            <a:ext cx="32196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5300175"/>
            <a:ext cx="3534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Дмитрий  </a:t>
            </a:r>
            <a:r>
              <a:rPr lang="ru-RU" sz="2400" dirty="0" smtClean="0"/>
              <a:t>Александрович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/>
              <a:t>Лачинов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42872771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ялкова В.Л., Христич Л.А., презентаци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Вялкова В.Л., Христич Л.А., презентация</Template>
  <TotalTime>1</TotalTime>
  <Words>168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Вялкова В.Л., Христич Л.А., презентация</vt:lpstr>
      <vt:lpstr>Тема Office</vt:lpstr>
      <vt:lpstr>Слайд 1</vt:lpstr>
      <vt:lpstr>Тема занятия:  Обмен информацией</vt:lpstr>
      <vt:lpstr>Цель: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Сварка – химия </vt:lpstr>
      <vt:lpstr>Сварка – химия </vt:lpstr>
      <vt:lpstr>Сварка – химия </vt:lpstr>
      <vt:lpstr>Сварка – химия </vt:lpstr>
      <vt:lpstr>Сварка – химия </vt:lpstr>
      <vt:lpstr>Слайд 21</vt:lpstr>
      <vt:lpstr>Сварка – химия </vt:lpstr>
      <vt:lpstr>Слайд 23</vt:lpstr>
      <vt:lpstr>Тема занятия:  Обмен информацией</vt:lpstr>
      <vt:lpstr>Тема занятия:  Обмен информацией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2015-02-26T17:29:22Z</dcterms:created>
  <dcterms:modified xsi:type="dcterms:W3CDTF">2015-02-26T17:30:27Z</dcterms:modified>
</cp:coreProperties>
</file>