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7" r:id="rId12"/>
    <p:sldId id="270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1" r:id="rId23"/>
    <p:sldId id="282" r:id="rId24"/>
    <p:sldId id="284" r:id="rId25"/>
    <p:sldId id="286" r:id="rId26"/>
    <p:sldId id="288" r:id="rId27"/>
    <p:sldId id="290" r:id="rId28"/>
    <p:sldId id="292" r:id="rId29"/>
    <p:sldId id="294" r:id="rId30"/>
    <p:sldId id="296" r:id="rId31"/>
    <p:sldId id="298" r:id="rId32"/>
    <p:sldId id="300" r:id="rId33"/>
    <p:sldId id="301" r:id="rId34"/>
    <p:sldId id="302" r:id="rId35"/>
    <p:sldId id="303" r:id="rId36"/>
    <p:sldId id="305" r:id="rId37"/>
    <p:sldId id="307" r:id="rId38"/>
    <p:sldId id="309" r:id="rId39"/>
    <p:sldId id="311" r:id="rId40"/>
    <p:sldId id="313" r:id="rId41"/>
    <p:sldId id="315" r:id="rId42"/>
    <p:sldId id="317" r:id="rId43"/>
    <p:sldId id="319" r:id="rId44"/>
    <p:sldId id="321" r:id="rId45"/>
    <p:sldId id="323" r:id="rId46"/>
    <p:sldId id="325" r:id="rId47"/>
    <p:sldId id="326" r:id="rId48"/>
    <p:sldId id="327" r:id="rId49"/>
    <p:sldId id="329" r:id="rId50"/>
    <p:sldId id="331" r:id="rId51"/>
    <p:sldId id="332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0B1A8-3EA5-4C00-B85D-E7030E8E7B4A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F6A24-8566-4973-BF23-324FC8015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6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8C498-202A-4652-9633-60488A2D87C3}" type="slidenum">
              <a:rPr lang="ru-RU"/>
              <a:pPr/>
              <a:t>30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4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6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7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356992"/>
            <a:ext cx="7552928" cy="2592288"/>
          </a:xfrm>
        </p:spPr>
        <p:txBody>
          <a:bodyPr>
            <a:normAutofit fontScale="47500" lnSpcReduction="20000"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Автор материала: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9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Даниловская</a:t>
            </a:r>
            <a:r>
              <a:rPr lang="ru-RU" sz="2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Ольга Николаевна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учитель математики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высшей квалификационной категории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МОУ «С(К)ОШИ №4»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города Магнитогорска </a:t>
            </a:r>
            <a:endParaRPr lang="ru-RU" sz="29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9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Челябинской </a:t>
            </a:r>
            <a:r>
              <a:rPr lang="ru-RU" sz="2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области,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9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9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</a:t>
            </a:r>
            <a:r>
              <a:rPr lang="ru-RU" sz="2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Магнитогорск, </a:t>
            </a:r>
            <a:r>
              <a:rPr lang="ru-RU" sz="29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2018</a:t>
            </a:r>
            <a:endParaRPr lang="ru-RU" sz="29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229600" cy="254888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kern="1800" dirty="0" smtClean="0">
                <a:solidFill>
                  <a:srgbClr val="99000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kern="1800" dirty="0" smtClean="0">
                <a:solidFill>
                  <a:srgbClr val="99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600" b="1" kern="1800" dirty="0">
                <a:solidFill>
                  <a:srgbClr val="99000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kern="1800" dirty="0">
                <a:solidFill>
                  <a:srgbClr val="99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600" b="1" kern="1800" dirty="0" smtClean="0">
                <a:solidFill>
                  <a:srgbClr val="990000"/>
                </a:solidFill>
                <a:effectLst/>
                <a:latin typeface="Times New Roman"/>
                <a:ea typeface="Calibri"/>
                <a:cs typeface="Times New Roman"/>
              </a:rPr>
              <a:t>"</a:t>
            </a:r>
            <a:r>
              <a:rPr lang="ru-RU" sz="3600" b="1" kern="1800" dirty="0">
                <a:solidFill>
                  <a:srgbClr val="990000"/>
                </a:solidFill>
                <a:effectLst/>
                <a:latin typeface="Times New Roman"/>
                <a:ea typeface="Calibri"/>
                <a:cs typeface="Times New Roman"/>
              </a:rPr>
              <a:t>История </a:t>
            </a:r>
            <a:r>
              <a:rPr lang="ru-RU" sz="3600" b="1" kern="1800" dirty="0" smtClean="0">
                <a:solidFill>
                  <a:srgbClr val="990000"/>
                </a:solidFill>
                <a:effectLst/>
                <a:latin typeface="Times New Roman"/>
                <a:ea typeface="Calibri"/>
                <a:cs typeface="Times New Roman"/>
              </a:rPr>
              <a:t>возникновения и развития </a:t>
            </a:r>
            <a:r>
              <a:rPr lang="ru-RU" sz="3600" b="1" kern="1800" dirty="0">
                <a:solidFill>
                  <a:srgbClr val="990000"/>
                </a:solidFill>
                <a:effectLst/>
                <a:latin typeface="Times New Roman"/>
                <a:ea typeface="Calibri"/>
                <a:cs typeface="Times New Roman"/>
              </a:rPr>
              <a:t>геометрии. Точка, </a:t>
            </a:r>
            <a:r>
              <a:rPr lang="ru-RU" sz="3600" b="1" kern="1800" dirty="0" smtClean="0">
                <a:solidFill>
                  <a:srgbClr val="990000"/>
                </a:solidFill>
                <a:effectLst/>
                <a:latin typeface="Times New Roman"/>
                <a:ea typeface="Calibri"/>
                <a:cs typeface="Times New Roman"/>
              </a:rPr>
              <a:t>прямая" </a:t>
            </a:r>
            <a:r>
              <a:rPr lang="ru-RU" sz="3600" dirty="0">
                <a:solidFill>
                  <a:srgbClr val="99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99000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3600" dirty="0">
                <a:solidFill>
                  <a:srgbClr val="99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99000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36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ºÐ°ÑÑÐ¸Ð½ÐºÐ° Ñ Ð²Ð¾Ð¿ÑÐ¾ÑÐ¾Ð¼ Ð³Ð¸Ñ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3810000" cy="45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4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936104"/>
          </a:xfrm>
        </p:spPr>
        <p:txBody>
          <a:bodyPr>
            <a:norm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Назови фигуру!</a:t>
            </a:r>
          </a:p>
        </p:txBody>
      </p:sp>
      <p:pic>
        <p:nvPicPr>
          <p:cNvPr id="21" name="Picture 2" descr="https://encrypted-tbn0.gstatic.com/images?q=tbn:ANd9GcTOo-7bkojfegFRkx83O24T3l5k0ZYiEuywQ8PF96ZJxs62QjeFP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583" y="2847590"/>
            <a:ext cx="2127498" cy="177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164288" y="1348532"/>
            <a:ext cx="1296144" cy="12961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328" y="170421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41180" y="3609267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39552" y="2467890"/>
            <a:ext cx="2376264" cy="172615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82664" y="331663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13" name="Ромб 12"/>
          <p:cNvSpPr/>
          <p:nvPr/>
        </p:nvSpPr>
        <p:spPr>
          <a:xfrm>
            <a:off x="5969136" y="2186281"/>
            <a:ext cx="1296144" cy="2132417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65180" y="294475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15" name="Блок-схема: магнитный диск 14"/>
          <p:cNvSpPr/>
          <p:nvPr/>
        </p:nvSpPr>
        <p:spPr>
          <a:xfrm>
            <a:off x="3402360" y="1141219"/>
            <a:ext cx="1368152" cy="1512168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762400" y="1798495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17" name="Куб 16"/>
          <p:cNvSpPr/>
          <p:nvPr/>
        </p:nvSpPr>
        <p:spPr>
          <a:xfrm>
            <a:off x="539552" y="4445823"/>
            <a:ext cx="1584176" cy="1440160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55576" y="4981527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70176" y="4917008"/>
            <a:ext cx="1872208" cy="11521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02224" y="5165903"/>
            <a:ext cx="1073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23" name="Шестиугольник 22"/>
          <p:cNvSpPr/>
          <p:nvPr/>
        </p:nvSpPr>
        <p:spPr>
          <a:xfrm>
            <a:off x="755576" y="1129100"/>
            <a:ext cx="1368152" cy="1338790"/>
          </a:xfrm>
          <a:prstGeom prst="hexag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079612" y="1475328"/>
            <a:ext cx="69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25" name="Трапеция 24"/>
          <p:cNvSpPr/>
          <p:nvPr/>
        </p:nvSpPr>
        <p:spPr>
          <a:xfrm>
            <a:off x="7577360" y="4356658"/>
            <a:ext cx="1224136" cy="1249738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829388" y="4726169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0344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spc="-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Каждой руке - своё дело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239672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Правой рукой нарисовать круг, </a:t>
            </a:r>
            <a:endParaRPr lang="ru-RU" sz="28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а </a:t>
            </a:r>
            <a:r>
              <a:rPr lang="ru-RU" sz="2800" b="1" i="1" dirty="0">
                <a:solidFill>
                  <a:schemeClr val="bg1"/>
                </a:solidFill>
              </a:rPr>
              <a:t>левой - треугольник</a:t>
            </a:r>
          </a:p>
        </p:txBody>
      </p:sp>
      <p:sp>
        <p:nvSpPr>
          <p:cNvPr id="4" name="Овал 3"/>
          <p:cNvSpPr/>
          <p:nvPr/>
        </p:nvSpPr>
        <p:spPr>
          <a:xfrm>
            <a:off x="1187624" y="3573016"/>
            <a:ext cx="1872208" cy="17281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364088" y="3431192"/>
            <a:ext cx="3312368" cy="172819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ÐÐ°ÑÑÐ¸Ð½ÐºÐ¸ Ð¿Ð¾ Ð·Ð°Ð¿ÑÐ¾ÑÑ Ð³Ð¸ÑÐºÐ¸ Ð´Ð»Ñ Ð¿ÑÐµÐ·ÐµÐ½ÑÐ°ÑÐ¸Ð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03399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-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Тема:</a:t>
            </a:r>
            <a:r>
              <a:rPr lang="en-US" sz="4400" b="1" spc="-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pc="-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“</a:t>
            </a:r>
            <a:r>
              <a:rPr lang="ru-RU" sz="4400" b="1" spc="-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История возникновения  и</a:t>
            </a:r>
            <a:endParaRPr lang="en-US" sz="4400" b="1" spc="-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-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развития геометрии.</a:t>
            </a:r>
            <a:endParaRPr lang="en-US" sz="4400" b="1" spc="-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-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Точка. Прямая</a:t>
            </a:r>
            <a:r>
              <a:rPr lang="ru-RU" sz="4400" b="1" spc="-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.</a:t>
            </a:r>
            <a:r>
              <a:rPr lang="en-US" sz="4400" b="1" spc="-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”</a:t>
            </a:r>
            <a:r>
              <a:rPr lang="ru-RU" sz="4400" b="1" spc="-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endParaRPr lang="ru-RU" sz="4400" b="1" spc="-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но 2 6"/>
          <p:cNvSpPr/>
          <p:nvPr/>
        </p:nvSpPr>
        <p:spPr>
          <a:xfrm>
            <a:off x="225451" y="116632"/>
            <a:ext cx="4968552" cy="1899592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CC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5955" y="93124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1. Что означает слово геометрия?</a:t>
            </a:r>
          </a:p>
        </p:txBody>
      </p:sp>
      <p:sp>
        <p:nvSpPr>
          <p:cNvPr id="10" name="Пятно 2 9"/>
          <p:cNvSpPr/>
          <p:nvPr/>
        </p:nvSpPr>
        <p:spPr>
          <a:xfrm>
            <a:off x="-33004" y="2019273"/>
            <a:ext cx="4968552" cy="1899592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CC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2980" y="278092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2. Когда, как зародилась геометрия?</a:t>
            </a:r>
          </a:p>
        </p:txBody>
      </p:sp>
      <p:sp>
        <p:nvSpPr>
          <p:cNvPr id="12" name="Пятно 2 11"/>
          <p:cNvSpPr/>
          <p:nvPr/>
        </p:nvSpPr>
        <p:spPr>
          <a:xfrm>
            <a:off x="473154" y="3951411"/>
            <a:ext cx="4968552" cy="2357909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CC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4146" y="4725144"/>
            <a:ext cx="2511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3. Кого можно считать основоположником геометрии?</a:t>
            </a:r>
          </a:p>
        </p:txBody>
      </p:sp>
      <p:sp>
        <p:nvSpPr>
          <p:cNvPr id="14" name="Пятно 2 13"/>
          <p:cNvSpPr/>
          <p:nvPr/>
        </p:nvSpPr>
        <p:spPr>
          <a:xfrm>
            <a:off x="4499992" y="627779"/>
            <a:ext cx="4968552" cy="1899592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CC3300"/>
              </a:solidFill>
            </a:endParaRPr>
          </a:p>
        </p:txBody>
      </p:sp>
      <p:sp>
        <p:nvSpPr>
          <p:cNvPr id="15" name="Пятно 2 14"/>
          <p:cNvSpPr/>
          <p:nvPr/>
        </p:nvSpPr>
        <p:spPr>
          <a:xfrm>
            <a:off x="4342962" y="3122402"/>
            <a:ext cx="4968552" cy="1899592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CC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5110" y="1392909"/>
            <a:ext cx="264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4. Что изучает геометрия?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41706" y="3918865"/>
            <a:ext cx="244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5. Что такое точка  и  прямая?</a:t>
            </a:r>
          </a:p>
        </p:txBody>
      </p:sp>
    </p:spTree>
    <p:extLst>
      <p:ext uri="{BB962C8B-B14F-4D97-AF65-F5344CB8AC3E}">
        <p14:creationId xmlns:p14="http://schemas.microsoft.com/office/powerpoint/2010/main" val="42038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4" y="260350"/>
            <a:ext cx="8673173" cy="3744714"/>
            <a:chOff x="158" y="164"/>
            <a:chExt cx="4941" cy="1769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2699" y="1662"/>
              <a:ext cx="2249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2800" b="1" i="1" dirty="0">
                  <a:solidFill>
                    <a:srgbClr val="CC3300"/>
                  </a:solidFill>
                </a:rPr>
                <a:t>Вильгельм Лейбниц</a:t>
              </a:r>
              <a:r>
                <a:rPr lang="ru-RU" sz="2800" b="1" dirty="0">
                  <a:solidFill>
                    <a:srgbClr val="CC3300"/>
                  </a:solidFill>
                </a:rPr>
                <a:t> </a:t>
              </a:r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746" y="436"/>
              <a:ext cx="3353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i="1" dirty="0">
                  <a:solidFill>
                    <a:srgbClr val="CC3300"/>
                  </a:solidFill>
                </a:rPr>
                <a:t>“</a:t>
              </a:r>
              <a:r>
                <a:rPr lang="ru-RU" sz="3200" b="1" i="1" dirty="0">
                  <a:solidFill>
                    <a:srgbClr val="CC3300"/>
                  </a:solidFill>
                </a:rPr>
                <a:t>Кто хочет ограничиться </a:t>
              </a:r>
            </a:p>
            <a:p>
              <a:r>
                <a:rPr lang="ru-RU" sz="3200" b="1" i="1" dirty="0">
                  <a:solidFill>
                    <a:srgbClr val="CC3300"/>
                  </a:solidFill>
                </a:rPr>
                <a:t>н</a:t>
              </a:r>
              <a:r>
                <a:rPr lang="ru-RU" sz="3200" b="1" i="1" dirty="0" smtClean="0">
                  <a:solidFill>
                    <a:srgbClr val="CC3300"/>
                  </a:solidFill>
                </a:rPr>
                <a:t>астоящим, без </a:t>
              </a:r>
              <a:r>
                <a:rPr lang="ru-RU" sz="3200" b="1" i="1" dirty="0">
                  <a:solidFill>
                    <a:srgbClr val="CC3300"/>
                  </a:solidFill>
                </a:rPr>
                <a:t>знания</a:t>
              </a:r>
            </a:p>
            <a:p>
              <a:r>
                <a:rPr lang="ru-RU" sz="3200" b="1" i="1" dirty="0">
                  <a:solidFill>
                    <a:srgbClr val="CC3300"/>
                  </a:solidFill>
                </a:rPr>
                <a:t> прошлого, тот никогда</a:t>
              </a:r>
            </a:p>
            <a:p>
              <a:r>
                <a:rPr lang="ru-RU" sz="3200" b="1" i="1" dirty="0">
                  <a:solidFill>
                    <a:srgbClr val="CC3300"/>
                  </a:solidFill>
                </a:rPr>
                <a:t> его не поймёт</a:t>
              </a:r>
              <a:r>
                <a:rPr lang="en-US" sz="3200" b="1" i="1" dirty="0">
                  <a:solidFill>
                    <a:srgbClr val="CC3300"/>
                  </a:solidFill>
                </a:rPr>
                <a:t>”</a:t>
              </a:r>
              <a:endParaRPr lang="ru-RU" sz="3200" b="1" i="1" dirty="0">
                <a:solidFill>
                  <a:srgbClr val="CC3300"/>
                </a:solidFill>
              </a:endParaRPr>
            </a:p>
          </p:txBody>
        </p:sp>
        <p:pic>
          <p:nvPicPr>
            <p:cNvPr id="5" name="Picture 4" descr="220px-Gottfried_Wilhelm_von_Leibniz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8" y="164"/>
              <a:ext cx="1400" cy="176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4029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ÐÐ°ÑÑÐ¸Ð½ÐºÐ¸ Ð¿Ð¾ Ð·Ð°Ð¿ÑÐ¾ÑÑ Ð´ÑÐµÐ²Ð½Ð¸Ð¹ ÐµÐ³Ð¸Ð¿Ðµ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9143999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90872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-1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История</a:t>
            </a:r>
            <a:br>
              <a:rPr lang="ru-RU" sz="4400" b="1" spc="-1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</a:br>
            <a:r>
              <a:rPr lang="ru-RU" sz="4400" b="1" spc="-1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возникновения </a:t>
            </a:r>
            <a:br>
              <a:rPr lang="ru-RU" sz="4400" b="1" spc="-1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</a:br>
            <a:r>
              <a:rPr lang="ru-RU" sz="4400" b="1" spc="-1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ГЕОМЕТРИИ</a:t>
            </a:r>
          </a:p>
        </p:txBody>
      </p:sp>
    </p:spTree>
    <p:extLst>
      <p:ext uri="{BB962C8B-B14F-4D97-AF65-F5344CB8AC3E}">
        <p14:creationId xmlns:p14="http://schemas.microsoft.com/office/powerpoint/2010/main" val="15516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69269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-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Геометрия – одна из древних наук. Она зародилась в древнем Египте.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" y="332656"/>
            <a:ext cx="362617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73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0175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Это удивительно красивый край, </a:t>
            </a:r>
          </a:p>
          <a:p>
            <a:pPr algn="ctr"/>
            <a:r>
              <a:rPr lang="ru-RU" sz="2800" b="1" spc="-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в котором  очень многие достопримечательности </a:t>
            </a:r>
          </a:p>
          <a:p>
            <a:pPr algn="ctr"/>
            <a:r>
              <a:rPr lang="ru-RU" sz="2800" b="1" spc="-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сохранились и до наших времён.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38437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32" y="4229514"/>
            <a:ext cx="3366179" cy="222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2385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48150"/>
            <a:ext cx="3238500" cy="220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7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1124744"/>
            <a:ext cx="379161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pc="-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В этом государстве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pc="-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плодородные земли были расположены на очень узком участке земли – в долине  реки Нил.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7"/>
            <a:ext cx="4248472" cy="554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4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476672"/>
            <a:ext cx="7296421" cy="17874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Изучаем  геометрию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2" y="2365036"/>
            <a:ext cx="1740242" cy="250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ÐÐ°ÑÑÐ¸Ð½ÐºÐ¸ Ð¿Ð¾ Ð·Ð°Ð¿ÑÐ¾ÑÑ ÐºÐ°ÑÑÐ¸Ð½ÐºÐ¸ Ð¿Ð¾ Ð³ÐµÐ¾Ð¼ÐµÑÑ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1128"/>
            <a:ext cx="22383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93059"/>
            <a:ext cx="1478363" cy="229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782817"/>
            <a:ext cx="30861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69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323850" y="188913"/>
            <a:ext cx="4248150" cy="3240087"/>
            <a:chOff x="204" y="119"/>
            <a:chExt cx="2676" cy="2041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auto">
            <a:xfrm>
              <a:off x="204" y="119"/>
              <a:ext cx="267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dirty="0"/>
                <a:t>Каждую весну Нил разливался и удобрял землю  плодородным илом.</a:t>
              </a:r>
            </a:p>
          </p:txBody>
        </p:sp>
        <p:pic>
          <p:nvPicPr>
            <p:cNvPr id="49156" name="Picture 4" descr="pic-00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0" y="900"/>
              <a:ext cx="1859" cy="1260"/>
            </a:xfrm>
            <a:prstGeom prst="rect">
              <a:avLst/>
            </a:prstGeom>
            <a:noFill/>
          </p:spPr>
        </p:pic>
      </p:grpSp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4572000" y="188913"/>
            <a:ext cx="4392488" cy="3240087"/>
            <a:chOff x="2880" y="119"/>
            <a:chExt cx="2880" cy="2041"/>
          </a:xfrm>
        </p:grpSpPr>
        <p:sp>
          <p:nvSpPr>
            <p:cNvPr id="49158" name="Rectangle 6"/>
            <p:cNvSpPr>
              <a:spLocks noChangeArrowheads="1"/>
            </p:cNvSpPr>
            <p:nvPr/>
          </p:nvSpPr>
          <p:spPr bwMode="auto">
            <a:xfrm>
              <a:off x="2880" y="119"/>
              <a:ext cx="288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dirty="0"/>
                <a:t>Но при разливе реки смывались границы участков,</a:t>
              </a:r>
            </a:p>
            <a:p>
              <a:pPr algn="ctr"/>
              <a:r>
                <a:rPr lang="ru-RU" sz="2400" dirty="0"/>
                <a:t>менялись их площади.</a:t>
              </a:r>
            </a:p>
          </p:txBody>
        </p:sp>
        <p:pic>
          <p:nvPicPr>
            <p:cNvPr id="49159" name="Picture 7" descr="67103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06" y="920"/>
              <a:ext cx="1859" cy="1240"/>
            </a:xfrm>
            <a:prstGeom prst="rect">
              <a:avLst/>
            </a:prstGeom>
            <a:noFill/>
          </p:spPr>
        </p:pic>
      </p:grpSp>
      <p:grpSp>
        <p:nvGrpSpPr>
          <p:cNvPr id="49161" name="Group 9"/>
          <p:cNvGrpSpPr>
            <a:grpSpLocks/>
          </p:cNvGrpSpPr>
          <p:nvPr/>
        </p:nvGrpSpPr>
        <p:grpSpPr bwMode="auto">
          <a:xfrm>
            <a:off x="323850" y="2708275"/>
            <a:ext cx="8569325" cy="3443288"/>
            <a:chOff x="204" y="1706"/>
            <a:chExt cx="5398" cy="2169"/>
          </a:xfrm>
        </p:grpSpPr>
        <p:sp>
          <p:nvSpPr>
            <p:cNvPr id="49162" name="Rectangle 10"/>
            <p:cNvSpPr>
              <a:spLocks noChangeArrowheads="1"/>
            </p:cNvSpPr>
            <p:nvPr/>
          </p:nvSpPr>
          <p:spPr bwMode="auto">
            <a:xfrm>
              <a:off x="204" y="2886"/>
              <a:ext cx="5398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dirty="0"/>
                <a:t>Тогда пострадавшие обращались  к фараону,</a:t>
              </a:r>
            </a:p>
            <a:p>
              <a:pPr algn="ctr"/>
              <a:r>
                <a:rPr lang="ru-RU" sz="2400" dirty="0"/>
                <a:t> он посылал землемеров, чтобы восстановить границы  участков, выяснить, как изменилась их площадь </a:t>
              </a:r>
            </a:p>
            <a:p>
              <a:pPr algn="ctr"/>
              <a:r>
                <a:rPr lang="ru-RU" sz="2400" dirty="0"/>
                <a:t>и установить размер налога.</a:t>
              </a:r>
            </a:p>
          </p:txBody>
        </p:sp>
        <p:pic>
          <p:nvPicPr>
            <p:cNvPr id="49163" name="Picture 11" descr="история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447" y="1706"/>
              <a:ext cx="866" cy="117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8805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50850" y="404813"/>
            <a:ext cx="30495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 Ремесленникам </a:t>
            </a:r>
          </a:p>
          <a:p>
            <a:pPr algn="ctr"/>
            <a:r>
              <a:rPr lang="ru-RU" sz="2400" dirty="0">
                <a:latin typeface="Times New Roman" pitchFamily="18" charset="0"/>
              </a:rPr>
              <a:t>необходимо было </a:t>
            </a:r>
          </a:p>
          <a:p>
            <a:pPr algn="ctr"/>
            <a:r>
              <a:rPr lang="ru-RU" sz="2400" dirty="0">
                <a:latin typeface="Times New Roman" pitchFamily="18" charset="0"/>
              </a:rPr>
              <a:t>изготавливать посуду.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511675" y="333375"/>
            <a:ext cx="4597401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 Строителям – подбирать камни </a:t>
            </a:r>
          </a:p>
          <a:p>
            <a:pPr algn="ctr"/>
            <a:r>
              <a:rPr lang="ru-RU" sz="2400" dirty="0">
                <a:latin typeface="Times New Roman" pitchFamily="18" charset="0"/>
              </a:rPr>
              <a:t>различной формы для</a:t>
            </a:r>
          </a:p>
          <a:p>
            <a:pPr algn="ctr"/>
            <a:r>
              <a:rPr lang="ru-RU" sz="2400" dirty="0">
                <a:latin typeface="Times New Roman" pitchFamily="18" charset="0"/>
              </a:rPr>
              <a:t>строительства храмов и пирамид.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1133475" y="3429001"/>
            <a:ext cx="6908801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 Астрономам </a:t>
            </a:r>
          </a:p>
          <a:p>
            <a:pPr algn="ctr"/>
            <a:r>
              <a:rPr lang="ru-RU" sz="2400" dirty="0">
                <a:latin typeface="Times New Roman" pitchFamily="18" charset="0"/>
              </a:rPr>
              <a:t>– измерять углы для определения положения звёзд.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" y="1627086"/>
            <a:ext cx="23050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627086"/>
            <a:ext cx="2647900" cy="151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68" y="450912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44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2" grpId="0"/>
      <p:bldP spid="501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95536" y="282575"/>
            <a:ext cx="806583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</a:rPr>
              <a:t>Знания </a:t>
            </a:r>
          </a:p>
          <a:p>
            <a:pPr algn="ctr"/>
            <a:r>
              <a:rPr lang="ru-RU" sz="3200" dirty="0">
                <a:latin typeface="Times New Roman" pitchFamily="18" charset="0"/>
              </a:rPr>
              <a:t>постепенно накапливались и </a:t>
            </a:r>
            <a:r>
              <a:rPr lang="ru-RU" sz="3200" dirty="0" smtClean="0">
                <a:latin typeface="Times New Roman" pitchFamily="18" charset="0"/>
              </a:rPr>
              <a:t>систематизировались </a:t>
            </a:r>
            <a:endParaRPr lang="ru-RU" sz="3200" dirty="0">
              <a:latin typeface="Times New Roman" pitchFamily="18" charset="0"/>
            </a:endParaRP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 flipH="1">
            <a:off x="3907955" y="3056991"/>
            <a:ext cx="1128712" cy="1600200"/>
            <a:chOff x="4521" y="1710"/>
            <a:chExt cx="489" cy="642"/>
          </a:xfrm>
        </p:grpSpPr>
        <p:sp>
          <p:nvSpPr>
            <p:cNvPr id="51205" name="Freeform 5"/>
            <p:cNvSpPr>
              <a:spLocks/>
            </p:cNvSpPr>
            <p:nvPr/>
          </p:nvSpPr>
          <p:spPr bwMode="auto">
            <a:xfrm>
              <a:off x="4845" y="2165"/>
              <a:ext cx="125" cy="4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2" y="7"/>
                </a:cxn>
                <a:cxn ang="0">
                  <a:pos x="0" y="19"/>
                </a:cxn>
                <a:cxn ang="0">
                  <a:pos x="9" y="33"/>
                </a:cxn>
                <a:cxn ang="0">
                  <a:pos x="36" y="46"/>
                </a:cxn>
                <a:cxn ang="0">
                  <a:pos x="69" y="48"/>
                </a:cxn>
                <a:cxn ang="0">
                  <a:pos x="105" y="45"/>
                </a:cxn>
                <a:cxn ang="0">
                  <a:pos x="125" y="33"/>
                </a:cxn>
                <a:cxn ang="0">
                  <a:pos x="125" y="16"/>
                </a:cxn>
                <a:cxn ang="0">
                  <a:pos x="108" y="4"/>
                </a:cxn>
                <a:cxn ang="0">
                  <a:pos x="77" y="0"/>
                </a:cxn>
                <a:cxn ang="0">
                  <a:pos x="65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25" h="48">
                  <a:moveTo>
                    <a:pt x="30" y="0"/>
                  </a:moveTo>
                  <a:lnTo>
                    <a:pt x="12" y="7"/>
                  </a:lnTo>
                  <a:lnTo>
                    <a:pt x="0" y="19"/>
                  </a:lnTo>
                  <a:lnTo>
                    <a:pt x="9" y="33"/>
                  </a:lnTo>
                  <a:lnTo>
                    <a:pt x="36" y="46"/>
                  </a:lnTo>
                  <a:lnTo>
                    <a:pt x="69" y="48"/>
                  </a:lnTo>
                  <a:lnTo>
                    <a:pt x="105" y="45"/>
                  </a:lnTo>
                  <a:lnTo>
                    <a:pt x="125" y="33"/>
                  </a:lnTo>
                  <a:lnTo>
                    <a:pt x="125" y="16"/>
                  </a:lnTo>
                  <a:lnTo>
                    <a:pt x="108" y="4"/>
                  </a:lnTo>
                  <a:lnTo>
                    <a:pt x="77" y="0"/>
                  </a:lnTo>
                  <a:lnTo>
                    <a:pt x="65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8B8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auto">
            <a:xfrm>
              <a:off x="4833" y="2190"/>
              <a:ext cx="141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3"/>
                </a:cxn>
                <a:cxn ang="0">
                  <a:pos x="39" y="53"/>
                </a:cxn>
                <a:cxn ang="0">
                  <a:pos x="89" y="56"/>
                </a:cxn>
                <a:cxn ang="0">
                  <a:pos x="131" y="47"/>
                </a:cxn>
                <a:cxn ang="0">
                  <a:pos x="141" y="33"/>
                </a:cxn>
                <a:cxn ang="0">
                  <a:pos x="141" y="15"/>
                </a:cxn>
                <a:cxn ang="0">
                  <a:pos x="141" y="3"/>
                </a:cxn>
                <a:cxn ang="0">
                  <a:pos x="119" y="15"/>
                </a:cxn>
                <a:cxn ang="0">
                  <a:pos x="75" y="21"/>
                </a:cxn>
                <a:cxn ang="0">
                  <a:pos x="9" y="3"/>
                </a:cxn>
                <a:cxn ang="0">
                  <a:pos x="6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1" h="56">
                  <a:moveTo>
                    <a:pt x="0" y="0"/>
                  </a:moveTo>
                  <a:lnTo>
                    <a:pt x="6" y="33"/>
                  </a:lnTo>
                  <a:lnTo>
                    <a:pt x="39" y="53"/>
                  </a:lnTo>
                  <a:lnTo>
                    <a:pt x="89" y="56"/>
                  </a:lnTo>
                  <a:lnTo>
                    <a:pt x="131" y="47"/>
                  </a:lnTo>
                  <a:lnTo>
                    <a:pt x="141" y="33"/>
                  </a:lnTo>
                  <a:lnTo>
                    <a:pt x="141" y="15"/>
                  </a:lnTo>
                  <a:lnTo>
                    <a:pt x="141" y="3"/>
                  </a:lnTo>
                  <a:lnTo>
                    <a:pt x="119" y="15"/>
                  </a:lnTo>
                  <a:lnTo>
                    <a:pt x="75" y="21"/>
                  </a:lnTo>
                  <a:lnTo>
                    <a:pt x="9" y="3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auto">
            <a:xfrm>
              <a:off x="4817" y="2222"/>
              <a:ext cx="190" cy="121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7" y="10"/>
                </a:cxn>
                <a:cxn ang="0">
                  <a:pos x="0" y="33"/>
                </a:cxn>
                <a:cxn ang="0">
                  <a:pos x="1" y="81"/>
                </a:cxn>
                <a:cxn ang="0">
                  <a:pos x="12" y="102"/>
                </a:cxn>
                <a:cxn ang="0">
                  <a:pos x="64" y="121"/>
                </a:cxn>
                <a:cxn ang="0">
                  <a:pos x="145" y="114"/>
                </a:cxn>
                <a:cxn ang="0">
                  <a:pos x="187" y="97"/>
                </a:cxn>
                <a:cxn ang="0">
                  <a:pos x="190" y="37"/>
                </a:cxn>
                <a:cxn ang="0">
                  <a:pos x="184" y="21"/>
                </a:cxn>
                <a:cxn ang="0">
                  <a:pos x="180" y="13"/>
                </a:cxn>
                <a:cxn ang="0">
                  <a:pos x="171" y="6"/>
                </a:cxn>
                <a:cxn ang="0">
                  <a:pos x="163" y="0"/>
                </a:cxn>
                <a:cxn ang="0">
                  <a:pos x="153" y="9"/>
                </a:cxn>
                <a:cxn ang="0">
                  <a:pos x="115" y="22"/>
                </a:cxn>
                <a:cxn ang="0">
                  <a:pos x="60" y="19"/>
                </a:cxn>
                <a:cxn ang="0">
                  <a:pos x="24" y="6"/>
                </a:cxn>
                <a:cxn ang="0">
                  <a:pos x="18" y="3"/>
                </a:cxn>
                <a:cxn ang="0">
                  <a:pos x="18" y="3"/>
                </a:cxn>
              </a:cxnLst>
              <a:rect l="0" t="0" r="r" b="b"/>
              <a:pathLst>
                <a:path w="190" h="121">
                  <a:moveTo>
                    <a:pt x="18" y="3"/>
                  </a:moveTo>
                  <a:lnTo>
                    <a:pt x="7" y="10"/>
                  </a:lnTo>
                  <a:lnTo>
                    <a:pt x="0" y="33"/>
                  </a:lnTo>
                  <a:lnTo>
                    <a:pt x="1" y="81"/>
                  </a:lnTo>
                  <a:lnTo>
                    <a:pt x="12" y="102"/>
                  </a:lnTo>
                  <a:lnTo>
                    <a:pt x="64" y="121"/>
                  </a:lnTo>
                  <a:lnTo>
                    <a:pt x="145" y="114"/>
                  </a:lnTo>
                  <a:lnTo>
                    <a:pt x="187" y="97"/>
                  </a:lnTo>
                  <a:lnTo>
                    <a:pt x="190" y="37"/>
                  </a:lnTo>
                  <a:lnTo>
                    <a:pt x="184" y="21"/>
                  </a:lnTo>
                  <a:lnTo>
                    <a:pt x="180" y="13"/>
                  </a:lnTo>
                  <a:lnTo>
                    <a:pt x="171" y="6"/>
                  </a:lnTo>
                  <a:lnTo>
                    <a:pt x="163" y="0"/>
                  </a:lnTo>
                  <a:lnTo>
                    <a:pt x="153" y="9"/>
                  </a:lnTo>
                  <a:lnTo>
                    <a:pt x="115" y="22"/>
                  </a:lnTo>
                  <a:lnTo>
                    <a:pt x="60" y="19"/>
                  </a:lnTo>
                  <a:lnTo>
                    <a:pt x="24" y="6"/>
                  </a:lnTo>
                  <a:lnTo>
                    <a:pt x="18" y="3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auto">
            <a:xfrm>
              <a:off x="4910" y="2171"/>
              <a:ext cx="48" cy="2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7" y="1"/>
                </a:cxn>
                <a:cxn ang="0">
                  <a:pos x="31" y="3"/>
                </a:cxn>
                <a:cxn ang="0">
                  <a:pos x="34" y="4"/>
                </a:cxn>
                <a:cxn ang="0">
                  <a:pos x="39" y="6"/>
                </a:cxn>
                <a:cxn ang="0">
                  <a:pos x="42" y="7"/>
                </a:cxn>
                <a:cxn ang="0">
                  <a:pos x="43" y="10"/>
                </a:cxn>
                <a:cxn ang="0">
                  <a:pos x="46" y="12"/>
                </a:cxn>
                <a:cxn ang="0">
                  <a:pos x="48" y="15"/>
                </a:cxn>
                <a:cxn ang="0">
                  <a:pos x="48" y="18"/>
                </a:cxn>
                <a:cxn ang="0">
                  <a:pos x="48" y="21"/>
                </a:cxn>
                <a:cxn ang="0">
                  <a:pos x="46" y="24"/>
                </a:cxn>
                <a:cxn ang="0">
                  <a:pos x="45" y="28"/>
                </a:cxn>
                <a:cxn ang="0">
                  <a:pos x="43" y="24"/>
                </a:cxn>
                <a:cxn ang="0">
                  <a:pos x="42" y="21"/>
                </a:cxn>
                <a:cxn ang="0">
                  <a:pos x="39" y="19"/>
                </a:cxn>
                <a:cxn ang="0">
                  <a:pos x="37" y="16"/>
                </a:cxn>
                <a:cxn ang="0">
                  <a:pos x="36" y="13"/>
                </a:cxn>
                <a:cxn ang="0">
                  <a:pos x="33" y="13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5" y="10"/>
                </a:cxn>
                <a:cxn ang="0">
                  <a:pos x="22" y="9"/>
                </a:cxn>
                <a:cxn ang="0">
                  <a:pos x="18" y="9"/>
                </a:cxn>
                <a:cxn ang="0">
                  <a:pos x="16" y="9"/>
                </a:cxn>
                <a:cxn ang="0">
                  <a:pos x="12" y="9"/>
                </a:cxn>
                <a:cxn ang="0">
                  <a:pos x="9" y="9"/>
                </a:cxn>
                <a:cxn ang="0">
                  <a:pos x="6" y="9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48" h="28">
                  <a:moveTo>
                    <a:pt x="10" y="1"/>
                  </a:move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4" y="4"/>
                  </a:lnTo>
                  <a:lnTo>
                    <a:pt x="39" y="6"/>
                  </a:lnTo>
                  <a:lnTo>
                    <a:pt x="42" y="7"/>
                  </a:lnTo>
                  <a:lnTo>
                    <a:pt x="43" y="10"/>
                  </a:lnTo>
                  <a:lnTo>
                    <a:pt x="46" y="12"/>
                  </a:lnTo>
                  <a:lnTo>
                    <a:pt x="48" y="15"/>
                  </a:lnTo>
                  <a:lnTo>
                    <a:pt x="48" y="18"/>
                  </a:lnTo>
                  <a:lnTo>
                    <a:pt x="48" y="21"/>
                  </a:lnTo>
                  <a:lnTo>
                    <a:pt x="46" y="24"/>
                  </a:lnTo>
                  <a:lnTo>
                    <a:pt x="45" y="28"/>
                  </a:lnTo>
                  <a:lnTo>
                    <a:pt x="43" y="24"/>
                  </a:lnTo>
                  <a:lnTo>
                    <a:pt x="42" y="21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6" y="13"/>
                  </a:lnTo>
                  <a:lnTo>
                    <a:pt x="33" y="13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2" y="9"/>
                  </a:lnTo>
                  <a:lnTo>
                    <a:pt x="18" y="9"/>
                  </a:lnTo>
                  <a:lnTo>
                    <a:pt x="16" y="9"/>
                  </a:lnTo>
                  <a:lnTo>
                    <a:pt x="12" y="9"/>
                  </a:lnTo>
                  <a:lnTo>
                    <a:pt x="9" y="9"/>
                  </a:lnTo>
                  <a:lnTo>
                    <a:pt x="6" y="9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9" name="Freeform 9"/>
            <p:cNvSpPr>
              <a:spLocks/>
            </p:cNvSpPr>
            <p:nvPr/>
          </p:nvSpPr>
          <p:spPr bwMode="auto">
            <a:xfrm>
              <a:off x="4853" y="2178"/>
              <a:ext cx="33" cy="2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10" y="3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2" y="14"/>
                </a:cxn>
                <a:cxn ang="0">
                  <a:pos x="15" y="15"/>
                </a:cxn>
                <a:cxn ang="0">
                  <a:pos x="15" y="17"/>
                </a:cxn>
                <a:cxn ang="0">
                  <a:pos x="18" y="17"/>
                </a:cxn>
                <a:cxn ang="0">
                  <a:pos x="21" y="17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8" y="18"/>
                </a:cxn>
                <a:cxn ang="0">
                  <a:pos x="30" y="20"/>
                </a:cxn>
                <a:cxn ang="0">
                  <a:pos x="33" y="23"/>
                </a:cxn>
                <a:cxn ang="0">
                  <a:pos x="28" y="23"/>
                </a:cxn>
                <a:cxn ang="0">
                  <a:pos x="25" y="23"/>
                </a:cxn>
                <a:cxn ang="0">
                  <a:pos x="24" y="23"/>
                </a:cxn>
                <a:cxn ang="0">
                  <a:pos x="21" y="24"/>
                </a:cxn>
                <a:cxn ang="0">
                  <a:pos x="19" y="23"/>
                </a:cxn>
                <a:cxn ang="0">
                  <a:pos x="16" y="23"/>
                </a:cxn>
                <a:cxn ang="0">
                  <a:pos x="15" y="23"/>
                </a:cxn>
                <a:cxn ang="0">
                  <a:pos x="12" y="21"/>
                </a:cxn>
                <a:cxn ang="0">
                  <a:pos x="10" y="20"/>
                </a:cxn>
                <a:cxn ang="0">
                  <a:pos x="9" y="18"/>
                </a:cxn>
                <a:cxn ang="0">
                  <a:pos x="6" y="17"/>
                </a:cxn>
                <a:cxn ang="0">
                  <a:pos x="4" y="15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33" h="24">
                  <a:moveTo>
                    <a:pt x="4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8" y="17"/>
                  </a:lnTo>
                  <a:lnTo>
                    <a:pt x="21" y="17"/>
                  </a:lnTo>
                  <a:lnTo>
                    <a:pt x="25" y="15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30" y="20"/>
                  </a:lnTo>
                  <a:lnTo>
                    <a:pt x="33" y="23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24" y="23"/>
                  </a:lnTo>
                  <a:lnTo>
                    <a:pt x="21" y="24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9" y="18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0" name="Freeform 10"/>
            <p:cNvSpPr>
              <a:spLocks/>
            </p:cNvSpPr>
            <p:nvPr/>
          </p:nvSpPr>
          <p:spPr bwMode="auto">
            <a:xfrm>
              <a:off x="4847" y="2205"/>
              <a:ext cx="94" cy="21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7" y="5"/>
                </a:cxn>
                <a:cxn ang="0">
                  <a:pos x="13" y="6"/>
                </a:cxn>
                <a:cxn ang="0">
                  <a:pos x="18" y="8"/>
                </a:cxn>
                <a:cxn ang="0">
                  <a:pos x="24" y="9"/>
                </a:cxn>
                <a:cxn ang="0">
                  <a:pos x="28" y="11"/>
                </a:cxn>
                <a:cxn ang="0">
                  <a:pos x="34" y="12"/>
                </a:cxn>
                <a:cxn ang="0">
                  <a:pos x="40" y="12"/>
                </a:cxn>
                <a:cxn ang="0">
                  <a:pos x="45" y="14"/>
                </a:cxn>
                <a:cxn ang="0">
                  <a:pos x="51" y="14"/>
                </a:cxn>
                <a:cxn ang="0">
                  <a:pos x="57" y="14"/>
                </a:cxn>
                <a:cxn ang="0">
                  <a:pos x="63" y="14"/>
                </a:cxn>
                <a:cxn ang="0">
                  <a:pos x="67" y="12"/>
                </a:cxn>
                <a:cxn ang="0">
                  <a:pos x="73" y="12"/>
                </a:cxn>
                <a:cxn ang="0">
                  <a:pos x="79" y="12"/>
                </a:cxn>
                <a:cxn ang="0">
                  <a:pos x="85" y="11"/>
                </a:cxn>
                <a:cxn ang="0">
                  <a:pos x="91" y="12"/>
                </a:cxn>
                <a:cxn ang="0">
                  <a:pos x="91" y="18"/>
                </a:cxn>
                <a:cxn ang="0">
                  <a:pos x="84" y="20"/>
                </a:cxn>
                <a:cxn ang="0">
                  <a:pos x="76" y="21"/>
                </a:cxn>
                <a:cxn ang="0">
                  <a:pos x="70" y="21"/>
                </a:cxn>
                <a:cxn ang="0">
                  <a:pos x="63" y="21"/>
                </a:cxn>
                <a:cxn ang="0">
                  <a:pos x="54" y="21"/>
                </a:cxn>
                <a:cxn ang="0">
                  <a:pos x="46" y="21"/>
                </a:cxn>
                <a:cxn ang="0">
                  <a:pos x="39" y="21"/>
                </a:cxn>
                <a:cxn ang="0">
                  <a:pos x="33" y="21"/>
                </a:cxn>
                <a:cxn ang="0">
                  <a:pos x="27" y="20"/>
                </a:cxn>
                <a:cxn ang="0">
                  <a:pos x="21" y="18"/>
                </a:cxn>
                <a:cxn ang="0">
                  <a:pos x="15" y="17"/>
                </a:cxn>
                <a:cxn ang="0">
                  <a:pos x="9" y="15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94" h="21">
                  <a:moveTo>
                    <a:pt x="1" y="0"/>
                  </a:moveTo>
                  <a:lnTo>
                    <a:pt x="3" y="2"/>
                  </a:lnTo>
                  <a:lnTo>
                    <a:pt x="6" y="3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3" y="6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7" y="12"/>
                  </a:lnTo>
                  <a:lnTo>
                    <a:pt x="40" y="12"/>
                  </a:lnTo>
                  <a:lnTo>
                    <a:pt x="43" y="14"/>
                  </a:lnTo>
                  <a:lnTo>
                    <a:pt x="45" y="14"/>
                  </a:lnTo>
                  <a:lnTo>
                    <a:pt x="49" y="14"/>
                  </a:lnTo>
                  <a:lnTo>
                    <a:pt x="51" y="14"/>
                  </a:lnTo>
                  <a:lnTo>
                    <a:pt x="54" y="14"/>
                  </a:lnTo>
                  <a:lnTo>
                    <a:pt x="57" y="14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6" y="14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3" y="12"/>
                  </a:lnTo>
                  <a:lnTo>
                    <a:pt x="76" y="12"/>
                  </a:lnTo>
                  <a:lnTo>
                    <a:pt x="79" y="12"/>
                  </a:lnTo>
                  <a:lnTo>
                    <a:pt x="82" y="11"/>
                  </a:lnTo>
                  <a:lnTo>
                    <a:pt x="85" y="11"/>
                  </a:lnTo>
                  <a:lnTo>
                    <a:pt x="88" y="11"/>
                  </a:lnTo>
                  <a:lnTo>
                    <a:pt x="91" y="12"/>
                  </a:lnTo>
                  <a:lnTo>
                    <a:pt x="94" y="17"/>
                  </a:lnTo>
                  <a:lnTo>
                    <a:pt x="91" y="18"/>
                  </a:lnTo>
                  <a:lnTo>
                    <a:pt x="87" y="18"/>
                  </a:lnTo>
                  <a:lnTo>
                    <a:pt x="84" y="20"/>
                  </a:lnTo>
                  <a:lnTo>
                    <a:pt x="81" y="20"/>
                  </a:lnTo>
                  <a:lnTo>
                    <a:pt x="76" y="21"/>
                  </a:lnTo>
                  <a:lnTo>
                    <a:pt x="73" y="21"/>
                  </a:lnTo>
                  <a:lnTo>
                    <a:pt x="70" y="21"/>
                  </a:lnTo>
                  <a:lnTo>
                    <a:pt x="66" y="21"/>
                  </a:lnTo>
                  <a:lnTo>
                    <a:pt x="63" y="21"/>
                  </a:lnTo>
                  <a:lnTo>
                    <a:pt x="58" y="21"/>
                  </a:lnTo>
                  <a:lnTo>
                    <a:pt x="54" y="21"/>
                  </a:lnTo>
                  <a:lnTo>
                    <a:pt x="51" y="21"/>
                  </a:lnTo>
                  <a:lnTo>
                    <a:pt x="46" y="21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0" y="20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1" y="18"/>
                  </a:lnTo>
                  <a:lnTo>
                    <a:pt x="18" y="18"/>
                  </a:lnTo>
                  <a:lnTo>
                    <a:pt x="15" y="17"/>
                  </a:lnTo>
                  <a:lnTo>
                    <a:pt x="12" y="17"/>
                  </a:lnTo>
                  <a:lnTo>
                    <a:pt x="9" y="15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1" name="Freeform 11"/>
            <p:cNvSpPr>
              <a:spLocks/>
            </p:cNvSpPr>
            <p:nvPr/>
          </p:nvSpPr>
          <p:spPr bwMode="auto">
            <a:xfrm>
              <a:off x="4965" y="2241"/>
              <a:ext cx="26" cy="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14" y="8"/>
                </a:cxn>
                <a:cxn ang="0">
                  <a:pos x="17" y="11"/>
                </a:cxn>
                <a:cxn ang="0">
                  <a:pos x="20" y="14"/>
                </a:cxn>
                <a:cxn ang="0">
                  <a:pos x="21" y="18"/>
                </a:cxn>
                <a:cxn ang="0">
                  <a:pos x="23" y="20"/>
                </a:cxn>
                <a:cxn ang="0">
                  <a:pos x="24" y="23"/>
                </a:cxn>
                <a:cxn ang="0">
                  <a:pos x="24" y="24"/>
                </a:cxn>
                <a:cxn ang="0">
                  <a:pos x="26" y="27"/>
                </a:cxn>
                <a:cxn ang="0">
                  <a:pos x="26" y="29"/>
                </a:cxn>
                <a:cxn ang="0">
                  <a:pos x="26" y="32"/>
                </a:cxn>
                <a:cxn ang="0">
                  <a:pos x="26" y="33"/>
                </a:cxn>
                <a:cxn ang="0">
                  <a:pos x="26" y="36"/>
                </a:cxn>
                <a:cxn ang="0">
                  <a:pos x="26" y="38"/>
                </a:cxn>
                <a:cxn ang="0">
                  <a:pos x="26" y="41"/>
                </a:cxn>
                <a:cxn ang="0">
                  <a:pos x="26" y="44"/>
                </a:cxn>
                <a:cxn ang="0">
                  <a:pos x="26" y="45"/>
                </a:cxn>
                <a:cxn ang="0">
                  <a:pos x="26" y="48"/>
                </a:cxn>
                <a:cxn ang="0">
                  <a:pos x="26" y="50"/>
                </a:cxn>
                <a:cxn ang="0">
                  <a:pos x="24" y="53"/>
                </a:cxn>
                <a:cxn ang="0">
                  <a:pos x="24" y="54"/>
                </a:cxn>
                <a:cxn ang="0">
                  <a:pos x="24" y="57"/>
                </a:cxn>
                <a:cxn ang="0">
                  <a:pos x="23" y="59"/>
                </a:cxn>
                <a:cxn ang="0">
                  <a:pos x="23" y="62"/>
                </a:cxn>
                <a:cxn ang="0">
                  <a:pos x="21" y="63"/>
                </a:cxn>
                <a:cxn ang="0">
                  <a:pos x="20" y="60"/>
                </a:cxn>
                <a:cxn ang="0">
                  <a:pos x="18" y="57"/>
                </a:cxn>
                <a:cxn ang="0">
                  <a:pos x="17" y="53"/>
                </a:cxn>
                <a:cxn ang="0">
                  <a:pos x="17" y="50"/>
                </a:cxn>
                <a:cxn ang="0">
                  <a:pos x="17" y="45"/>
                </a:cxn>
                <a:cxn ang="0">
                  <a:pos x="17" y="41"/>
                </a:cxn>
                <a:cxn ang="0">
                  <a:pos x="15" y="38"/>
                </a:cxn>
                <a:cxn ang="0">
                  <a:pos x="15" y="33"/>
                </a:cxn>
                <a:cxn ang="0">
                  <a:pos x="15" y="30"/>
                </a:cxn>
                <a:cxn ang="0">
                  <a:pos x="15" y="26"/>
                </a:cxn>
                <a:cxn ang="0">
                  <a:pos x="14" y="23"/>
                </a:cxn>
                <a:cxn ang="0">
                  <a:pos x="12" y="18"/>
                </a:cxn>
                <a:cxn ang="0">
                  <a:pos x="9" y="15"/>
                </a:cxn>
                <a:cxn ang="0">
                  <a:pos x="8" y="12"/>
                </a:cxn>
                <a:cxn ang="0">
                  <a:pos x="6" y="11"/>
                </a:cxn>
                <a:cxn ang="0">
                  <a:pos x="5" y="9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6" h="63">
                  <a:moveTo>
                    <a:pt x="2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14" y="8"/>
                  </a:lnTo>
                  <a:lnTo>
                    <a:pt x="17" y="11"/>
                  </a:lnTo>
                  <a:lnTo>
                    <a:pt x="20" y="14"/>
                  </a:lnTo>
                  <a:lnTo>
                    <a:pt x="21" y="18"/>
                  </a:lnTo>
                  <a:lnTo>
                    <a:pt x="23" y="20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6" y="32"/>
                  </a:lnTo>
                  <a:lnTo>
                    <a:pt x="26" y="33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6" y="44"/>
                  </a:lnTo>
                  <a:lnTo>
                    <a:pt x="26" y="45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4" y="57"/>
                  </a:lnTo>
                  <a:lnTo>
                    <a:pt x="23" y="59"/>
                  </a:lnTo>
                  <a:lnTo>
                    <a:pt x="23" y="62"/>
                  </a:lnTo>
                  <a:lnTo>
                    <a:pt x="21" y="63"/>
                  </a:lnTo>
                  <a:lnTo>
                    <a:pt x="20" y="60"/>
                  </a:lnTo>
                  <a:lnTo>
                    <a:pt x="18" y="57"/>
                  </a:lnTo>
                  <a:lnTo>
                    <a:pt x="17" y="53"/>
                  </a:lnTo>
                  <a:lnTo>
                    <a:pt x="17" y="50"/>
                  </a:lnTo>
                  <a:lnTo>
                    <a:pt x="17" y="45"/>
                  </a:lnTo>
                  <a:lnTo>
                    <a:pt x="17" y="41"/>
                  </a:lnTo>
                  <a:lnTo>
                    <a:pt x="15" y="38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4" y="23"/>
                  </a:lnTo>
                  <a:lnTo>
                    <a:pt x="12" y="18"/>
                  </a:lnTo>
                  <a:lnTo>
                    <a:pt x="9" y="15"/>
                  </a:lnTo>
                  <a:lnTo>
                    <a:pt x="8" y="12"/>
                  </a:lnTo>
                  <a:lnTo>
                    <a:pt x="6" y="11"/>
                  </a:lnTo>
                  <a:lnTo>
                    <a:pt x="5" y="9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2" name="Freeform 12"/>
            <p:cNvSpPr>
              <a:spLocks/>
            </p:cNvSpPr>
            <p:nvPr/>
          </p:nvSpPr>
          <p:spPr bwMode="auto">
            <a:xfrm>
              <a:off x="4835" y="2277"/>
              <a:ext cx="129" cy="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5"/>
                </a:cxn>
                <a:cxn ang="0">
                  <a:pos x="7" y="11"/>
                </a:cxn>
                <a:cxn ang="0">
                  <a:pos x="7" y="17"/>
                </a:cxn>
                <a:cxn ang="0">
                  <a:pos x="9" y="23"/>
                </a:cxn>
                <a:cxn ang="0">
                  <a:pos x="10" y="27"/>
                </a:cxn>
                <a:cxn ang="0">
                  <a:pos x="13" y="32"/>
                </a:cxn>
                <a:cxn ang="0">
                  <a:pos x="18" y="35"/>
                </a:cxn>
                <a:cxn ang="0">
                  <a:pos x="25" y="36"/>
                </a:cxn>
                <a:cxn ang="0">
                  <a:pos x="30" y="38"/>
                </a:cxn>
                <a:cxn ang="0">
                  <a:pos x="37" y="38"/>
                </a:cxn>
                <a:cxn ang="0">
                  <a:pos x="43" y="39"/>
                </a:cxn>
                <a:cxn ang="0">
                  <a:pos x="49" y="41"/>
                </a:cxn>
                <a:cxn ang="0">
                  <a:pos x="57" y="42"/>
                </a:cxn>
                <a:cxn ang="0">
                  <a:pos x="63" y="42"/>
                </a:cxn>
                <a:cxn ang="0">
                  <a:pos x="69" y="42"/>
                </a:cxn>
                <a:cxn ang="0">
                  <a:pos x="76" y="42"/>
                </a:cxn>
                <a:cxn ang="0">
                  <a:pos x="82" y="41"/>
                </a:cxn>
                <a:cxn ang="0">
                  <a:pos x="90" y="41"/>
                </a:cxn>
                <a:cxn ang="0">
                  <a:pos x="96" y="39"/>
                </a:cxn>
                <a:cxn ang="0">
                  <a:pos x="102" y="38"/>
                </a:cxn>
                <a:cxn ang="0">
                  <a:pos x="108" y="36"/>
                </a:cxn>
                <a:cxn ang="0">
                  <a:pos x="114" y="35"/>
                </a:cxn>
                <a:cxn ang="0">
                  <a:pos x="120" y="33"/>
                </a:cxn>
                <a:cxn ang="0">
                  <a:pos x="126" y="33"/>
                </a:cxn>
                <a:cxn ang="0">
                  <a:pos x="127" y="36"/>
                </a:cxn>
                <a:cxn ang="0">
                  <a:pos x="123" y="39"/>
                </a:cxn>
                <a:cxn ang="0">
                  <a:pos x="118" y="42"/>
                </a:cxn>
                <a:cxn ang="0">
                  <a:pos x="112" y="44"/>
                </a:cxn>
                <a:cxn ang="0">
                  <a:pos x="108" y="45"/>
                </a:cxn>
                <a:cxn ang="0">
                  <a:pos x="103" y="47"/>
                </a:cxn>
                <a:cxn ang="0">
                  <a:pos x="99" y="47"/>
                </a:cxn>
                <a:cxn ang="0">
                  <a:pos x="93" y="48"/>
                </a:cxn>
                <a:cxn ang="0">
                  <a:pos x="88" y="48"/>
                </a:cxn>
                <a:cxn ang="0">
                  <a:pos x="82" y="48"/>
                </a:cxn>
                <a:cxn ang="0">
                  <a:pos x="78" y="48"/>
                </a:cxn>
                <a:cxn ang="0">
                  <a:pos x="72" y="48"/>
                </a:cxn>
                <a:cxn ang="0">
                  <a:pos x="67" y="50"/>
                </a:cxn>
                <a:cxn ang="0">
                  <a:pos x="61" y="50"/>
                </a:cxn>
                <a:cxn ang="0">
                  <a:pos x="57" y="50"/>
                </a:cxn>
                <a:cxn ang="0">
                  <a:pos x="51" y="50"/>
                </a:cxn>
                <a:cxn ang="0">
                  <a:pos x="45" y="48"/>
                </a:cxn>
                <a:cxn ang="0">
                  <a:pos x="37" y="47"/>
                </a:cxn>
                <a:cxn ang="0">
                  <a:pos x="30" y="45"/>
                </a:cxn>
                <a:cxn ang="0">
                  <a:pos x="21" y="44"/>
                </a:cxn>
                <a:cxn ang="0">
                  <a:pos x="13" y="41"/>
                </a:cxn>
                <a:cxn ang="0">
                  <a:pos x="6" y="36"/>
                </a:cxn>
                <a:cxn ang="0">
                  <a:pos x="1" y="32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3" y="0"/>
                </a:cxn>
              </a:cxnLst>
              <a:rect l="0" t="0" r="r" b="b"/>
              <a:pathLst>
                <a:path w="129" h="50">
                  <a:moveTo>
                    <a:pt x="3" y="0"/>
                  </a:moveTo>
                  <a:lnTo>
                    <a:pt x="4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12" y="30"/>
                  </a:lnTo>
                  <a:lnTo>
                    <a:pt x="13" y="32"/>
                  </a:lnTo>
                  <a:lnTo>
                    <a:pt x="16" y="33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4" y="38"/>
                  </a:lnTo>
                  <a:lnTo>
                    <a:pt x="37" y="38"/>
                  </a:lnTo>
                  <a:lnTo>
                    <a:pt x="40" y="39"/>
                  </a:lnTo>
                  <a:lnTo>
                    <a:pt x="43" y="39"/>
                  </a:lnTo>
                  <a:lnTo>
                    <a:pt x="46" y="41"/>
                  </a:lnTo>
                  <a:lnTo>
                    <a:pt x="49" y="41"/>
                  </a:lnTo>
                  <a:lnTo>
                    <a:pt x="54" y="41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63" y="42"/>
                  </a:lnTo>
                  <a:lnTo>
                    <a:pt x="66" y="42"/>
                  </a:lnTo>
                  <a:lnTo>
                    <a:pt x="69" y="42"/>
                  </a:lnTo>
                  <a:lnTo>
                    <a:pt x="73" y="42"/>
                  </a:lnTo>
                  <a:lnTo>
                    <a:pt x="76" y="42"/>
                  </a:lnTo>
                  <a:lnTo>
                    <a:pt x="79" y="42"/>
                  </a:lnTo>
                  <a:lnTo>
                    <a:pt x="82" y="41"/>
                  </a:lnTo>
                  <a:lnTo>
                    <a:pt x="85" y="41"/>
                  </a:lnTo>
                  <a:lnTo>
                    <a:pt x="90" y="41"/>
                  </a:lnTo>
                  <a:lnTo>
                    <a:pt x="93" y="39"/>
                  </a:lnTo>
                  <a:lnTo>
                    <a:pt x="96" y="39"/>
                  </a:lnTo>
                  <a:lnTo>
                    <a:pt x="99" y="39"/>
                  </a:lnTo>
                  <a:lnTo>
                    <a:pt x="102" y="38"/>
                  </a:lnTo>
                  <a:lnTo>
                    <a:pt x="105" y="38"/>
                  </a:lnTo>
                  <a:lnTo>
                    <a:pt x="108" y="36"/>
                  </a:lnTo>
                  <a:lnTo>
                    <a:pt x="111" y="36"/>
                  </a:lnTo>
                  <a:lnTo>
                    <a:pt x="114" y="35"/>
                  </a:lnTo>
                  <a:lnTo>
                    <a:pt x="117" y="33"/>
                  </a:lnTo>
                  <a:lnTo>
                    <a:pt x="120" y="33"/>
                  </a:lnTo>
                  <a:lnTo>
                    <a:pt x="123" y="32"/>
                  </a:lnTo>
                  <a:lnTo>
                    <a:pt x="126" y="33"/>
                  </a:lnTo>
                  <a:lnTo>
                    <a:pt x="129" y="35"/>
                  </a:lnTo>
                  <a:lnTo>
                    <a:pt x="127" y="36"/>
                  </a:lnTo>
                  <a:lnTo>
                    <a:pt x="124" y="38"/>
                  </a:lnTo>
                  <a:lnTo>
                    <a:pt x="123" y="39"/>
                  </a:lnTo>
                  <a:lnTo>
                    <a:pt x="120" y="41"/>
                  </a:lnTo>
                  <a:lnTo>
                    <a:pt x="118" y="42"/>
                  </a:lnTo>
                  <a:lnTo>
                    <a:pt x="115" y="42"/>
                  </a:lnTo>
                  <a:lnTo>
                    <a:pt x="112" y="44"/>
                  </a:lnTo>
                  <a:lnTo>
                    <a:pt x="111" y="45"/>
                  </a:lnTo>
                  <a:lnTo>
                    <a:pt x="108" y="45"/>
                  </a:lnTo>
                  <a:lnTo>
                    <a:pt x="106" y="47"/>
                  </a:lnTo>
                  <a:lnTo>
                    <a:pt x="103" y="47"/>
                  </a:lnTo>
                  <a:lnTo>
                    <a:pt x="100" y="47"/>
                  </a:lnTo>
                  <a:lnTo>
                    <a:pt x="99" y="47"/>
                  </a:lnTo>
                  <a:lnTo>
                    <a:pt x="96" y="48"/>
                  </a:lnTo>
                  <a:lnTo>
                    <a:pt x="93" y="48"/>
                  </a:lnTo>
                  <a:lnTo>
                    <a:pt x="91" y="48"/>
                  </a:lnTo>
                  <a:lnTo>
                    <a:pt x="88" y="48"/>
                  </a:lnTo>
                  <a:lnTo>
                    <a:pt x="85" y="48"/>
                  </a:lnTo>
                  <a:lnTo>
                    <a:pt x="82" y="48"/>
                  </a:lnTo>
                  <a:lnTo>
                    <a:pt x="81" y="48"/>
                  </a:lnTo>
                  <a:lnTo>
                    <a:pt x="78" y="48"/>
                  </a:lnTo>
                  <a:lnTo>
                    <a:pt x="75" y="48"/>
                  </a:lnTo>
                  <a:lnTo>
                    <a:pt x="72" y="48"/>
                  </a:lnTo>
                  <a:lnTo>
                    <a:pt x="69" y="50"/>
                  </a:lnTo>
                  <a:lnTo>
                    <a:pt x="67" y="50"/>
                  </a:lnTo>
                  <a:lnTo>
                    <a:pt x="64" y="50"/>
                  </a:lnTo>
                  <a:lnTo>
                    <a:pt x="61" y="50"/>
                  </a:lnTo>
                  <a:lnTo>
                    <a:pt x="58" y="50"/>
                  </a:lnTo>
                  <a:lnTo>
                    <a:pt x="57" y="50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49" y="50"/>
                  </a:lnTo>
                  <a:lnTo>
                    <a:pt x="45" y="48"/>
                  </a:lnTo>
                  <a:lnTo>
                    <a:pt x="42" y="48"/>
                  </a:lnTo>
                  <a:lnTo>
                    <a:pt x="37" y="47"/>
                  </a:lnTo>
                  <a:lnTo>
                    <a:pt x="33" y="47"/>
                  </a:lnTo>
                  <a:lnTo>
                    <a:pt x="30" y="45"/>
                  </a:lnTo>
                  <a:lnTo>
                    <a:pt x="25" y="45"/>
                  </a:lnTo>
                  <a:lnTo>
                    <a:pt x="21" y="44"/>
                  </a:lnTo>
                  <a:lnTo>
                    <a:pt x="18" y="42"/>
                  </a:lnTo>
                  <a:lnTo>
                    <a:pt x="13" y="41"/>
                  </a:lnTo>
                  <a:lnTo>
                    <a:pt x="10" y="39"/>
                  </a:lnTo>
                  <a:lnTo>
                    <a:pt x="6" y="36"/>
                  </a:lnTo>
                  <a:lnTo>
                    <a:pt x="4" y="35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3" name="Freeform 13"/>
            <p:cNvSpPr>
              <a:spLocks/>
            </p:cNvSpPr>
            <p:nvPr/>
          </p:nvSpPr>
          <p:spPr bwMode="auto">
            <a:xfrm>
              <a:off x="4526" y="1722"/>
              <a:ext cx="406" cy="40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85" y="14"/>
                </a:cxn>
                <a:cxn ang="0">
                  <a:pos x="189" y="56"/>
                </a:cxn>
                <a:cxn ang="0">
                  <a:pos x="273" y="104"/>
                </a:cxn>
                <a:cxn ang="0">
                  <a:pos x="325" y="147"/>
                </a:cxn>
                <a:cxn ang="0">
                  <a:pos x="348" y="176"/>
                </a:cxn>
                <a:cxn ang="0">
                  <a:pos x="357" y="222"/>
                </a:cxn>
                <a:cxn ang="0">
                  <a:pos x="364" y="269"/>
                </a:cxn>
                <a:cxn ang="0">
                  <a:pos x="393" y="249"/>
                </a:cxn>
                <a:cxn ang="0">
                  <a:pos x="403" y="279"/>
                </a:cxn>
                <a:cxn ang="0">
                  <a:pos x="406" y="309"/>
                </a:cxn>
                <a:cxn ang="0">
                  <a:pos x="403" y="339"/>
                </a:cxn>
                <a:cxn ang="0">
                  <a:pos x="391" y="368"/>
                </a:cxn>
                <a:cxn ang="0">
                  <a:pos x="376" y="395"/>
                </a:cxn>
                <a:cxn ang="0">
                  <a:pos x="367" y="371"/>
                </a:cxn>
                <a:cxn ang="0">
                  <a:pos x="352" y="339"/>
                </a:cxn>
                <a:cxn ang="0">
                  <a:pos x="346" y="336"/>
                </a:cxn>
                <a:cxn ang="0">
                  <a:pos x="360" y="399"/>
                </a:cxn>
                <a:cxn ang="0">
                  <a:pos x="349" y="407"/>
                </a:cxn>
                <a:cxn ang="0">
                  <a:pos x="333" y="407"/>
                </a:cxn>
                <a:cxn ang="0">
                  <a:pos x="301" y="399"/>
                </a:cxn>
                <a:cxn ang="0">
                  <a:pos x="261" y="387"/>
                </a:cxn>
                <a:cxn ang="0">
                  <a:pos x="229" y="366"/>
                </a:cxn>
                <a:cxn ang="0">
                  <a:pos x="208" y="342"/>
                </a:cxn>
                <a:cxn ang="0">
                  <a:pos x="201" y="329"/>
                </a:cxn>
                <a:cxn ang="0">
                  <a:pos x="228" y="330"/>
                </a:cxn>
                <a:cxn ang="0">
                  <a:pos x="243" y="329"/>
                </a:cxn>
                <a:cxn ang="0">
                  <a:pos x="225" y="315"/>
                </a:cxn>
                <a:cxn ang="0">
                  <a:pos x="202" y="302"/>
                </a:cxn>
                <a:cxn ang="0">
                  <a:pos x="180" y="276"/>
                </a:cxn>
                <a:cxn ang="0">
                  <a:pos x="169" y="245"/>
                </a:cxn>
                <a:cxn ang="0">
                  <a:pos x="219" y="228"/>
                </a:cxn>
                <a:cxn ang="0">
                  <a:pos x="159" y="213"/>
                </a:cxn>
                <a:cxn ang="0">
                  <a:pos x="117" y="152"/>
                </a:cxn>
                <a:cxn ang="0">
                  <a:pos x="40" y="78"/>
                </a:cxn>
                <a:cxn ang="0">
                  <a:pos x="15" y="47"/>
                </a:cxn>
                <a:cxn ang="0">
                  <a:pos x="0" y="17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406" h="407">
                  <a:moveTo>
                    <a:pt x="13" y="0"/>
                  </a:moveTo>
                  <a:lnTo>
                    <a:pt x="85" y="14"/>
                  </a:lnTo>
                  <a:lnTo>
                    <a:pt x="189" y="56"/>
                  </a:lnTo>
                  <a:lnTo>
                    <a:pt x="273" y="104"/>
                  </a:lnTo>
                  <a:lnTo>
                    <a:pt x="325" y="147"/>
                  </a:lnTo>
                  <a:lnTo>
                    <a:pt x="348" y="176"/>
                  </a:lnTo>
                  <a:lnTo>
                    <a:pt x="357" y="222"/>
                  </a:lnTo>
                  <a:lnTo>
                    <a:pt x="364" y="269"/>
                  </a:lnTo>
                  <a:lnTo>
                    <a:pt x="393" y="249"/>
                  </a:lnTo>
                  <a:lnTo>
                    <a:pt x="403" y="279"/>
                  </a:lnTo>
                  <a:lnTo>
                    <a:pt x="406" y="309"/>
                  </a:lnTo>
                  <a:lnTo>
                    <a:pt x="403" y="339"/>
                  </a:lnTo>
                  <a:lnTo>
                    <a:pt x="391" y="368"/>
                  </a:lnTo>
                  <a:lnTo>
                    <a:pt x="376" y="395"/>
                  </a:lnTo>
                  <a:lnTo>
                    <a:pt x="367" y="371"/>
                  </a:lnTo>
                  <a:lnTo>
                    <a:pt x="352" y="339"/>
                  </a:lnTo>
                  <a:lnTo>
                    <a:pt x="346" y="336"/>
                  </a:lnTo>
                  <a:lnTo>
                    <a:pt x="360" y="399"/>
                  </a:lnTo>
                  <a:lnTo>
                    <a:pt x="349" y="407"/>
                  </a:lnTo>
                  <a:lnTo>
                    <a:pt x="333" y="407"/>
                  </a:lnTo>
                  <a:lnTo>
                    <a:pt x="301" y="399"/>
                  </a:lnTo>
                  <a:lnTo>
                    <a:pt x="261" y="387"/>
                  </a:lnTo>
                  <a:lnTo>
                    <a:pt x="229" y="366"/>
                  </a:lnTo>
                  <a:lnTo>
                    <a:pt x="208" y="342"/>
                  </a:lnTo>
                  <a:lnTo>
                    <a:pt x="201" y="329"/>
                  </a:lnTo>
                  <a:lnTo>
                    <a:pt x="228" y="330"/>
                  </a:lnTo>
                  <a:lnTo>
                    <a:pt x="243" y="329"/>
                  </a:lnTo>
                  <a:lnTo>
                    <a:pt x="225" y="315"/>
                  </a:lnTo>
                  <a:lnTo>
                    <a:pt x="202" y="302"/>
                  </a:lnTo>
                  <a:lnTo>
                    <a:pt x="180" y="276"/>
                  </a:lnTo>
                  <a:lnTo>
                    <a:pt x="169" y="245"/>
                  </a:lnTo>
                  <a:lnTo>
                    <a:pt x="219" y="228"/>
                  </a:lnTo>
                  <a:lnTo>
                    <a:pt x="159" y="213"/>
                  </a:lnTo>
                  <a:lnTo>
                    <a:pt x="117" y="152"/>
                  </a:lnTo>
                  <a:lnTo>
                    <a:pt x="40" y="78"/>
                  </a:lnTo>
                  <a:lnTo>
                    <a:pt x="15" y="47"/>
                  </a:lnTo>
                  <a:lnTo>
                    <a:pt x="0" y="17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3D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4" name="Freeform 14"/>
            <p:cNvSpPr>
              <a:spLocks/>
            </p:cNvSpPr>
            <p:nvPr/>
          </p:nvSpPr>
          <p:spPr bwMode="auto">
            <a:xfrm>
              <a:off x="4755" y="2067"/>
              <a:ext cx="101" cy="5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9" y="6"/>
                </a:cxn>
                <a:cxn ang="0">
                  <a:pos x="15" y="11"/>
                </a:cxn>
                <a:cxn ang="0">
                  <a:pos x="21" y="15"/>
                </a:cxn>
                <a:cxn ang="0">
                  <a:pos x="27" y="18"/>
                </a:cxn>
                <a:cxn ang="0">
                  <a:pos x="32" y="23"/>
                </a:cxn>
                <a:cxn ang="0">
                  <a:pos x="38" y="26"/>
                </a:cxn>
                <a:cxn ang="0">
                  <a:pos x="45" y="29"/>
                </a:cxn>
                <a:cxn ang="0">
                  <a:pos x="51" y="32"/>
                </a:cxn>
                <a:cxn ang="0">
                  <a:pos x="57" y="33"/>
                </a:cxn>
                <a:cxn ang="0">
                  <a:pos x="63" y="36"/>
                </a:cxn>
                <a:cxn ang="0">
                  <a:pos x="71" y="38"/>
                </a:cxn>
                <a:cxn ang="0">
                  <a:pos x="77" y="39"/>
                </a:cxn>
                <a:cxn ang="0">
                  <a:pos x="83" y="41"/>
                </a:cxn>
                <a:cxn ang="0">
                  <a:pos x="90" y="42"/>
                </a:cxn>
                <a:cxn ang="0">
                  <a:pos x="98" y="44"/>
                </a:cxn>
                <a:cxn ang="0">
                  <a:pos x="101" y="47"/>
                </a:cxn>
                <a:cxn ang="0">
                  <a:pos x="98" y="50"/>
                </a:cxn>
                <a:cxn ang="0">
                  <a:pos x="90" y="50"/>
                </a:cxn>
                <a:cxn ang="0">
                  <a:pos x="83" y="50"/>
                </a:cxn>
                <a:cxn ang="0">
                  <a:pos x="75" y="48"/>
                </a:cxn>
                <a:cxn ang="0">
                  <a:pos x="69" y="47"/>
                </a:cxn>
                <a:cxn ang="0">
                  <a:pos x="62" y="45"/>
                </a:cxn>
                <a:cxn ang="0">
                  <a:pos x="56" y="44"/>
                </a:cxn>
                <a:cxn ang="0">
                  <a:pos x="50" y="41"/>
                </a:cxn>
                <a:cxn ang="0">
                  <a:pos x="42" y="38"/>
                </a:cxn>
                <a:cxn ang="0">
                  <a:pos x="36" y="35"/>
                </a:cxn>
                <a:cxn ang="0">
                  <a:pos x="30" y="32"/>
                </a:cxn>
                <a:cxn ang="0">
                  <a:pos x="26" y="27"/>
                </a:cxn>
                <a:cxn ang="0">
                  <a:pos x="20" y="23"/>
                </a:cxn>
                <a:cxn ang="0">
                  <a:pos x="14" y="18"/>
                </a:cxn>
                <a:cxn ang="0">
                  <a:pos x="9" y="14"/>
                </a:cxn>
                <a:cxn ang="0">
                  <a:pos x="3" y="9"/>
                </a:cxn>
                <a:cxn ang="0">
                  <a:pos x="2" y="3"/>
                </a:cxn>
                <a:cxn ang="0">
                  <a:pos x="2" y="0"/>
                </a:cxn>
              </a:cxnLst>
              <a:rect l="0" t="0" r="r" b="b"/>
              <a:pathLst>
                <a:path w="101" h="50">
                  <a:moveTo>
                    <a:pt x="2" y="0"/>
                  </a:moveTo>
                  <a:lnTo>
                    <a:pt x="5" y="2"/>
                  </a:lnTo>
                  <a:lnTo>
                    <a:pt x="8" y="3"/>
                  </a:lnTo>
                  <a:lnTo>
                    <a:pt x="9" y="6"/>
                  </a:lnTo>
                  <a:lnTo>
                    <a:pt x="12" y="9"/>
                  </a:lnTo>
                  <a:lnTo>
                    <a:pt x="15" y="11"/>
                  </a:lnTo>
                  <a:lnTo>
                    <a:pt x="18" y="12"/>
                  </a:lnTo>
                  <a:lnTo>
                    <a:pt x="21" y="15"/>
                  </a:lnTo>
                  <a:lnTo>
                    <a:pt x="24" y="17"/>
                  </a:lnTo>
                  <a:lnTo>
                    <a:pt x="27" y="18"/>
                  </a:lnTo>
                  <a:lnTo>
                    <a:pt x="30" y="20"/>
                  </a:lnTo>
                  <a:lnTo>
                    <a:pt x="32" y="23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42" y="27"/>
                  </a:lnTo>
                  <a:lnTo>
                    <a:pt x="45" y="29"/>
                  </a:lnTo>
                  <a:lnTo>
                    <a:pt x="48" y="30"/>
                  </a:lnTo>
                  <a:lnTo>
                    <a:pt x="51" y="32"/>
                  </a:lnTo>
                  <a:lnTo>
                    <a:pt x="54" y="33"/>
                  </a:lnTo>
                  <a:lnTo>
                    <a:pt x="57" y="33"/>
                  </a:lnTo>
                  <a:lnTo>
                    <a:pt x="60" y="35"/>
                  </a:lnTo>
                  <a:lnTo>
                    <a:pt x="63" y="36"/>
                  </a:lnTo>
                  <a:lnTo>
                    <a:pt x="66" y="38"/>
                  </a:lnTo>
                  <a:lnTo>
                    <a:pt x="71" y="38"/>
                  </a:lnTo>
                  <a:lnTo>
                    <a:pt x="74" y="39"/>
                  </a:lnTo>
                  <a:lnTo>
                    <a:pt x="77" y="39"/>
                  </a:lnTo>
                  <a:lnTo>
                    <a:pt x="80" y="41"/>
                  </a:lnTo>
                  <a:lnTo>
                    <a:pt x="83" y="41"/>
                  </a:lnTo>
                  <a:lnTo>
                    <a:pt x="87" y="42"/>
                  </a:lnTo>
                  <a:lnTo>
                    <a:pt x="90" y="42"/>
                  </a:lnTo>
                  <a:lnTo>
                    <a:pt x="93" y="42"/>
                  </a:lnTo>
                  <a:lnTo>
                    <a:pt x="98" y="44"/>
                  </a:lnTo>
                  <a:lnTo>
                    <a:pt x="101" y="44"/>
                  </a:lnTo>
                  <a:lnTo>
                    <a:pt x="101" y="47"/>
                  </a:lnTo>
                  <a:lnTo>
                    <a:pt x="101" y="50"/>
                  </a:lnTo>
                  <a:lnTo>
                    <a:pt x="98" y="50"/>
                  </a:lnTo>
                  <a:lnTo>
                    <a:pt x="93" y="50"/>
                  </a:lnTo>
                  <a:lnTo>
                    <a:pt x="90" y="50"/>
                  </a:lnTo>
                  <a:lnTo>
                    <a:pt x="86" y="50"/>
                  </a:lnTo>
                  <a:lnTo>
                    <a:pt x="83" y="50"/>
                  </a:lnTo>
                  <a:lnTo>
                    <a:pt x="80" y="48"/>
                  </a:lnTo>
                  <a:lnTo>
                    <a:pt x="75" y="48"/>
                  </a:lnTo>
                  <a:lnTo>
                    <a:pt x="72" y="48"/>
                  </a:lnTo>
                  <a:lnTo>
                    <a:pt x="69" y="47"/>
                  </a:lnTo>
                  <a:lnTo>
                    <a:pt x="65" y="47"/>
                  </a:lnTo>
                  <a:lnTo>
                    <a:pt x="62" y="45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3" y="42"/>
                  </a:lnTo>
                  <a:lnTo>
                    <a:pt x="50" y="41"/>
                  </a:lnTo>
                  <a:lnTo>
                    <a:pt x="47" y="41"/>
                  </a:lnTo>
                  <a:lnTo>
                    <a:pt x="42" y="38"/>
                  </a:lnTo>
                  <a:lnTo>
                    <a:pt x="41" y="36"/>
                  </a:lnTo>
                  <a:lnTo>
                    <a:pt x="36" y="35"/>
                  </a:lnTo>
                  <a:lnTo>
                    <a:pt x="35" y="33"/>
                  </a:lnTo>
                  <a:lnTo>
                    <a:pt x="30" y="32"/>
                  </a:lnTo>
                  <a:lnTo>
                    <a:pt x="29" y="30"/>
                  </a:lnTo>
                  <a:lnTo>
                    <a:pt x="26" y="27"/>
                  </a:lnTo>
                  <a:lnTo>
                    <a:pt x="23" y="26"/>
                  </a:lnTo>
                  <a:lnTo>
                    <a:pt x="20" y="23"/>
                  </a:lnTo>
                  <a:lnTo>
                    <a:pt x="17" y="21"/>
                  </a:lnTo>
                  <a:lnTo>
                    <a:pt x="14" y="18"/>
                  </a:lnTo>
                  <a:lnTo>
                    <a:pt x="11" y="17"/>
                  </a:lnTo>
                  <a:lnTo>
                    <a:pt x="9" y="14"/>
                  </a:lnTo>
                  <a:lnTo>
                    <a:pt x="6" y="12"/>
                  </a:lnTo>
                  <a:lnTo>
                    <a:pt x="3" y="9"/>
                  </a:lnTo>
                  <a:lnTo>
                    <a:pt x="0" y="8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5" name="Freeform 15"/>
            <p:cNvSpPr>
              <a:spLocks/>
            </p:cNvSpPr>
            <p:nvPr/>
          </p:nvSpPr>
          <p:spPr bwMode="auto">
            <a:xfrm>
              <a:off x="4895" y="2006"/>
              <a:ext cx="16" cy="79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3" y="9"/>
                </a:cxn>
                <a:cxn ang="0">
                  <a:pos x="15" y="13"/>
                </a:cxn>
                <a:cxn ang="0">
                  <a:pos x="15" y="18"/>
                </a:cxn>
                <a:cxn ang="0">
                  <a:pos x="16" y="22"/>
                </a:cxn>
                <a:cxn ang="0">
                  <a:pos x="15" y="27"/>
                </a:cxn>
                <a:cxn ang="0">
                  <a:pos x="15" y="31"/>
                </a:cxn>
                <a:cxn ang="0">
                  <a:pos x="15" y="37"/>
                </a:cxn>
                <a:cxn ang="0">
                  <a:pos x="13" y="42"/>
                </a:cxn>
                <a:cxn ang="0">
                  <a:pos x="13" y="46"/>
                </a:cxn>
                <a:cxn ang="0">
                  <a:pos x="12" y="52"/>
                </a:cxn>
                <a:cxn ang="0">
                  <a:pos x="10" y="57"/>
                </a:cxn>
                <a:cxn ang="0">
                  <a:pos x="9" y="61"/>
                </a:cxn>
                <a:cxn ang="0">
                  <a:pos x="9" y="66"/>
                </a:cxn>
                <a:cxn ang="0">
                  <a:pos x="7" y="70"/>
                </a:cxn>
                <a:cxn ang="0">
                  <a:pos x="4" y="75"/>
                </a:cxn>
                <a:cxn ang="0">
                  <a:pos x="0" y="76"/>
                </a:cxn>
                <a:cxn ang="0">
                  <a:pos x="0" y="72"/>
                </a:cxn>
                <a:cxn ang="0">
                  <a:pos x="0" y="67"/>
                </a:cxn>
                <a:cxn ang="0">
                  <a:pos x="1" y="63"/>
                </a:cxn>
                <a:cxn ang="0">
                  <a:pos x="1" y="57"/>
                </a:cxn>
                <a:cxn ang="0">
                  <a:pos x="4" y="48"/>
                </a:cxn>
                <a:cxn ang="0">
                  <a:pos x="6" y="42"/>
                </a:cxn>
                <a:cxn ang="0">
                  <a:pos x="6" y="37"/>
                </a:cxn>
                <a:cxn ang="0">
                  <a:pos x="7" y="31"/>
                </a:cxn>
                <a:cxn ang="0">
                  <a:pos x="7" y="25"/>
                </a:cxn>
                <a:cxn ang="0">
                  <a:pos x="7" y="21"/>
                </a:cxn>
                <a:cxn ang="0">
                  <a:pos x="7" y="16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7" y="1"/>
                </a:cxn>
                <a:cxn ang="0">
                  <a:pos x="7" y="0"/>
                </a:cxn>
              </a:cxnLst>
              <a:rect l="0" t="0" r="r" b="b"/>
              <a:pathLst>
                <a:path w="16" h="79">
                  <a:moveTo>
                    <a:pt x="7" y="0"/>
                  </a:moveTo>
                  <a:lnTo>
                    <a:pt x="10" y="3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6" y="19"/>
                  </a:lnTo>
                  <a:lnTo>
                    <a:pt x="16" y="22"/>
                  </a:lnTo>
                  <a:lnTo>
                    <a:pt x="16" y="25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5" y="31"/>
                  </a:lnTo>
                  <a:lnTo>
                    <a:pt x="15" y="34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3" y="42"/>
                  </a:lnTo>
                  <a:lnTo>
                    <a:pt x="13" y="45"/>
                  </a:lnTo>
                  <a:lnTo>
                    <a:pt x="13" y="46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9" y="61"/>
                  </a:lnTo>
                  <a:lnTo>
                    <a:pt x="9" y="63"/>
                  </a:lnTo>
                  <a:lnTo>
                    <a:pt x="9" y="66"/>
                  </a:lnTo>
                  <a:lnTo>
                    <a:pt x="9" y="69"/>
                  </a:lnTo>
                  <a:lnTo>
                    <a:pt x="7" y="70"/>
                  </a:lnTo>
                  <a:lnTo>
                    <a:pt x="7" y="73"/>
                  </a:lnTo>
                  <a:lnTo>
                    <a:pt x="4" y="75"/>
                  </a:lnTo>
                  <a:lnTo>
                    <a:pt x="1" y="79"/>
                  </a:lnTo>
                  <a:lnTo>
                    <a:pt x="0" y="76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1" y="57"/>
                  </a:lnTo>
                  <a:lnTo>
                    <a:pt x="3" y="52"/>
                  </a:lnTo>
                  <a:lnTo>
                    <a:pt x="4" y="48"/>
                  </a:lnTo>
                  <a:lnTo>
                    <a:pt x="6" y="45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37"/>
                  </a:lnTo>
                  <a:lnTo>
                    <a:pt x="7" y="36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7"/>
                  </a:lnTo>
                  <a:lnTo>
                    <a:pt x="7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6" name="Freeform 16"/>
            <p:cNvSpPr>
              <a:spLocks/>
            </p:cNvSpPr>
            <p:nvPr/>
          </p:nvSpPr>
          <p:spPr bwMode="auto">
            <a:xfrm>
              <a:off x="4556" y="1760"/>
              <a:ext cx="198" cy="171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2" y="10"/>
                </a:cxn>
                <a:cxn ang="0">
                  <a:pos x="19" y="18"/>
                </a:cxn>
                <a:cxn ang="0">
                  <a:pos x="27" y="24"/>
                </a:cxn>
                <a:cxn ang="0">
                  <a:pos x="33" y="31"/>
                </a:cxn>
                <a:cxn ang="0">
                  <a:pos x="40" y="37"/>
                </a:cxn>
                <a:cxn ang="0">
                  <a:pos x="48" y="45"/>
                </a:cxn>
                <a:cxn ang="0">
                  <a:pos x="55" y="51"/>
                </a:cxn>
                <a:cxn ang="0">
                  <a:pos x="61" y="58"/>
                </a:cxn>
                <a:cxn ang="0">
                  <a:pos x="69" y="64"/>
                </a:cxn>
                <a:cxn ang="0">
                  <a:pos x="76" y="72"/>
                </a:cxn>
                <a:cxn ang="0">
                  <a:pos x="82" y="79"/>
                </a:cxn>
                <a:cxn ang="0">
                  <a:pos x="90" y="85"/>
                </a:cxn>
                <a:cxn ang="0">
                  <a:pos x="96" y="93"/>
                </a:cxn>
                <a:cxn ang="0">
                  <a:pos x="103" y="100"/>
                </a:cxn>
                <a:cxn ang="0">
                  <a:pos x="109" y="108"/>
                </a:cxn>
                <a:cxn ang="0">
                  <a:pos x="115" y="115"/>
                </a:cxn>
                <a:cxn ang="0">
                  <a:pos x="121" y="123"/>
                </a:cxn>
                <a:cxn ang="0">
                  <a:pos x="127" y="130"/>
                </a:cxn>
                <a:cxn ang="0">
                  <a:pos x="132" y="138"/>
                </a:cxn>
                <a:cxn ang="0">
                  <a:pos x="138" y="147"/>
                </a:cxn>
                <a:cxn ang="0">
                  <a:pos x="144" y="154"/>
                </a:cxn>
                <a:cxn ang="0">
                  <a:pos x="153" y="159"/>
                </a:cxn>
                <a:cxn ang="0">
                  <a:pos x="165" y="160"/>
                </a:cxn>
                <a:cxn ang="0">
                  <a:pos x="175" y="162"/>
                </a:cxn>
                <a:cxn ang="0">
                  <a:pos x="187" y="162"/>
                </a:cxn>
                <a:cxn ang="0">
                  <a:pos x="198" y="166"/>
                </a:cxn>
                <a:cxn ang="0">
                  <a:pos x="189" y="171"/>
                </a:cxn>
                <a:cxn ang="0">
                  <a:pos x="178" y="171"/>
                </a:cxn>
                <a:cxn ang="0">
                  <a:pos x="168" y="171"/>
                </a:cxn>
                <a:cxn ang="0">
                  <a:pos x="160" y="169"/>
                </a:cxn>
                <a:cxn ang="0">
                  <a:pos x="150" y="166"/>
                </a:cxn>
                <a:cxn ang="0">
                  <a:pos x="139" y="160"/>
                </a:cxn>
                <a:cxn ang="0">
                  <a:pos x="130" y="153"/>
                </a:cxn>
                <a:cxn ang="0">
                  <a:pos x="124" y="144"/>
                </a:cxn>
                <a:cxn ang="0">
                  <a:pos x="117" y="133"/>
                </a:cxn>
                <a:cxn ang="0">
                  <a:pos x="109" y="123"/>
                </a:cxn>
                <a:cxn ang="0">
                  <a:pos x="102" y="112"/>
                </a:cxn>
                <a:cxn ang="0">
                  <a:pos x="94" y="102"/>
                </a:cxn>
                <a:cxn ang="0">
                  <a:pos x="85" y="91"/>
                </a:cxn>
                <a:cxn ang="0">
                  <a:pos x="76" y="84"/>
                </a:cxn>
                <a:cxn ang="0">
                  <a:pos x="69" y="75"/>
                </a:cxn>
                <a:cxn ang="0">
                  <a:pos x="63" y="69"/>
                </a:cxn>
                <a:cxn ang="0">
                  <a:pos x="55" y="61"/>
                </a:cxn>
                <a:cxn ang="0">
                  <a:pos x="48" y="55"/>
                </a:cxn>
                <a:cxn ang="0">
                  <a:pos x="40" y="48"/>
                </a:cxn>
                <a:cxn ang="0">
                  <a:pos x="31" y="42"/>
                </a:cxn>
                <a:cxn ang="0">
                  <a:pos x="25" y="36"/>
                </a:cxn>
                <a:cxn ang="0">
                  <a:pos x="18" y="28"/>
                </a:cxn>
                <a:cxn ang="0">
                  <a:pos x="10" y="21"/>
                </a:cxn>
                <a:cxn ang="0">
                  <a:pos x="4" y="13"/>
                </a:cxn>
                <a:cxn ang="0">
                  <a:pos x="0" y="6"/>
                </a:cxn>
                <a:cxn ang="0">
                  <a:pos x="1" y="0"/>
                </a:cxn>
              </a:cxnLst>
              <a:rect l="0" t="0" r="r" b="b"/>
              <a:pathLst>
                <a:path w="198" h="171">
                  <a:moveTo>
                    <a:pt x="1" y="0"/>
                  </a:moveTo>
                  <a:lnTo>
                    <a:pt x="3" y="1"/>
                  </a:lnTo>
                  <a:lnTo>
                    <a:pt x="4" y="4"/>
                  </a:lnTo>
                  <a:lnTo>
                    <a:pt x="7" y="6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5" y="13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1" y="19"/>
                  </a:lnTo>
                  <a:lnTo>
                    <a:pt x="24" y="22"/>
                  </a:lnTo>
                  <a:lnTo>
                    <a:pt x="27" y="24"/>
                  </a:lnTo>
                  <a:lnTo>
                    <a:pt x="28" y="27"/>
                  </a:lnTo>
                  <a:lnTo>
                    <a:pt x="31" y="28"/>
                  </a:lnTo>
                  <a:lnTo>
                    <a:pt x="33" y="31"/>
                  </a:lnTo>
                  <a:lnTo>
                    <a:pt x="36" y="33"/>
                  </a:lnTo>
                  <a:lnTo>
                    <a:pt x="39" y="36"/>
                  </a:lnTo>
                  <a:lnTo>
                    <a:pt x="40" y="37"/>
                  </a:lnTo>
                  <a:lnTo>
                    <a:pt x="43" y="40"/>
                  </a:lnTo>
                  <a:lnTo>
                    <a:pt x="45" y="42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52" y="48"/>
                  </a:lnTo>
                  <a:lnTo>
                    <a:pt x="55" y="51"/>
                  </a:lnTo>
                  <a:lnTo>
                    <a:pt x="57" y="54"/>
                  </a:lnTo>
                  <a:lnTo>
                    <a:pt x="60" y="55"/>
                  </a:lnTo>
                  <a:lnTo>
                    <a:pt x="61" y="58"/>
                  </a:lnTo>
                  <a:lnTo>
                    <a:pt x="64" y="60"/>
                  </a:lnTo>
                  <a:lnTo>
                    <a:pt x="66" y="63"/>
                  </a:lnTo>
                  <a:lnTo>
                    <a:pt x="69" y="64"/>
                  </a:lnTo>
                  <a:lnTo>
                    <a:pt x="72" y="67"/>
                  </a:lnTo>
                  <a:lnTo>
                    <a:pt x="73" y="70"/>
                  </a:lnTo>
                  <a:lnTo>
                    <a:pt x="76" y="72"/>
                  </a:lnTo>
                  <a:lnTo>
                    <a:pt x="78" y="73"/>
                  </a:lnTo>
                  <a:lnTo>
                    <a:pt x="81" y="76"/>
                  </a:lnTo>
                  <a:lnTo>
                    <a:pt x="82" y="79"/>
                  </a:lnTo>
                  <a:lnTo>
                    <a:pt x="85" y="81"/>
                  </a:lnTo>
                  <a:lnTo>
                    <a:pt x="87" y="84"/>
                  </a:lnTo>
                  <a:lnTo>
                    <a:pt x="90" y="85"/>
                  </a:lnTo>
                  <a:lnTo>
                    <a:pt x="91" y="88"/>
                  </a:lnTo>
                  <a:lnTo>
                    <a:pt x="94" y="90"/>
                  </a:lnTo>
                  <a:lnTo>
                    <a:pt x="96" y="93"/>
                  </a:lnTo>
                  <a:lnTo>
                    <a:pt x="99" y="96"/>
                  </a:lnTo>
                  <a:lnTo>
                    <a:pt x="100" y="97"/>
                  </a:lnTo>
                  <a:lnTo>
                    <a:pt x="103" y="100"/>
                  </a:lnTo>
                  <a:lnTo>
                    <a:pt x="105" y="102"/>
                  </a:lnTo>
                  <a:lnTo>
                    <a:pt x="108" y="105"/>
                  </a:lnTo>
                  <a:lnTo>
                    <a:pt x="109" y="108"/>
                  </a:lnTo>
                  <a:lnTo>
                    <a:pt x="111" y="111"/>
                  </a:lnTo>
                  <a:lnTo>
                    <a:pt x="112" y="112"/>
                  </a:lnTo>
                  <a:lnTo>
                    <a:pt x="115" y="115"/>
                  </a:lnTo>
                  <a:lnTo>
                    <a:pt x="117" y="117"/>
                  </a:lnTo>
                  <a:lnTo>
                    <a:pt x="120" y="120"/>
                  </a:lnTo>
                  <a:lnTo>
                    <a:pt x="121" y="123"/>
                  </a:lnTo>
                  <a:lnTo>
                    <a:pt x="123" y="126"/>
                  </a:lnTo>
                  <a:lnTo>
                    <a:pt x="124" y="127"/>
                  </a:lnTo>
                  <a:lnTo>
                    <a:pt x="127" y="130"/>
                  </a:lnTo>
                  <a:lnTo>
                    <a:pt x="129" y="133"/>
                  </a:lnTo>
                  <a:lnTo>
                    <a:pt x="130" y="135"/>
                  </a:lnTo>
                  <a:lnTo>
                    <a:pt x="132" y="138"/>
                  </a:lnTo>
                  <a:lnTo>
                    <a:pt x="135" y="141"/>
                  </a:lnTo>
                  <a:lnTo>
                    <a:pt x="136" y="144"/>
                  </a:lnTo>
                  <a:lnTo>
                    <a:pt x="138" y="147"/>
                  </a:lnTo>
                  <a:lnTo>
                    <a:pt x="139" y="150"/>
                  </a:lnTo>
                  <a:lnTo>
                    <a:pt x="141" y="153"/>
                  </a:lnTo>
                  <a:lnTo>
                    <a:pt x="144" y="154"/>
                  </a:lnTo>
                  <a:lnTo>
                    <a:pt x="147" y="156"/>
                  </a:lnTo>
                  <a:lnTo>
                    <a:pt x="150" y="157"/>
                  </a:lnTo>
                  <a:lnTo>
                    <a:pt x="153" y="159"/>
                  </a:lnTo>
                  <a:lnTo>
                    <a:pt x="157" y="159"/>
                  </a:lnTo>
                  <a:lnTo>
                    <a:pt x="160" y="160"/>
                  </a:lnTo>
                  <a:lnTo>
                    <a:pt x="165" y="160"/>
                  </a:lnTo>
                  <a:lnTo>
                    <a:pt x="168" y="160"/>
                  </a:lnTo>
                  <a:lnTo>
                    <a:pt x="172" y="160"/>
                  </a:lnTo>
                  <a:lnTo>
                    <a:pt x="175" y="162"/>
                  </a:lnTo>
                  <a:lnTo>
                    <a:pt x="180" y="162"/>
                  </a:lnTo>
                  <a:lnTo>
                    <a:pt x="183" y="162"/>
                  </a:lnTo>
                  <a:lnTo>
                    <a:pt x="187" y="162"/>
                  </a:lnTo>
                  <a:lnTo>
                    <a:pt x="190" y="163"/>
                  </a:lnTo>
                  <a:lnTo>
                    <a:pt x="195" y="163"/>
                  </a:lnTo>
                  <a:lnTo>
                    <a:pt x="198" y="166"/>
                  </a:lnTo>
                  <a:lnTo>
                    <a:pt x="195" y="169"/>
                  </a:lnTo>
                  <a:lnTo>
                    <a:pt x="192" y="171"/>
                  </a:lnTo>
                  <a:lnTo>
                    <a:pt x="189" y="171"/>
                  </a:lnTo>
                  <a:lnTo>
                    <a:pt x="186" y="171"/>
                  </a:lnTo>
                  <a:lnTo>
                    <a:pt x="181" y="171"/>
                  </a:lnTo>
                  <a:lnTo>
                    <a:pt x="178" y="171"/>
                  </a:lnTo>
                  <a:lnTo>
                    <a:pt x="174" y="169"/>
                  </a:lnTo>
                  <a:lnTo>
                    <a:pt x="171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3" y="169"/>
                  </a:lnTo>
                  <a:lnTo>
                    <a:pt x="160" y="169"/>
                  </a:lnTo>
                  <a:lnTo>
                    <a:pt x="157" y="169"/>
                  </a:lnTo>
                  <a:lnTo>
                    <a:pt x="153" y="168"/>
                  </a:lnTo>
                  <a:lnTo>
                    <a:pt x="150" y="166"/>
                  </a:lnTo>
                  <a:lnTo>
                    <a:pt x="147" y="165"/>
                  </a:lnTo>
                  <a:lnTo>
                    <a:pt x="142" y="162"/>
                  </a:lnTo>
                  <a:lnTo>
                    <a:pt x="139" y="160"/>
                  </a:lnTo>
                  <a:lnTo>
                    <a:pt x="136" y="157"/>
                  </a:lnTo>
                  <a:lnTo>
                    <a:pt x="133" y="156"/>
                  </a:lnTo>
                  <a:lnTo>
                    <a:pt x="130" y="153"/>
                  </a:lnTo>
                  <a:lnTo>
                    <a:pt x="129" y="150"/>
                  </a:lnTo>
                  <a:lnTo>
                    <a:pt x="126" y="147"/>
                  </a:lnTo>
                  <a:lnTo>
                    <a:pt x="124" y="144"/>
                  </a:lnTo>
                  <a:lnTo>
                    <a:pt x="121" y="141"/>
                  </a:lnTo>
                  <a:lnTo>
                    <a:pt x="120" y="136"/>
                  </a:lnTo>
                  <a:lnTo>
                    <a:pt x="117" y="133"/>
                  </a:lnTo>
                  <a:lnTo>
                    <a:pt x="114" y="130"/>
                  </a:lnTo>
                  <a:lnTo>
                    <a:pt x="112" y="126"/>
                  </a:lnTo>
                  <a:lnTo>
                    <a:pt x="109" y="123"/>
                  </a:lnTo>
                  <a:lnTo>
                    <a:pt x="108" y="118"/>
                  </a:lnTo>
                  <a:lnTo>
                    <a:pt x="105" y="115"/>
                  </a:lnTo>
                  <a:lnTo>
                    <a:pt x="102" y="112"/>
                  </a:lnTo>
                  <a:lnTo>
                    <a:pt x="100" y="108"/>
                  </a:lnTo>
                  <a:lnTo>
                    <a:pt x="97" y="105"/>
                  </a:lnTo>
                  <a:lnTo>
                    <a:pt x="94" y="102"/>
                  </a:lnTo>
                  <a:lnTo>
                    <a:pt x="91" y="97"/>
                  </a:lnTo>
                  <a:lnTo>
                    <a:pt x="88" y="96"/>
                  </a:lnTo>
                  <a:lnTo>
                    <a:pt x="85" y="91"/>
                  </a:lnTo>
                  <a:lnTo>
                    <a:pt x="82" y="88"/>
                  </a:lnTo>
                  <a:lnTo>
                    <a:pt x="79" y="87"/>
                  </a:lnTo>
                  <a:lnTo>
                    <a:pt x="76" y="84"/>
                  </a:lnTo>
                  <a:lnTo>
                    <a:pt x="73" y="81"/>
                  </a:lnTo>
                  <a:lnTo>
                    <a:pt x="72" y="78"/>
                  </a:lnTo>
                  <a:lnTo>
                    <a:pt x="69" y="75"/>
                  </a:lnTo>
                  <a:lnTo>
                    <a:pt x="67" y="73"/>
                  </a:lnTo>
                  <a:lnTo>
                    <a:pt x="64" y="70"/>
                  </a:lnTo>
                  <a:lnTo>
                    <a:pt x="63" y="69"/>
                  </a:lnTo>
                  <a:lnTo>
                    <a:pt x="60" y="66"/>
                  </a:lnTo>
                  <a:lnTo>
                    <a:pt x="58" y="64"/>
                  </a:lnTo>
                  <a:lnTo>
                    <a:pt x="55" y="61"/>
                  </a:lnTo>
                  <a:lnTo>
                    <a:pt x="52" y="60"/>
                  </a:lnTo>
                  <a:lnTo>
                    <a:pt x="49" y="57"/>
                  </a:lnTo>
                  <a:lnTo>
                    <a:pt x="48" y="55"/>
                  </a:lnTo>
                  <a:lnTo>
                    <a:pt x="45" y="52"/>
                  </a:lnTo>
                  <a:lnTo>
                    <a:pt x="42" y="51"/>
                  </a:lnTo>
                  <a:lnTo>
                    <a:pt x="40" y="48"/>
                  </a:lnTo>
                  <a:lnTo>
                    <a:pt x="37" y="46"/>
                  </a:lnTo>
                  <a:lnTo>
                    <a:pt x="34" y="45"/>
                  </a:lnTo>
                  <a:lnTo>
                    <a:pt x="31" y="42"/>
                  </a:lnTo>
                  <a:lnTo>
                    <a:pt x="30" y="39"/>
                  </a:lnTo>
                  <a:lnTo>
                    <a:pt x="27" y="37"/>
                  </a:lnTo>
                  <a:lnTo>
                    <a:pt x="25" y="36"/>
                  </a:lnTo>
                  <a:lnTo>
                    <a:pt x="22" y="33"/>
                  </a:lnTo>
                  <a:lnTo>
                    <a:pt x="19" y="30"/>
                  </a:lnTo>
                  <a:lnTo>
                    <a:pt x="18" y="28"/>
                  </a:lnTo>
                  <a:lnTo>
                    <a:pt x="15" y="27"/>
                  </a:lnTo>
                  <a:lnTo>
                    <a:pt x="13" y="24"/>
                  </a:lnTo>
                  <a:lnTo>
                    <a:pt x="10" y="21"/>
                  </a:lnTo>
                  <a:lnTo>
                    <a:pt x="9" y="19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7" name="Freeform 17"/>
            <p:cNvSpPr>
              <a:spLocks/>
            </p:cNvSpPr>
            <p:nvPr/>
          </p:nvSpPr>
          <p:spPr bwMode="auto">
            <a:xfrm>
              <a:off x="4716" y="1976"/>
              <a:ext cx="111" cy="7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9" y="10"/>
                </a:cxn>
                <a:cxn ang="0">
                  <a:pos x="14" y="16"/>
                </a:cxn>
                <a:cxn ang="0">
                  <a:pos x="20" y="22"/>
                </a:cxn>
                <a:cxn ang="0">
                  <a:pos x="26" y="27"/>
                </a:cxn>
                <a:cxn ang="0">
                  <a:pos x="33" y="33"/>
                </a:cxn>
                <a:cxn ang="0">
                  <a:pos x="39" y="37"/>
                </a:cxn>
                <a:cxn ang="0">
                  <a:pos x="47" y="42"/>
                </a:cxn>
                <a:cxn ang="0">
                  <a:pos x="54" y="46"/>
                </a:cxn>
                <a:cxn ang="0">
                  <a:pos x="60" y="51"/>
                </a:cxn>
                <a:cxn ang="0">
                  <a:pos x="68" y="54"/>
                </a:cxn>
                <a:cxn ang="0">
                  <a:pos x="77" y="57"/>
                </a:cxn>
                <a:cxn ang="0">
                  <a:pos x="84" y="60"/>
                </a:cxn>
                <a:cxn ang="0">
                  <a:pos x="92" y="63"/>
                </a:cxn>
                <a:cxn ang="0">
                  <a:pos x="99" y="66"/>
                </a:cxn>
                <a:cxn ang="0">
                  <a:pos x="107" y="67"/>
                </a:cxn>
                <a:cxn ang="0">
                  <a:pos x="111" y="72"/>
                </a:cxn>
                <a:cxn ang="0">
                  <a:pos x="108" y="75"/>
                </a:cxn>
                <a:cxn ang="0">
                  <a:pos x="102" y="75"/>
                </a:cxn>
                <a:cxn ang="0">
                  <a:pos x="95" y="73"/>
                </a:cxn>
                <a:cxn ang="0">
                  <a:pos x="89" y="72"/>
                </a:cxn>
                <a:cxn ang="0">
                  <a:pos x="84" y="70"/>
                </a:cxn>
                <a:cxn ang="0">
                  <a:pos x="78" y="67"/>
                </a:cxn>
                <a:cxn ang="0">
                  <a:pos x="72" y="66"/>
                </a:cxn>
                <a:cxn ang="0">
                  <a:pos x="68" y="63"/>
                </a:cxn>
                <a:cxn ang="0">
                  <a:pos x="62" y="60"/>
                </a:cxn>
                <a:cxn ang="0">
                  <a:pos x="56" y="57"/>
                </a:cxn>
                <a:cxn ang="0">
                  <a:pos x="51" y="54"/>
                </a:cxn>
                <a:cxn ang="0">
                  <a:pos x="45" y="51"/>
                </a:cxn>
                <a:cxn ang="0">
                  <a:pos x="41" y="48"/>
                </a:cxn>
                <a:cxn ang="0">
                  <a:pos x="35" y="45"/>
                </a:cxn>
                <a:cxn ang="0">
                  <a:pos x="29" y="42"/>
                </a:cxn>
                <a:cxn ang="0">
                  <a:pos x="24" y="39"/>
                </a:cxn>
                <a:cxn ang="0">
                  <a:pos x="20" y="34"/>
                </a:cxn>
                <a:cxn ang="0">
                  <a:pos x="15" y="31"/>
                </a:cxn>
                <a:cxn ang="0">
                  <a:pos x="11" y="27"/>
                </a:cxn>
                <a:cxn ang="0">
                  <a:pos x="6" y="22"/>
                </a:cxn>
                <a:cxn ang="0">
                  <a:pos x="3" y="16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3" y="0"/>
                </a:cxn>
              </a:cxnLst>
              <a:rect l="0" t="0" r="r" b="b"/>
              <a:pathLst>
                <a:path w="111" h="75">
                  <a:moveTo>
                    <a:pt x="3" y="0"/>
                  </a:moveTo>
                  <a:lnTo>
                    <a:pt x="5" y="3"/>
                  </a:lnTo>
                  <a:lnTo>
                    <a:pt x="8" y="6"/>
                  </a:lnTo>
                  <a:lnTo>
                    <a:pt x="9" y="10"/>
                  </a:lnTo>
                  <a:lnTo>
                    <a:pt x="12" y="13"/>
                  </a:lnTo>
                  <a:lnTo>
                    <a:pt x="14" y="16"/>
                  </a:lnTo>
                  <a:lnTo>
                    <a:pt x="18" y="19"/>
                  </a:lnTo>
                  <a:lnTo>
                    <a:pt x="20" y="22"/>
                  </a:lnTo>
                  <a:lnTo>
                    <a:pt x="23" y="25"/>
                  </a:lnTo>
                  <a:lnTo>
                    <a:pt x="26" y="27"/>
                  </a:lnTo>
                  <a:lnTo>
                    <a:pt x="29" y="30"/>
                  </a:lnTo>
                  <a:lnTo>
                    <a:pt x="33" y="33"/>
                  </a:lnTo>
                  <a:lnTo>
                    <a:pt x="36" y="36"/>
                  </a:lnTo>
                  <a:lnTo>
                    <a:pt x="39" y="37"/>
                  </a:lnTo>
                  <a:lnTo>
                    <a:pt x="42" y="40"/>
                  </a:lnTo>
                  <a:lnTo>
                    <a:pt x="47" y="42"/>
                  </a:lnTo>
                  <a:lnTo>
                    <a:pt x="50" y="45"/>
                  </a:lnTo>
                  <a:lnTo>
                    <a:pt x="54" y="46"/>
                  </a:lnTo>
                  <a:lnTo>
                    <a:pt x="57" y="48"/>
                  </a:lnTo>
                  <a:lnTo>
                    <a:pt x="60" y="51"/>
                  </a:lnTo>
                  <a:lnTo>
                    <a:pt x="65" y="52"/>
                  </a:lnTo>
                  <a:lnTo>
                    <a:pt x="68" y="54"/>
                  </a:lnTo>
                  <a:lnTo>
                    <a:pt x="72" y="55"/>
                  </a:lnTo>
                  <a:lnTo>
                    <a:pt x="77" y="57"/>
                  </a:lnTo>
                  <a:lnTo>
                    <a:pt x="80" y="58"/>
                  </a:lnTo>
                  <a:lnTo>
                    <a:pt x="84" y="60"/>
                  </a:lnTo>
                  <a:lnTo>
                    <a:pt x="87" y="61"/>
                  </a:lnTo>
                  <a:lnTo>
                    <a:pt x="92" y="63"/>
                  </a:lnTo>
                  <a:lnTo>
                    <a:pt x="96" y="64"/>
                  </a:lnTo>
                  <a:lnTo>
                    <a:pt x="99" y="66"/>
                  </a:lnTo>
                  <a:lnTo>
                    <a:pt x="104" y="66"/>
                  </a:lnTo>
                  <a:lnTo>
                    <a:pt x="107" y="67"/>
                  </a:lnTo>
                  <a:lnTo>
                    <a:pt x="111" y="69"/>
                  </a:lnTo>
                  <a:lnTo>
                    <a:pt x="111" y="72"/>
                  </a:lnTo>
                  <a:lnTo>
                    <a:pt x="111" y="75"/>
                  </a:lnTo>
                  <a:lnTo>
                    <a:pt x="108" y="75"/>
                  </a:lnTo>
                  <a:lnTo>
                    <a:pt x="105" y="75"/>
                  </a:lnTo>
                  <a:lnTo>
                    <a:pt x="102" y="75"/>
                  </a:lnTo>
                  <a:lnTo>
                    <a:pt x="99" y="73"/>
                  </a:lnTo>
                  <a:lnTo>
                    <a:pt x="95" y="73"/>
                  </a:lnTo>
                  <a:lnTo>
                    <a:pt x="93" y="72"/>
                  </a:lnTo>
                  <a:lnTo>
                    <a:pt x="89" y="72"/>
                  </a:lnTo>
                  <a:lnTo>
                    <a:pt x="87" y="72"/>
                  </a:lnTo>
                  <a:lnTo>
                    <a:pt x="84" y="70"/>
                  </a:lnTo>
                  <a:lnTo>
                    <a:pt x="81" y="69"/>
                  </a:lnTo>
                  <a:lnTo>
                    <a:pt x="78" y="67"/>
                  </a:lnTo>
                  <a:lnTo>
                    <a:pt x="75" y="67"/>
                  </a:lnTo>
                  <a:lnTo>
                    <a:pt x="72" y="66"/>
                  </a:lnTo>
                  <a:lnTo>
                    <a:pt x="69" y="64"/>
                  </a:lnTo>
                  <a:lnTo>
                    <a:pt x="68" y="63"/>
                  </a:lnTo>
                  <a:lnTo>
                    <a:pt x="65" y="61"/>
                  </a:lnTo>
                  <a:lnTo>
                    <a:pt x="62" y="60"/>
                  </a:lnTo>
                  <a:lnTo>
                    <a:pt x="59" y="58"/>
                  </a:lnTo>
                  <a:lnTo>
                    <a:pt x="56" y="57"/>
                  </a:lnTo>
                  <a:lnTo>
                    <a:pt x="54" y="55"/>
                  </a:lnTo>
                  <a:lnTo>
                    <a:pt x="51" y="54"/>
                  </a:lnTo>
                  <a:lnTo>
                    <a:pt x="48" y="52"/>
                  </a:lnTo>
                  <a:lnTo>
                    <a:pt x="45" y="51"/>
                  </a:lnTo>
                  <a:lnTo>
                    <a:pt x="44" y="49"/>
                  </a:lnTo>
                  <a:lnTo>
                    <a:pt x="41" y="48"/>
                  </a:lnTo>
                  <a:lnTo>
                    <a:pt x="38" y="46"/>
                  </a:lnTo>
                  <a:lnTo>
                    <a:pt x="35" y="45"/>
                  </a:lnTo>
                  <a:lnTo>
                    <a:pt x="32" y="43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4" y="39"/>
                  </a:lnTo>
                  <a:lnTo>
                    <a:pt x="21" y="37"/>
                  </a:lnTo>
                  <a:lnTo>
                    <a:pt x="20" y="34"/>
                  </a:lnTo>
                  <a:lnTo>
                    <a:pt x="17" y="33"/>
                  </a:lnTo>
                  <a:lnTo>
                    <a:pt x="15" y="31"/>
                  </a:lnTo>
                  <a:lnTo>
                    <a:pt x="12" y="28"/>
                  </a:lnTo>
                  <a:lnTo>
                    <a:pt x="11" y="27"/>
                  </a:lnTo>
                  <a:lnTo>
                    <a:pt x="9" y="24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8" name="Freeform 18"/>
            <p:cNvSpPr>
              <a:spLocks/>
            </p:cNvSpPr>
            <p:nvPr/>
          </p:nvSpPr>
          <p:spPr bwMode="auto">
            <a:xfrm>
              <a:off x="4626" y="1760"/>
              <a:ext cx="248" cy="246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26" y="6"/>
                </a:cxn>
                <a:cxn ang="0">
                  <a:pos x="39" y="12"/>
                </a:cxn>
                <a:cxn ang="0">
                  <a:pos x="53" y="18"/>
                </a:cxn>
                <a:cxn ang="0">
                  <a:pos x="66" y="24"/>
                </a:cxn>
                <a:cxn ang="0">
                  <a:pos x="80" y="30"/>
                </a:cxn>
                <a:cxn ang="0">
                  <a:pos x="93" y="37"/>
                </a:cxn>
                <a:cxn ang="0">
                  <a:pos x="107" y="45"/>
                </a:cxn>
                <a:cxn ang="0">
                  <a:pos x="116" y="52"/>
                </a:cxn>
                <a:cxn ang="0">
                  <a:pos x="125" y="60"/>
                </a:cxn>
                <a:cxn ang="0">
                  <a:pos x="134" y="66"/>
                </a:cxn>
                <a:cxn ang="0">
                  <a:pos x="143" y="70"/>
                </a:cxn>
                <a:cxn ang="0">
                  <a:pos x="152" y="75"/>
                </a:cxn>
                <a:cxn ang="0">
                  <a:pos x="161" y="79"/>
                </a:cxn>
                <a:cxn ang="0">
                  <a:pos x="170" y="85"/>
                </a:cxn>
                <a:cxn ang="0">
                  <a:pos x="179" y="91"/>
                </a:cxn>
                <a:cxn ang="0">
                  <a:pos x="191" y="99"/>
                </a:cxn>
                <a:cxn ang="0">
                  <a:pos x="203" y="109"/>
                </a:cxn>
                <a:cxn ang="0">
                  <a:pos x="215" y="120"/>
                </a:cxn>
                <a:cxn ang="0">
                  <a:pos x="227" y="132"/>
                </a:cxn>
                <a:cxn ang="0">
                  <a:pos x="236" y="145"/>
                </a:cxn>
                <a:cxn ang="0">
                  <a:pos x="242" y="160"/>
                </a:cxn>
                <a:cxn ang="0">
                  <a:pos x="246" y="175"/>
                </a:cxn>
                <a:cxn ang="0">
                  <a:pos x="248" y="190"/>
                </a:cxn>
                <a:cxn ang="0">
                  <a:pos x="248" y="204"/>
                </a:cxn>
                <a:cxn ang="0">
                  <a:pos x="248" y="217"/>
                </a:cxn>
                <a:cxn ang="0">
                  <a:pos x="246" y="231"/>
                </a:cxn>
                <a:cxn ang="0">
                  <a:pos x="240" y="241"/>
                </a:cxn>
                <a:cxn ang="0">
                  <a:pos x="236" y="235"/>
                </a:cxn>
                <a:cxn ang="0">
                  <a:pos x="237" y="222"/>
                </a:cxn>
                <a:cxn ang="0">
                  <a:pos x="240" y="208"/>
                </a:cxn>
                <a:cxn ang="0">
                  <a:pos x="240" y="196"/>
                </a:cxn>
                <a:cxn ang="0">
                  <a:pos x="239" y="184"/>
                </a:cxn>
                <a:cxn ang="0">
                  <a:pos x="237" y="172"/>
                </a:cxn>
                <a:cxn ang="0">
                  <a:pos x="234" y="162"/>
                </a:cxn>
                <a:cxn ang="0">
                  <a:pos x="230" y="153"/>
                </a:cxn>
                <a:cxn ang="0">
                  <a:pos x="224" y="144"/>
                </a:cxn>
                <a:cxn ang="0">
                  <a:pos x="212" y="129"/>
                </a:cxn>
                <a:cxn ang="0">
                  <a:pos x="197" y="115"/>
                </a:cxn>
                <a:cxn ang="0">
                  <a:pos x="189" y="108"/>
                </a:cxn>
                <a:cxn ang="0">
                  <a:pos x="179" y="102"/>
                </a:cxn>
                <a:cxn ang="0">
                  <a:pos x="170" y="96"/>
                </a:cxn>
                <a:cxn ang="0">
                  <a:pos x="159" y="90"/>
                </a:cxn>
                <a:cxn ang="0">
                  <a:pos x="150" y="84"/>
                </a:cxn>
                <a:cxn ang="0">
                  <a:pos x="140" y="79"/>
                </a:cxn>
                <a:cxn ang="0">
                  <a:pos x="131" y="75"/>
                </a:cxn>
                <a:cxn ang="0">
                  <a:pos x="122" y="69"/>
                </a:cxn>
                <a:cxn ang="0">
                  <a:pos x="110" y="58"/>
                </a:cxn>
                <a:cxn ang="0">
                  <a:pos x="99" y="49"/>
                </a:cxn>
                <a:cxn ang="0">
                  <a:pos x="87" y="42"/>
                </a:cxn>
                <a:cxn ang="0">
                  <a:pos x="75" y="37"/>
                </a:cxn>
                <a:cxn ang="0">
                  <a:pos x="62" y="31"/>
                </a:cxn>
                <a:cxn ang="0">
                  <a:pos x="50" y="27"/>
                </a:cxn>
                <a:cxn ang="0">
                  <a:pos x="38" y="21"/>
                </a:cxn>
                <a:cxn ang="0">
                  <a:pos x="27" y="15"/>
                </a:cxn>
                <a:cxn ang="0">
                  <a:pos x="18" y="12"/>
                </a:cxn>
                <a:cxn ang="0">
                  <a:pos x="8" y="9"/>
                </a:cxn>
                <a:cxn ang="0">
                  <a:pos x="0" y="4"/>
                </a:cxn>
                <a:cxn ang="0">
                  <a:pos x="2" y="0"/>
                </a:cxn>
              </a:cxnLst>
              <a:rect l="0" t="0" r="r" b="b"/>
              <a:pathLst>
                <a:path w="248" h="246">
                  <a:moveTo>
                    <a:pt x="2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20" y="4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30" y="9"/>
                  </a:lnTo>
                  <a:lnTo>
                    <a:pt x="33" y="9"/>
                  </a:lnTo>
                  <a:lnTo>
                    <a:pt x="36" y="10"/>
                  </a:lnTo>
                  <a:lnTo>
                    <a:pt x="39" y="12"/>
                  </a:lnTo>
                  <a:lnTo>
                    <a:pt x="44" y="13"/>
                  </a:lnTo>
                  <a:lnTo>
                    <a:pt x="47" y="15"/>
                  </a:lnTo>
                  <a:lnTo>
                    <a:pt x="50" y="16"/>
                  </a:lnTo>
                  <a:lnTo>
                    <a:pt x="53" y="18"/>
                  </a:lnTo>
                  <a:lnTo>
                    <a:pt x="57" y="19"/>
                  </a:lnTo>
                  <a:lnTo>
                    <a:pt x="60" y="21"/>
                  </a:lnTo>
                  <a:lnTo>
                    <a:pt x="63" y="22"/>
                  </a:lnTo>
                  <a:lnTo>
                    <a:pt x="66" y="24"/>
                  </a:lnTo>
                  <a:lnTo>
                    <a:pt x="71" y="25"/>
                  </a:lnTo>
                  <a:lnTo>
                    <a:pt x="74" y="27"/>
                  </a:lnTo>
                  <a:lnTo>
                    <a:pt x="77" y="28"/>
                  </a:lnTo>
                  <a:lnTo>
                    <a:pt x="80" y="30"/>
                  </a:lnTo>
                  <a:lnTo>
                    <a:pt x="84" y="33"/>
                  </a:lnTo>
                  <a:lnTo>
                    <a:pt x="87" y="34"/>
                  </a:lnTo>
                  <a:lnTo>
                    <a:pt x="90" y="36"/>
                  </a:lnTo>
                  <a:lnTo>
                    <a:pt x="93" y="37"/>
                  </a:lnTo>
                  <a:lnTo>
                    <a:pt x="96" y="39"/>
                  </a:lnTo>
                  <a:lnTo>
                    <a:pt x="101" y="40"/>
                  </a:lnTo>
                  <a:lnTo>
                    <a:pt x="104" y="43"/>
                  </a:lnTo>
                  <a:lnTo>
                    <a:pt x="107" y="45"/>
                  </a:lnTo>
                  <a:lnTo>
                    <a:pt x="111" y="46"/>
                  </a:lnTo>
                  <a:lnTo>
                    <a:pt x="113" y="48"/>
                  </a:lnTo>
                  <a:lnTo>
                    <a:pt x="114" y="51"/>
                  </a:lnTo>
                  <a:lnTo>
                    <a:pt x="116" y="52"/>
                  </a:lnTo>
                  <a:lnTo>
                    <a:pt x="119" y="55"/>
                  </a:lnTo>
                  <a:lnTo>
                    <a:pt x="120" y="57"/>
                  </a:lnTo>
                  <a:lnTo>
                    <a:pt x="122" y="58"/>
                  </a:lnTo>
                  <a:lnTo>
                    <a:pt x="125" y="60"/>
                  </a:lnTo>
                  <a:lnTo>
                    <a:pt x="128" y="61"/>
                  </a:lnTo>
                  <a:lnTo>
                    <a:pt x="129" y="63"/>
                  </a:lnTo>
                  <a:lnTo>
                    <a:pt x="131" y="64"/>
                  </a:lnTo>
                  <a:lnTo>
                    <a:pt x="134" y="66"/>
                  </a:lnTo>
                  <a:lnTo>
                    <a:pt x="135" y="67"/>
                  </a:lnTo>
                  <a:lnTo>
                    <a:pt x="138" y="67"/>
                  </a:lnTo>
                  <a:lnTo>
                    <a:pt x="140" y="69"/>
                  </a:lnTo>
                  <a:lnTo>
                    <a:pt x="143" y="70"/>
                  </a:lnTo>
                  <a:lnTo>
                    <a:pt x="146" y="72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52" y="75"/>
                  </a:lnTo>
                  <a:lnTo>
                    <a:pt x="155" y="76"/>
                  </a:lnTo>
                  <a:lnTo>
                    <a:pt x="156" y="76"/>
                  </a:lnTo>
                  <a:lnTo>
                    <a:pt x="159" y="78"/>
                  </a:lnTo>
                  <a:lnTo>
                    <a:pt x="161" y="79"/>
                  </a:lnTo>
                  <a:lnTo>
                    <a:pt x="164" y="81"/>
                  </a:lnTo>
                  <a:lnTo>
                    <a:pt x="165" y="82"/>
                  </a:lnTo>
                  <a:lnTo>
                    <a:pt x="168" y="84"/>
                  </a:lnTo>
                  <a:lnTo>
                    <a:pt x="170" y="85"/>
                  </a:lnTo>
                  <a:lnTo>
                    <a:pt x="173" y="87"/>
                  </a:lnTo>
                  <a:lnTo>
                    <a:pt x="174" y="88"/>
                  </a:lnTo>
                  <a:lnTo>
                    <a:pt x="177" y="90"/>
                  </a:lnTo>
                  <a:lnTo>
                    <a:pt x="179" y="91"/>
                  </a:lnTo>
                  <a:lnTo>
                    <a:pt x="182" y="94"/>
                  </a:lnTo>
                  <a:lnTo>
                    <a:pt x="185" y="96"/>
                  </a:lnTo>
                  <a:lnTo>
                    <a:pt x="188" y="97"/>
                  </a:lnTo>
                  <a:lnTo>
                    <a:pt x="191" y="99"/>
                  </a:lnTo>
                  <a:lnTo>
                    <a:pt x="194" y="102"/>
                  </a:lnTo>
                  <a:lnTo>
                    <a:pt x="197" y="103"/>
                  </a:lnTo>
                  <a:lnTo>
                    <a:pt x="200" y="106"/>
                  </a:lnTo>
                  <a:lnTo>
                    <a:pt x="203" y="109"/>
                  </a:lnTo>
                  <a:lnTo>
                    <a:pt x="207" y="111"/>
                  </a:lnTo>
                  <a:lnTo>
                    <a:pt x="210" y="114"/>
                  </a:lnTo>
                  <a:lnTo>
                    <a:pt x="212" y="117"/>
                  </a:lnTo>
                  <a:lnTo>
                    <a:pt x="215" y="120"/>
                  </a:lnTo>
                  <a:lnTo>
                    <a:pt x="218" y="123"/>
                  </a:lnTo>
                  <a:lnTo>
                    <a:pt x="221" y="126"/>
                  </a:lnTo>
                  <a:lnTo>
                    <a:pt x="224" y="129"/>
                  </a:lnTo>
                  <a:lnTo>
                    <a:pt x="227" y="132"/>
                  </a:lnTo>
                  <a:lnTo>
                    <a:pt x="228" y="135"/>
                  </a:lnTo>
                  <a:lnTo>
                    <a:pt x="231" y="138"/>
                  </a:lnTo>
                  <a:lnTo>
                    <a:pt x="233" y="142"/>
                  </a:lnTo>
                  <a:lnTo>
                    <a:pt x="236" y="145"/>
                  </a:lnTo>
                  <a:lnTo>
                    <a:pt x="237" y="148"/>
                  </a:lnTo>
                  <a:lnTo>
                    <a:pt x="239" y="153"/>
                  </a:lnTo>
                  <a:lnTo>
                    <a:pt x="240" y="156"/>
                  </a:lnTo>
                  <a:lnTo>
                    <a:pt x="242" y="160"/>
                  </a:lnTo>
                  <a:lnTo>
                    <a:pt x="243" y="163"/>
                  </a:lnTo>
                  <a:lnTo>
                    <a:pt x="245" y="168"/>
                  </a:lnTo>
                  <a:lnTo>
                    <a:pt x="245" y="171"/>
                  </a:lnTo>
                  <a:lnTo>
                    <a:pt x="246" y="175"/>
                  </a:lnTo>
                  <a:lnTo>
                    <a:pt x="248" y="178"/>
                  </a:lnTo>
                  <a:lnTo>
                    <a:pt x="248" y="183"/>
                  </a:lnTo>
                  <a:lnTo>
                    <a:pt x="248" y="186"/>
                  </a:lnTo>
                  <a:lnTo>
                    <a:pt x="248" y="190"/>
                  </a:lnTo>
                  <a:lnTo>
                    <a:pt x="248" y="195"/>
                  </a:lnTo>
                  <a:lnTo>
                    <a:pt x="248" y="198"/>
                  </a:lnTo>
                  <a:lnTo>
                    <a:pt x="248" y="201"/>
                  </a:lnTo>
                  <a:lnTo>
                    <a:pt x="248" y="204"/>
                  </a:lnTo>
                  <a:lnTo>
                    <a:pt x="248" y="207"/>
                  </a:lnTo>
                  <a:lnTo>
                    <a:pt x="248" y="210"/>
                  </a:lnTo>
                  <a:lnTo>
                    <a:pt x="248" y="214"/>
                  </a:lnTo>
                  <a:lnTo>
                    <a:pt x="248" y="217"/>
                  </a:lnTo>
                  <a:lnTo>
                    <a:pt x="248" y="220"/>
                  </a:lnTo>
                  <a:lnTo>
                    <a:pt x="248" y="223"/>
                  </a:lnTo>
                  <a:lnTo>
                    <a:pt x="246" y="228"/>
                  </a:lnTo>
                  <a:lnTo>
                    <a:pt x="246" y="231"/>
                  </a:lnTo>
                  <a:lnTo>
                    <a:pt x="245" y="234"/>
                  </a:lnTo>
                  <a:lnTo>
                    <a:pt x="243" y="237"/>
                  </a:lnTo>
                  <a:lnTo>
                    <a:pt x="242" y="240"/>
                  </a:lnTo>
                  <a:lnTo>
                    <a:pt x="240" y="241"/>
                  </a:lnTo>
                  <a:lnTo>
                    <a:pt x="239" y="246"/>
                  </a:lnTo>
                  <a:lnTo>
                    <a:pt x="237" y="241"/>
                  </a:lnTo>
                  <a:lnTo>
                    <a:pt x="236" y="238"/>
                  </a:lnTo>
                  <a:lnTo>
                    <a:pt x="236" y="235"/>
                  </a:lnTo>
                  <a:lnTo>
                    <a:pt x="236" y="232"/>
                  </a:lnTo>
                  <a:lnTo>
                    <a:pt x="236" y="229"/>
                  </a:lnTo>
                  <a:lnTo>
                    <a:pt x="236" y="226"/>
                  </a:lnTo>
                  <a:lnTo>
                    <a:pt x="237" y="222"/>
                  </a:lnTo>
                  <a:lnTo>
                    <a:pt x="239" y="219"/>
                  </a:lnTo>
                  <a:lnTo>
                    <a:pt x="239" y="216"/>
                  </a:lnTo>
                  <a:lnTo>
                    <a:pt x="240" y="213"/>
                  </a:lnTo>
                  <a:lnTo>
                    <a:pt x="240" y="208"/>
                  </a:lnTo>
                  <a:lnTo>
                    <a:pt x="242" y="205"/>
                  </a:lnTo>
                  <a:lnTo>
                    <a:pt x="242" y="202"/>
                  </a:lnTo>
                  <a:lnTo>
                    <a:pt x="242" y="199"/>
                  </a:lnTo>
                  <a:lnTo>
                    <a:pt x="240" y="196"/>
                  </a:lnTo>
                  <a:lnTo>
                    <a:pt x="240" y="193"/>
                  </a:lnTo>
                  <a:lnTo>
                    <a:pt x="240" y="190"/>
                  </a:lnTo>
                  <a:lnTo>
                    <a:pt x="239" y="187"/>
                  </a:lnTo>
                  <a:lnTo>
                    <a:pt x="239" y="184"/>
                  </a:lnTo>
                  <a:lnTo>
                    <a:pt x="239" y="181"/>
                  </a:lnTo>
                  <a:lnTo>
                    <a:pt x="237" y="178"/>
                  </a:lnTo>
                  <a:lnTo>
                    <a:pt x="237" y="175"/>
                  </a:lnTo>
                  <a:lnTo>
                    <a:pt x="237" y="172"/>
                  </a:lnTo>
                  <a:lnTo>
                    <a:pt x="236" y="171"/>
                  </a:lnTo>
                  <a:lnTo>
                    <a:pt x="236" y="168"/>
                  </a:lnTo>
                  <a:lnTo>
                    <a:pt x="234" y="165"/>
                  </a:lnTo>
                  <a:lnTo>
                    <a:pt x="234" y="162"/>
                  </a:lnTo>
                  <a:lnTo>
                    <a:pt x="233" y="160"/>
                  </a:lnTo>
                  <a:lnTo>
                    <a:pt x="231" y="157"/>
                  </a:lnTo>
                  <a:lnTo>
                    <a:pt x="230" y="156"/>
                  </a:lnTo>
                  <a:lnTo>
                    <a:pt x="230" y="153"/>
                  </a:lnTo>
                  <a:lnTo>
                    <a:pt x="228" y="151"/>
                  </a:lnTo>
                  <a:lnTo>
                    <a:pt x="227" y="148"/>
                  </a:lnTo>
                  <a:lnTo>
                    <a:pt x="225" y="145"/>
                  </a:lnTo>
                  <a:lnTo>
                    <a:pt x="224" y="144"/>
                  </a:lnTo>
                  <a:lnTo>
                    <a:pt x="222" y="141"/>
                  </a:lnTo>
                  <a:lnTo>
                    <a:pt x="219" y="136"/>
                  </a:lnTo>
                  <a:lnTo>
                    <a:pt x="215" y="133"/>
                  </a:lnTo>
                  <a:lnTo>
                    <a:pt x="212" y="129"/>
                  </a:lnTo>
                  <a:lnTo>
                    <a:pt x="207" y="124"/>
                  </a:lnTo>
                  <a:lnTo>
                    <a:pt x="204" y="121"/>
                  </a:lnTo>
                  <a:lnTo>
                    <a:pt x="200" y="117"/>
                  </a:lnTo>
                  <a:lnTo>
                    <a:pt x="197" y="115"/>
                  </a:lnTo>
                  <a:lnTo>
                    <a:pt x="195" y="114"/>
                  </a:lnTo>
                  <a:lnTo>
                    <a:pt x="192" y="111"/>
                  </a:lnTo>
                  <a:lnTo>
                    <a:pt x="191" y="109"/>
                  </a:lnTo>
                  <a:lnTo>
                    <a:pt x="189" y="108"/>
                  </a:lnTo>
                  <a:lnTo>
                    <a:pt x="186" y="106"/>
                  </a:lnTo>
                  <a:lnTo>
                    <a:pt x="183" y="105"/>
                  </a:lnTo>
                  <a:lnTo>
                    <a:pt x="182" y="103"/>
                  </a:lnTo>
                  <a:lnTo>
                    <a:pt x="179" y="102"/>
                  </a:lnTo>
                  <a:lnTo>
                    <a:pt x="177" y="100"/>
                  </a:lnTo>
                  <a:lnTo>
                    <a:pt x="174" y="99"/>
                  </a:lnTo>
                  <a:lnTo>
                    <a:pt x="171" y="97"/>
                  </a:lnTo>
                  <a:lnTo>
                    <a:pt x="170" y="96"/>
                  </a:lnTo>
                  <a:lnTo>
                    <a:pt x="167" y="94"/>
                  </a:lnTo>
                  <a:lnTo>
                    <a:pt x="165" y="93"/>
                  </a:lnTo>
                  <a:lnTo>
                    <a:pt x="162" y="91"/>
                  </a:lnTo>
                  <a:lnTo>
                    <a:pt x="159" y="90"/>
                  </a:lnTo>
                  <a:lnTo>
                    <a:pt x="158" y="88"/>
                  </a:lnTo>
                  <a:lnTo>
                    <a:pt x="155" y="87"/>
                  </a:lnTo>
                  <a:lnTo>
                    <a:pt x="153" y="85"/>
                  </a:lnTo>
                  <a:lnTo>
                    <a:pt x="150" y="84"/>
                  </a:lnTo>
                  <a:lnTo>
                    <a:pt x="147" y="82"/>
                  </a:lnTo>
                  <a:lnTo>
                    <a:pt x="146" y="82"/>
                  </a:lnTo>
                  <a:lnTo>
                    <a:pt x="143" y="81"/>
                  </a:lnTo>
                  <a:lnTo>
                    <a:pt x="140" y="79"/>
                  </a:lnTo>
                  <a:lnTo>
                    <a:pt x="138" y="78"/>
                  </a:lnTo>
                  <a:lnTo>
                    <a:pt x="135" y="76"/>
                  </a:lnTo>
                  <a:lnTo>
                    <a:pt x="134" y="76"/>
                  </a:lnTo>
                  <a:lnTo>
                    <a:pt x="131" y="75"/>
                  </a:lnTo>
                  <a:lnTo>
                    <a:pt x="129" y="73"/>
                  </a:lnTo>
                  <a:lnTo>
                    <a:pt x="126" y="73"/>
                  </a:lnTo>
                  <a:lnTo>
                    <a:pt x="125" y="72"/>
                  </a:lnTo>
                  <a:lnTo>
                    <a:pt x="122" y="69"/>
                  </a:lnTo>
                  <a:lnTo>
                    <a:pt x="119" y="66"/>
                  </a:lnTo>
                  <a:lnTo>
                    <a:pt x="116" y="63"/>
                  </a:lnTo>
                  <a:lnTo>
                    <a:pt x="113" y="61"/>
                  </a:lnTo>
                  <a:lnTo>
                    <a:pt x="110" y="58"/>
                  </a:lnTo>
                  <a:lnTo>
                    <a:pt x="108" y="55"/>
                  </a:lnTo>
                  <a:lnTo>
                    <a:pt x="105" y="54"/>
                  </a:lnTo>
                  <a:lnTo>
                    <a:pt x="102" y="52"/>
                  </a:lnTo>
                  <a:lnTo>
                    <a:pt x="99" y="49"/>
                  </a:lnTo>
                  <a:lnTo>
                    <a:pt x="96" y="48"/>
                  </a:lnTo>
                  <a:lnTo>
                    <a:pt x="93" y="46"/>
                  </a:lnTo>
                  <a:lnTo>
                    <a:pt x="90" y="45"/>
                  </a:lnTo>
                  <a:lnTo>
                    <a:pt x="87" y="42"/>
                  </a:lnTo>
                  <a:lnTo>
                    <a:pt x="84" y="40"/>
                  </a:lnTo>
                  <a:lnTo>
                    <a:pt x="81" y="40"/>
                  </a:lnTo>
                  <a:lnTo>
                    <a:pt x="78" y="39"/>
                  </a:lnTo>
                  <a:lnTo>
                    <a:pt x="75" y="37"/>
                  </a:lnTo>
                  <a:lnTo>
                    <a:pt x="72" y="36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2" y="31"/>
                  </a:lnTo>
                  <a:lnTo>
                    <a:pt x="59" y="31"/>
                  </a:lnTo>
                  <a:lnTo>
                    <a:pt x="56" y="30"/>
                  </a:lnTo>
                  <a:lnTo>
                    <a:pt x="53" y="28"/>
                  </a:lnTo>
                  <a:lnTo>
                    <a:pt x="50" y="27"/>
                  </a:lnTo>
                  <a:lnTo>
                    <a:pt x="47" y="25"/>
                  </a:lnTo>
                  <a:lnTo>
                    <a:pt x="44" y="24"/>
                  </a:lnTo>
                  <a:lnTo>
                    <a:pt x="41" y="22"/>
                  </a:lnTo>
                  <a:lnTo>
                    <a:pt x="38" y="21"/>
                  </a:lnTo>
                  <a:lnTo>
                    <a:pt x="35" y="19"/>
                  </a:lnTo>
                  <a:lnTo>
                    <a:pt x="32" y="18"/>
                  </a:lnTo>
                  <a:lnTo>
                    <a:pt x="30" y="16"/>
                  </a:lnTo>
                  <a:lnTo>
                    <a:pt x="27" y="15"/>
                  </a:lnTo>
                  <a:lnTo>
                    <a:pt x="26" y="13"/>
                  </a:lnTo>
                  <a:lnTo>
                    <a:pt x="23" y="13"/>
                  </a:lnTo>
                  <a:lnTo>
                    <a:pt x="21" y="12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9" name="Freeform 19"/>
            <p:cNvSpPr>
              <a:spLocks/>
            </p:cNvSpPr>
            <p:nvPr/>
          </p:nvSpPr>
          <p:spPr bwMode="auto">
            <a:xfrm>
              <a:off x="4748" y="1842"/>
              <a:ext cx="10" cy="3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9" y="6"/>
                </a:cxn>
                <a:cxn ang="0">
                  <a:pos x="9" y="8"/>
                </a:cxn>
                <a:cxn ang="0">
                  <a:pos x="10" y="9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10" y="17"/>
                </a:cxn>
                <a:cxn ang="0">
                  <a:pos x="10" y="18"/>
                </a:cxn>
                <a:cxn ang="0">
                  <a:pos x="10" y="21"/>
                </a:cxn>
                <a:cxn ang="0">
                  <a:pos x="9" y="23"/>
                </a:cxn>
                <a:cxn ang="0">
                  <a:pos x="9" y="26"/>
                </a:cxn>
                <a:cxn ang="0">
                  <a:pos x="9" y="27"/>
                </a:cxn>
                <a:cxn ang="0">
                  <a:pos x="7" y="29"/>
                </a:cxn>
                <a:cxn ang="0">
                  <a:pos x="7" y="32"/>
                </a:cxn>
                <a:cxn ang="0">
                  <a:pos x="4" y="27"/>
                </a:cxn>
                <a:cxn ang="0">
                  <a:pos x="1" y="24"/>
                </a:cxn>
                <a:cxn ang="0">
                  <a:pos x="0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0" h="32">
                  <a:moveTo>
                    <a:pt x="3" y="0"/>
                  </a:moveTo>
                  <a:lnTo>
                    <a:pt x="6" y="2"/>
                  </a:lnTo>
                  <a:lnTo>
                    <a:pt x="9" y="6"/>
                  </a:lnTo>
                  <a:lnTo>
                    <a:pt x="9" y="8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4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21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9" y="27"/>
                  </a:lnTo>
                  <a:lnTo>
                    <a:pt x="7" y="29"/>
                  </a:lnTo>
                  <a:lnTo>
                    <a:pt x="7" y="32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0" name="Freeform 20"/>
            <p:cNvSpPr>
              <a:spLocks/>
            </p:cNvSpPr>
            <p:nvPr/>
          </p:nvSpPr>
          <p:spPr bwMode="auto">
            <a:xfrm>
              <a:off x="4770" y="1848"/>
              <a:ext cx="11" cy="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6" y="5"/>
                </a:cxn>
                <a:cxn ang="0">
                  <a:pos x="8" y="9"/>
                </a:cxn>
                <a:cxn ang="0">
                  <a:pos x="9" y="12"/>
                </a:cxn>
                <a:cxn ang="0">
                  <a:pos x="9" y="15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11" y="27"/>
                </a:cxn>
                <a:cxn ang="0">
                  <a:pos x="9" y="30"/>
                </a:cxn>
                <a:cxn ang="0">
                  <a:pos x="9" y="35"/>
                </a:cxn>
                <a:cxn ang="0">
                  <a:pos x="9" y="38"/>
                </a:cxn>
                <a:cxn ang="0">
                  <a:pos x="9" y="42"/>
                </a:cxn>
                <a:cxn ang="0">
                  <a:pos x="8" y="47"/>
                </a:cxn>
                <a:cxn ang="0">
                  <a:pos x="8" y="50"/>
                </a:cxn>
                <a:cxn ang="0">
                  <a:pos x="6" y="54"/>
                </a:cxn>
                <a:cxn ang="0">
                  <a:pos x="6" y="57"/>
                </a:cxn>
                <a:cxn ang="0">
                  <a:pos x="5" y="54"/>
                </a:cxn>
                <a:cxn ang="0">
                  <a:pos x="2" y="51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0" y="42"/>
                </a:cxn>
                <a:cxn ang="0">
                  <a:pos x="0" y="38"/>
                </a:cxn>
                <a:cxn ang="0">
                  <a:pos x="0" y="35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2" y="24"/>
                </a:cxn>
                <a:cxn ang="0">
                  <a:pos x="2" y="21"/>
                </a:cxn>
                <a:cxn ang="0">
                  <a:pos x="2" y="17"/>
                </a:cxn>
                <a:cxn ang="0">
                  <a:pos x="2" y="14"/>
                </a:cxn>
                <a:cxn ang="0">
                  <a:pos x="2" y="11"/>
                </a:cxn>
                <a:cxn ang="0">
                  <a:pos x="2" y="6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1" h="57">
                  <a:moveTo>
                    <a:pt x="3" y="0"/>
                  </a:moveTo>
                  <a:lnTo>
                    <a:pt x="5" y="2"/>
                  </a:lnTo>
                  <a:lnTo>
                    <a:pt x="6" y="5"/>
                  </a:lnTo>
                  <a:lnTo>
                    <a:pt x="8" y="9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11" y="27"/>
                  </a:lnTo>
                  <a:lnTo>
                    <a:pt x="9" y="30"/>
                  </a:lnTo>
                  <a:lnTo>
                    <a:pt x="9" y="35"/>
                  </a:lnTo>
                  <a:lnTo>
                    <a:pt x="9" y="38"/>
                  </a:lnTo>
                  <a:lnTo>
                    <a:pt x="9" y="42"/>
                  </a:lnTo>
                  <a:lnTo>
                    <a:pt x="8" y="47"/>
                  </a:lnTo>
                  <a:lnTo>
                    <a:pt x="8" y="50"/>
                  </a:lnTo>
                  <a:lnTo>
                    <a:pt x="6" y="54"/>
                  </a:lnTo>
                  <a:lnTo>
                    <a:pt x="6" y="57"/>
                  </a:lnTo>
                  <a:lnTo>
                    <a:pt x="5" y="54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2" y="6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1" name="Freeform 21"/>
            <p:cNvSpPr>
              <a:spLocks/>
            </p:cNvSpPr>
            <p:nvPr/>
          </p:nvSpPr>
          <p:spPr bwMode="auto">
            <a:xfrm>
              <a:off x="4790" y="1868"/>
              <a:ext cx="12" cy="5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3"/>
                </a:cxn>
                <a:cxn ang="0">
                  <a:pos x="9" y="6"/>
                </a:cxn>
                <a:cxn ang="0">
                  <a:pos x="10" y="9"/>
                </a:cxn>
                <a:cxn ang="0">
                  <a:pos x="10" y="13"/>
                </a:cxn>
                <a:cxn ang="0">
                  <a:pos x="10" y="16"/>
                </a:cxn>
                <a:cxn ang="0">
                  <a:pos x="12" y="19"/>
                </a:cxn>
                <a:cxn ang="0">
                  <a:pos x="10" y="24"/>
                </a:cxn>
                <a:cxn ang="0">
                  <a:pos x="10" y="27"/>
                </a:cxn>
                <a:cxn ang="0">
                  <a:pos x="10" y="31"/>
                </a:cxn>
                <a:cxn ang="0">
                  <a:pos x="10" y="36"/>
                </a:cxn>
                <a:cxn ang="0">
                  <a:pos x="9" y="39"/>
                </a:cxn>
                <a:cxn ang="0">
                  <a:pos x="9" y="43"/>
                </a:cxn>
                <a:cxn ang="0">
                  <a:pos x="7" y="46"/>
                </a:cxn>
                <a:cxn ang="0">
                  <a:pos x="7" y="51"/>
                </a:cxn>
                <a:cxn ang="0">
                  <a:pos x="7" y="54"/>
                </a:cxn>
                <a:cxn ang="0">
                  <a:pos x="7" y="58"/>
                </a:cxn>
                <a:cxn ang="0">
                  <a:pos x="3" y="58"/>
                </a:cxn>
                <a:cxn ang="0">
                  <a:pos x="1" y="58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0" y="40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1" y="30"/>
                </a:cxn>
                <a:cxn ang="0">
                  <a:pos x="1" y="27"/>
                </a:cxn>
                <a:cxn ang="0">
                  <a:pos x="1" y="24"/>
                </a:cxn>
                <a:cxn ang="0">
                  <a:pos x="1" y="19"/>
                </a:cxn>
                <a:cxn ang="0">
                  <a:pos x="3" y="16"/>
                </a:cxn>
                <a:cxn ang="0">
                  <a:pos x="3" y="13"/>
                </a:cxn>
                <a:cxn ang="0">
                  <a:pos x="3" y="10"/>
                </a:cxn>
                <a:cxn ang="0">
                  <a:pos x="3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58">
                  <a:moveTo>
                    <a:pt x="6" y="0"/>
                  </a:moveTo>
                  <a:lnTo>
                    <a:pt x="7" y="3"/>
                  </a:lnTo>
                  <a:lnTo>
                    <a:pt x="9" y="6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2" y="19"/>
                  </a:lnTo>
                  <a:lnTo>
                    <a:pt x="10" y="24"/>
                  </a:lnTo>
                  <a:lnTo>
                    <a:pt x="10" y="27"/>
                  </a:lnTo>
                  <a:lnTo>
                    <a:pt x="10" y="31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9" y="43"/>
                  </a:lnTo>
                  <a:lnTo>
                    <a:pt x="7" y="46"/>
                  </a:lnTo>
                  <a:lnTo>
                    <a:pt x="7" y="51"/>
                  </a:lnTo>
                  <a:lnTo>
                    <a:pt x="7" y="54"/>
                  </a:lnTo>
                  <a:lnTo>
                    <a:pt x="7" y="58"/>
                  </a:lnTo>
                  <a:lnTo>
                    <a:pt x="3" y="58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2" name="Freeform 22"/>
            <p:cNvSpPr>
              <a:spLocks/>
            </p:cNvSpPr>
            <p:nvPr/>
          </p:nvSpPr>
          <p:spPr bwMode="auto">
            <a:xfrm>
              <a:off x="4812" y="1890"/>
              <a:ext cx="1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3"/>
                </a:cxn>
                <a:cxn ang="0">
                  <a:pos x="18" y="6"/>
                </a:cxn>
                <a:cxn ang="0">
                  <a:pos x="18" y="9"/>
                </a:cxn>
                <a:cxn ang="0">
                  <a:pos x="18" y="12"/>
                </a:cxn>
                <a:cxn ang="0">
                  <a:pos x="17" y="17"/>
                </a:cxn>
                <a:cxn ang="0">
                  <a:pos x="17" y="20"/>
                </a:cxn>
                <a:cxn ang="0">
                  <a:pos x="15" y="23"/>
                </a:cxn>
                <a:cxn ang="0">
                  <a:pos x="15" y="27"/>
                </a:cxn>
                <a:cxn ang="0">
                  <a:pos x="14" y="30"/>
                </a:cxn>
                <a:cxn ang="0">
                  <a:pos x="12" y="33"/>
                </a:cxn>
                <a:cxn ang="0">
                  <a:pos x="11" y="38"/>
                </a:cxn>
                <a:cxn ang="0">
                  <a:pos x="11" y="41"/>
                </a:cxn>
                <a:cxn ang="0">
                  <a:pos x="9" y="44"/>
                </a:cxn>
                <a:cxn ang="0">
                  <a:pos x="9" y="48"/>
                </a:cxn>
                <a:cxn ang="0">
                  <a:pos x="9" y="51"/>
                </a:cxn>
                <a:cxn ang="0">
                  <a:pos x="9" y="56"/>
                </a:cxn>
                <a:cxn ang="0">
                  <a:pos x="8" y="59"/>
                </a:cxn>
                <a:cxn ang="0">
                  <a:pos x="6" y="63"/>
                </a:cxn>
                <a:cxn ang="0">
                  <a:pos x="3" y="66"/>
                </a:cxn>
                <a:cxn ang="0">
                  <a:pos x="2" y="68"/>
                </a:cxn>
                <a:cxn ang="0">
                  <a:pos x="2" y="66"/>
                </a:cxn>
                <a:cxn ang="0">
                  <a:pos x="0" y="63"/>
                </a:cxn>
                <a:cxn ang="0">
                  <a:pos x="0" y="62"/>
                </a:cxn>
                <a:cxn ang="0">
                  <a:pos x="0" y="59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0" y="48"/>
                </a:cxn>
                <a:cxn ang="0">
                  <a:pos x="2" y="47"/>
                </a:cxn>
                <a:cxn ang="0">
                  <a:pos x="2" y="44"/>
                </a:cxn>
                <a:cxn ang="0">
                  <a:pos x="2" y="42"/>
                </a:cxn>
                <a:cxn ang="0">
                  <a:pos x="3" y="38"/>
                </a:cxn>
                <a:cxn ang="0">
                  <a:pos x="5" y="33"/>
                </a:cxn>
                <a:cxn ang="0">
                  <a:pos x="5" y="32"/>
                </a:cxn>
                <a:cxn ang="0">
                  <a:pos x="5" y="29"/>
                </a:cxn>
                <a:cxn ang="0">
                  <a:pos x="5" y="27"/>
                </a:cxn>
                <a:cxn ang="0">
                  <a:pos x="6" y="24"/>
                </a:cxn>
                <a:cxn ang="0">
                  <a:pos x="8" y="20"/>
                </a:cxn>
                <a:cxn ang="0">
                  <a:pos x="9" y="17"/>
                </a:cxn>
                <a:cxn ang="0">
                  <a:pos x="9" y="12"/>
                </a:cxn>
                <a:cxn ang="0">
                  <a:pos x="12" y="8"/>
                </a:cxn>
                <a:cxn ang="0">
                  <a:pos x="14" y="3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7" y="3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5" y="23"/>
                  </a:lnTo>
                  <a:lnTo>
                    <a:pt x="15" y="27"/>
                  </a:lnTo>
                  <a:lnTo>
                    <a:pt x="14" y="30"/>
                  </a:lnTo>
                  <a:lnTo>
                    <a:pt x="12" y="33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9" y="44"/>
                  </a:lnTo>
                  <a:lnTo>
                    <a:pt x="9" y="48"/>
                  </a:lnTo>
                  <a:lnTo>
                    <a:pt x="9" y="51"/>
                  </a:lnTo>
                  <a:lnTo>
                    <a:pt x="9" y="56"/>
                  </a:lnTo>
                  <a:lnTo>
                    <a:pt x="8" y="59"/>
                  </a:lnTo>
                  <a:lnTo>
                    <a:pt x="6" y="63"/>
                  </a:lnTo>
                  <a:lnTo>
                    <a:pt x="3" y="66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2" y="47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3" y="38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9" y="17"/>
                  </a:lnTo>
                  <a:lnTo>
                    <a:pt x="9" y="12"/>
                  </a:lnTo>
                  <a:lnTo>
                    <a:pt x="12" y="8"/>
                  </a:lnTo>
                  <a:lnTo>
                    <a:pt x="14" y="3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3" name="Freeform 23"/>
            <p:cNvSpPr>
              <a:spLocks/>
            </p:cNvSpPr>
            <p:nvPr/>
          </p:nvSpPr>
          <p:spPr bwMode="auto">
            <a:xfrm>
              <a:off x="4829" y="1922"/>
              <a:ext cx="19" cy="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6" y="3"/>
                </a:cxn>
                <a:cxn ang="0">
                  <a:pos x="18" y="4"/>
                </a:cxn>
                <a:cxn ang="0">
                  <a:pos x="18" y="7"/>
                </a:cxn>
                <a:cxn ang="0">
                  <a:pos x="19" y="10"/>
                </a:cxn>
                <a:cxn ang="0">
                  <a:pos x="19" y="12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8" y="21"/>
                </a:cxn>
                <a:cxn ang="0">
                  <a:pos x="18" y="24"/>
                </a:cxn>
                <a:cxn ang="0">
                  <a:pos x="16" y="27"/>
                </a:cxn>
                <a:cxn ang="0">
                  <a:pos x="16" y="30"/>
                </a:cxn>
                <a:cxn ang="0">
                  <a:pos x="15" y="33"/>
                </a:cxn>
                <a:cxn ang="0">
                  <a:pos x="15" y="34"/>
                </a:cxn>
                <a:cxn ang="0">
                  <a:pos x="13" y="37"/>
                </a:cxn>
                <a:cxn ang="0">
                  <a:pos x="13" y="40"/>
                </a:cxn>
                <a:cxn ang="0">
                  <a:pos x="13" y="43"/>
                </a:cxn>
                <a:cxn ang="0">
                  <a:pos x="12" y="45"/>
                </a:cxn>
                <a:cxn ang="0">
                  <a:pos x="10" y="46"/>
                </a:cxn>
                <a:cxn ang="0">
                  <a:pos x="9" y="49"/>
                </a:cxn>
                <a:cxn ang="0">
                  <a:pos x="7" y="52"/>
                </a:cxn>
                <a:cxn ang="0">
                  <a:pos x="4" y="54"/>
                </a:cxn>
                <a:cxn ang="0">
                  <a:pos x="3" y="57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57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0" y="48"/>
                </a:cxn>
                <a:cxn ang="0">
                  <a:pos x="1" y="45"/>
                </a:cxn>
                <a:cxn ang="0">
                  <a:pos x="3" y="42"/>
                </a:cxn>
                <a:cxn ang="0">
                  <a:pos x="3" y="39"/>
                </a:cxn>
                <a:cxn ang="0">
                  <a:pos x="6" y="36"/>
                </a:cxn>
                <a:cxn ang="0">
                  <a:pos x="6" y="33"/>
                </a:cxn>
                <a:cxn ang="0">
                  <a:pos x="7" y="31"/>
                </a:cxn>
                <a:cxn ang="0">
                  <a:pos x="9" y="28"/>
                </a:cxn>
                <a:cxn ang="0">
                  <a:pos x="10" y="25"/>
                </a:cxn>
                <a:cxn ang="0">
                  <a:pos x="10" y="22"/>
                </a:cxn>
                <a:cxn ang="0">
                  <a:pos x="10" y="19"/>
                </a:cxn>
                <a:cxn ang="0">
                  <a:pos x="10" y="16"/>
                </a:cxn>
                <a:cxn ang="0">
                  <a:pos x="12" y="13"/>
                </a:cxn>
                <a:cxn ang="0">
                  <a:pos x="12" y="10"/>
                </a:cxn>
                <a:cxn ang="0">
                  <a:pos x="12" y="9"/>
                </a:cxn>
                <a:cxn ang="0">
                  <a:pos x="12" y="7"/>
                </a:cxn>
                <a:cxn ang="0">
                  <a:pos x="12" y="6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9" h="60">
                  <a:moveTo>
                    <a:pt x="15" y="0"/>
                  </a:moveTo>
                  <a:lnTo>
                    <a:pt x="16" y="3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8" y="24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5" y="33"/>
                  </a:lnTo>
                  <a:lnTo>
                    <a:pt x="15" y="34"/>
                  </a:lnTo>
                  <a:lnTo>
                    <a:pt x="13" y="37"/>
                  </a:lnTo>
                  <a:lnTo>
                    <a:pt x="13" y="40"/>
                  </a:lnTo>
                  <a:lnTo>
                    <a:pt x="13" y="43"/>
                  </a:lnTo>
                  <a:lnTo>
                    <a:pt x="12" y="45"/>
                  </a:lnTo>
                  <a:lnTo>
                    <a:pt x="10" y="46"/>
                  </a:lnTo>
                  <a:lnTo>
                    <a:pt x="9" y="49"/>
                  </a:lnTo>
                  <a:lnTo>
                    <a:pt x="7" y="52"/>
                  </a:lnTo>
                  <a:lnTo>
                    <a:pt x="4" y="54"/>
                  </a:lnTo>
                  <a:lnTo>
                    <a:pt x="3" y="57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1" y="45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2" y="13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4" name="Freeform 24"/>
            <p:cNvSpPr>
              <a:spLocks/>
            </p:cNvSpPr>
            <p:nvPr/>
          </p:nvSpPr>
          <p:spPr bwMode="auto">
            <a:xfrm>
              <a:off x="4649" y="1824"/>
              <a:ext cx="33" cy="1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2"/>
                </a:cxn>
                <a:cxn ang="0">
                  <a:pos x="25" y="3"/>
                </a:cxn>
                <a:cxn ang="0">
                  <a:pos x="30" y="5"/>
                </a:cxn>
                <a:cxn ang="0">
                  <a:pos x="33" y="8"/>
                </a:cxn>
                <a:cxn ang="0">
                  <a:pos x="30" y="8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4" y="9"/>
                </a:cxn>
                <a:cxn ang="0">
                  <a:pos x="21" y="9"/>
                </a:cxn>
                <a:cxn ang="0">
                  <a:pos x="19" y="9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1"/>
                </a:cxn>
                <a:cxn ang="0">
                  <a:pos x="10" y="11"/>
                </a:cxn>
                <a:cxn ang="0">
                  <a:pos x="9" y="11"/>
                </a:cxn>
                <a:cxn ang="0">
                  <a:pos x="7" y="11"/>
                </a:cxn>
                <a:cxn ang="0">
                  <a:pos x="3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5" y="3"/>
                </a:cxn>
                <a:cxn ang="0">
                  <a:pos x="18" y="2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33" h="11">
                  <a:moveTo>
                    <a:pt x="21" y="0"/>
                  </a:moveTo>
                  <a:lnTo>
                    <a:pt x="22" y="2"/>
                  </a:lnTo>
                  <a:lnTo>
                    <a:pt x="25" y="3"/>
                  </a:lnTo>
                  <a:lnTo>
                    <a:pt x="30" y="5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3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5" name="Freeform 25"/>
            <p:cNvSpPr>
              <a:spLocks/>
            </p:cNvSpPr>
            <p:nvPr/>
          </p:nvSpPr>
          <p:spPr bwMode="auto">
            <a:xfrm>
              <a:off x="4671" y="1844"/>
              <a:ext cx="27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8" y="3"/>
                </a:cxn>
                <a:cxn ang="0">
                  <a:pos x="21" y="3"/>
                </a:cxn>
                <a:cxn ang="0">
                  <a:pos x="23" y="4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7" y="7"/>
                </a:cxn>
                <a:cxn ang="0">
                  <a:pos x="26" y="7"/>
                </a:cxn>
                <a:cxn ang="0">
                  <a:pos x="24" y="9"/>
                </a:cxn>
                <a:cxn ang="0">
                  <a:pos x="23" y="9"/>
                </a:cxn>
                <a:cxn ang="0">
                  <a:pos x="21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4" y="12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5" y="12"/>
                </a:cxn>
                <a:cxn ang="0">
                  <a:pos x="3" y="9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12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3" y="9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6" name="Freeform 26"/>
            <p:cNvSpPr>
              <a:spLocks/>
            </p:cNvSpPr>
            <p:nvPr/>
          </p:nvSpPr>
          <p:spPr bwMode="auto">
            <a:xfrm>
              <a:off x="4685" y="1871"/>
              <a:ext cx="42" cy="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30" y="3"/>
                </a:cxn>
                <a:cxn ang="0">
                  <a:pos x="33" y="4"/>
                </a:cxn>
                <a:cxn ang="0">
                  <a:pos x="36" y="6"/>
                </a:cxn>
                <a:cxn ang="0">
                  <a:pos x="37" y="7"/>
                </a:cxn>
                <a:cxn ang="0">
                  <a:pos x="39" y="9"/>
                </a:cxn>
                <a:cxn ang="0">
                  <a:pos x="42" y="12"/>
                </a:cxn>
                <a:cxn ang="0">
                  <a:pos x="39" y="12"/>
                </a:cxn>
                <a:cxn ang="0">
                  <a:pos x="36" y="12"/>
                </a:cxn>
                <a:cxn ang="0">
                  <a:pos x="33" y="12"/>
                </a:cxn>
                <a:cxn ang="0">
                  <a:pos x="30" y="12"/>
                </a:cxn>
                <a:cxn ang="0">
                  <a:pos x="27" y="12"/>
                </a:cxn>
                <a:cxn ang="0">
                  <a:pos x="25" y="12"/>
                </a:cxn>
                <a:cxn ang="0">
                  <a:pos x="21" y="12"/>
                </a:cxn>
                <a:cxn ang="0">
                  <a:pos x="19" y="12"/>
                </a:cxn>
                <a:cxn ang="0">
                  <a:pos x="16" y="10"/>
                </a:cxn>
                <a:cxn ang="0">
                  <a:pos x="13" y="10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6" y="7"/>
                </a:cxn>
                <a:cxn ang="0">
                  <a:pos x="3" y="6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2" h="12">
                  <a:moveTo>
                    <a:pt x="1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3" y="4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9" y="9"/>
                  </a:lnTo>
                  <a:lnTo>
                    <a:pt x="42" y="12"/>
                  </a:lnTo>
                  <a:lnTo>
                    <a:pt x="39" y="12"/>
                  </a:lnTo>
                  <a:lnTo>
                    <a:pt x="36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5" y="12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0" y="9"/>
                  </a:lnTo>
                  <a:lnTo>
                    <a:pt x="7" y="9"/>
                  </a:lnTo>
                  <a:lnTo>
                    <a:pt x="6" y="7"/>
                  </a:lnTo>
                  <a:lnTo>
                    <a:pt x="3" y="6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7" name="Freeform 27"/>
            <p:cNvSpPr>
              <a:spLocks/>
            </p:cNvSpPr>
            <p:nvPr/>
          </p:nvSpPr>
          <p:spPr bwMode="auto">
            <a:xfrm>
              <a:off x="4706" y="1898"/>
              <a:ext cx="3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3" y="1"/>
                </a:cxn>
                <a:cxn ang="0">
                  <a:pos x="34" y="3"/>
                </a:cxn>
                <a:cxn ang="0">
                  <a:pos x="36" y="4"/>
                </a:cxn>
                <a:cxn ang="0">
                  <a:pos x="37" y="6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3" y="10"/>
                </a:cxn>
                <a:cxn ang="0">
                  <a:pos x="31" y="10"/>
                </a:cxn>
                <a:cxn ang="0">
                  <a:pos x="28" y="10"/>
                </a:cxn>
                <a:cxn ang="0">
                  <a:pos x="27" y="9"/>
                </a:cxn>
                <a:cxn ang="0">
                  <a:pos x="24" y="9"/>
                </a:cxn>
                <a:cxn ang="0">
                  <a:pos x="22" y="9"/>
                </a:cxn>
                <a:cxn ang="0">
                  <a:pos x="19" y="9"/>
                </a:cxn>
                <a:cxn ang="0">
                  <a:pos x="16" y="9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" h="10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7" y="6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28" y="10"/>
                  </a:lnTo>
                  <a:lnTo>
                    <a:pt x="27" y="9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8" name="Freeform 28"/>
            <p:cNvSpPr>
              <a:spLocks/>
            </p:cNvSpPr>
            <p:nvPr/>
          </p:nvSpPr>
          <p:spPr bwMode="auto">
            <a:xfrm>
              <a:off x="4745" y="1967"/>
              <a:ext cx="43" cy="1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0" y="1"/>
                </a:cxn>
                <a:cxn ang="0">
                  <a:pos x="43" y="3"/>
                </a:cxn>
                <a:cxn ang="0">
                  <a:pos x="40" y="6"/>
                </a:cxn>
                <a:cxn ang="0">
                  <a:pos x="39" y="7"/>
                </a:cxn>
                <a:cxn ang="0">
                  <a:pos x="36" y="9"/>
                </a:cxn>
                <a:cxn ang="0">
                  <a:pos x="34" y="10"/>
                </a:cxn>
                <a:cxn ang="0">
                  <a:pos x="31" y="12"/>
                </a:cxn>
                <a:cxn ang="0">
                  <a:pos x="28" y="12"/>
                </a:cxn>
                <a:cxn ang="0">
                  <a:pos x="25" y="13"/>
                </a:cxn>
                <a:cxn ang="0">
                  <a:pos x="22" y="13"/>
                </a:cxn>
                <a:cxn ang="0">
                  <a:pos x="19" y="13"/>
                </a:cxn>
                <a:cxn ang="0">
                  <a:pos x="16" y="13"/>
                </a:cxn>
                <a:cxn ang="0">
                  <a:pos x="13" y="13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4" y="15"/>
                </a:cxn>
                <a:cxn ang="0">
                  <a:pos x="1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6" y="6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13" y="6"/>
                </a:cxn>
                <a:cxn ang="0">
                  <a:pos x="16" y="4"/>
                </a:cxn>
                <a:cxn ang="0">
                  <a:pos x="21" y="4"/>
                </a:cxn>
                <a:cxn ang="0">
                  <a:pos x="24" y="4"/>
                </a:cxn>
                <a:cxn ang="0">
                  <a:pos x="27" y="4"/>
                </a:cxn>
                <a:cxn ang="0">
                  <a:pos x="30" y="3"/>
                </a:cxn>
                <a:cxn ang="0">
                  <a:pos x="33" y="1"/>
                </a:cxn>
                <a:cxn ang="0">
                  <a:pos x="34" y="1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43" h="16">
                  <a:moveTo>
                    <a:pt x="37" y="0"/>
                  </a:moveTo>
                  <a:lnTo>
                    <a:pt x="37" y="0"/>
                  </a:lnTo>
                  <a:lnTo>
                    <a:pt x="39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39" y="7"/>
                  </a:lnTo>
                  <a:lnTo>
                    <a:pt x="36" y="9"/>
                  </a:lnTo>
                  <a:lnTo>
                    <a:pt x="34" y="10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5" y="13"/>
                  </a:lnTo>
                  <a:lnTo>
                    <a:pt x="22" y="13"/>
                  </a:lnTo>
                  <a:lnTo>
                    <a:pt x="19" y="13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6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4" y="4"/>
                  </a:lnTo>
                  <a:lnTo>
                    <a:pt x="27" y="4"/>
                  </a:lnTo>
                  <a:lnTo>
                    <a:pt x="30" y="3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9" name="Freeform 29"/>
            <p:cNvSpPr>
              <a:spLocks/>
            </p:cNvSpPr>
            <p:nvPr/>
          </p:nvSpPr>
          <p:spPr bwMode="auto">
            <a:xfrm>
              <a:off x="4761" y="1998"/>
              <a:ext cx="44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5" y="5"/>
                </a:cxn>
                <a:cxn ang="0">
                  <a:pos x="36" y="5"/>
                </a:cxn>
                <a:cxn ang="0">
                  <a:pos x="39" y="6"/>
                </a:cxn>
                <a:cxn ang="0">
                  <a:pos x="42" y="8"/>
                </a:cxn>
                <a:cxn ang="0">
                  <a:pos x="44" y="9"/>
                </a:cxn>
                <a:cxn ang="0">
                  <a:pos x="41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3" y="12"/>
                </a:cxn>
                <a:cxn ang="0">
                  <a:pos x="30" y="12"/>
                </a:cxn>
                <a:cxn ang="0">
                  <a:pos x="27" y="12"/>
                </a:cxn>
                <a:cxn ang="0">
                  <a:pos x="24" y="12"/>
                </a:cxn>
                <a:cxn ang="0">
                  <a:pos x="21" y="12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2" y="9"/>
                </a:cxn>
                <a:cxn ang="0">
                  <a:pos x="9" y="8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4" h="12">
                  <a:moveTo>
                    <a:pt x="3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9" y="6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1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2" y="9"/>
                  </a:lnTo>
                  <a:lnTo>
                    <a:pt x="9" y="8"/>
                  </a:lnTo>
                  <a:lnTo>
                    <a:pt x="6" y="6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0" name="Freeform 30"/>
            <p:cNvSpPr>
              <a:spLocks/>
            </p:cNvSpPr>
            <p:nvPr/>
          </p:nvSpPr>
          <p:spPr bwMode="auto">
            <a:xfrm>
              <a:off x="4785" y="2064"/>
              <a:ext cx="57" cy="2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8" y="3"/>
                </a:cxn>
                <a:cxn ang="0">
                  <a:pos x="11" y="5"/>
                </a:cxn>
                <a:cxn ang="0">
                  <a:pos x="15" y="8"/>
                </a:cxn>
                <a:cxn ang="0">
                  <a:pos x="18" y="8"/>
                </a:cxn>
                <a:cxn ang="0">
                  <a:pos x="21" y="9"/>
                </a:cxn>
                <a:cxn ang="0">
                  <a:pos x="24" y="11"/>
                </a:cxn>
                <a:cxn ang="0">
                  <a:pos x="29" y="11"/>
                </a:cxn>
                <a:cxn ang="0">
                  <a:pos x="32" y="12"/>
                </a:cxn>
                <a:cxn ang="0">
                  <a:pos x="35" y="12"/>
                </a:cxn>
                <a:cxn ang="0">
                  <a:pos x="39" y="12"/>
                </a:cxn>
                <a:cxn ang="0">
                  <a:pos x="42" y="14"/>
                </a:cxn>
                <a:cxn ang="0">
                  <a:pos x="45" y="14"/>
                </a:cxn>
                <a:cxn ang="0">
                  <a:pos x="50" y="15"/>
                </a:cxn>
                <a:cxn ang="0">
                  <a:pos x="53" y="15"/>
                </a:cxn>
                <a:cxn ang="0">
                  <a:pos x="57" y="18"/>
                </a:cxn>
                <a:cxn ang="0">
                  <a:pos x="54" y="21"/>
                </a:cxn>
                <a:cxn ang="0">
                  <a:pos x="51" y="24"/>
                </a:cxn>
                <a:cxn ang="0">
                  <a:pos x="47" y="23"/>
                </a:cxn>
                <a:cxn ang="0">
                  <a:pos x="44" y="23"/>
                </a:cxn>
                <a:cxn ang="0">
                  <a:pos x="39" y="23"/>
                </a:cxn>
                <a:cxn ang="0">
                  <a:pos x="36" y="23"/>
                </a:cxn>
                <a:cxn ang="0">
                  <a:pos x="33" y="21"/>
                </a:cxn>
                <a:cxn ang="0">
                  <a:pos x="30" y="21"/>
                </a:cxn>
                <a:cxn ang="0">
                  <a:pos x="26" y="21"/>
                </a:cxn>
                <a:cxn ang="0">
                  <a:pos x="23" y="21"/>
                </a:cxn>
                <a:cxn ang="0">
                  <a:pos x="20" y="20"/>
                </a:cxn>
                <a:cxn ang="0">
                  <a:pos x="17" y="18"/>
                </a:cxn>
                <a:cxn ang="0">
                  <a:pos x="14" y="17"/>
                </a:cxn>
                <a:cxn ang="0">
                  <a:pos x="11" y="15"/>
                </a:cxn>
                <a:cxn ang="0">
                  <a:pos x="8" y="14"/>
                </a:cxn>
                <a:cxn ang="0">
                  <a:pos x="5" y="12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7" h="24">
                  <a:moveTo>
                    <a:pt x="2" y="0"/>
                  </a:moveTo>
                  <a:lnTo>
                    <a:pt x="5" y="2"/>
                  </a:lnTo>
                  <a:lnTo>
                    <a:pt x="8" y="3"/>
                  </a:lnTo>
                  <a:lnTo>
                    <a:pt x="11" y="5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4" y="11"/>
                  </a:lnTo>
                  <a:lnTo>
                    <a:pt x="29" y="11"/>
                  </a:lnTo>
                  <a:lnTo>
                    <a:pt x="32" y="12"/>
                  </a:lnTo>
                  <a:lnTo>
                    <a:pt x="35" y="12"/>
                  </a:lnTo>
                  <a:lnTo>
                    <a:pt x="39" y="12"/>
                  </a:lnTo>
                  <a:lnTo>
                    <a:pt x="42" y="14"/>
                  </a:lnTo>
                  <a:lnTo>
                    <a:pt x="45" y="14"/>
                  </a:lnTo>
                  <a:lnTo>
                    <a:pt x="50" y="15"/>
                  </a:lnTo>
                  <a:lnTo>
                    <a:pt x="53" y="15"/>
                  </a:lnTo>
                  <a:lnTo>
                    <a:pt x="57" y="18"/>
                  </a:lnTo>
                  <a:lnTo>
                    <a:pt x="54" y="21"/>
                  </a:lnTo>
                  <a:lnTo>
                    <a:pt x="51" y="24"/>
                  </a:lnTo>
                  <a:lnTo>
                    <a:pt x="47" y="23"/>
                  </a:lnTo>
                  <a:lnTo>
                    <a:pt x="44" y="23"/>
                  </a:lnTo>
                  <a:lnTo>
                    <a:pt x="39" y="23"/>
                  </a:lnTo>
                  <a:lnTo>
                    <a:pt x="36" y="23"/>
                  </a:lnTo>
                  <a:lnTo>
                    <a:pt x="33" y="21"/>
                  </a:lnTo>
                  <a:lnTo>
                    <a:pt x="30" y="21"/>
                  </a:lnTo>
                  <a:lnTo>
                    <a:pt x="26" y="21"/>
                  </a:lnTo>
                  <a:lnTo>
                    <a:pt x="23" y="21"/>
                  </a:lnTo>
                  <a:lnTo>
                    <a:pt x="20" y="20"/>
                  </a:lnTo>
                  <a:lnTo>
                    <a:pt x="17" y="18"/>
                  </a:lnTo>
                  <a:lnTo>
                    <a:pt x="14" y="17"/>
                  </a:lnTo>
                  <a:lnTo>
                    <a:pt x="11" y="15"/>
                  </a:lnTo>
                  <a:lnTo>
                    <a:pt x="8" y="14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1" name="Freeform 31"/>
            <p:cNvSpPr>
              <a:spLocks/>
            </p:cNvSpPr>
            <p:nvPr/>
          </p:nvSpPr>
          <p:spPr bwMode="auto">
            <a:xfrm>
              <a:off x="4775" y="1925"/>
              <a:ext cx="150" cy="286"/>
            </a:xfrm>
            <a:custGeom>
              <a:avLst/>
              <a:gdLst/>
              <a:ahLst/>
              <a:cxnLst>
                <a:cxn ang="0">
                  <a:pos x="121" y="286"/>
                </a:cxn>
                <a:cxn ang="0">
                  <a:pos x="108" y="240"/>
                </a:cxn>
                <a:cxn ang="0">
                  <a:pos x="82" y="154"/>
                </a:cxn>
                <a:cxn ang="0">
                  <a:pos x="60" y="97"/>
                </a:cxn>
                <a:cxn ang="0">
                  <a:pos x="31" y="54"/>
                </a:cxn>
                <a:cxn ang="0">
                  <a:pos x="0" y="4"/>
                </a:cxn>
                <a:cxn ang="0">
                  <a:pos x="9" y="0"/>
                </a:cxn>
                <a:cxn ang="0">
                  <a:pos x="43" y="39"/>
                </a:cxn>
                <a:cxn ang="0">
                  <a:pos x="91" y="123"/>
                </a:cxn>
                <a:cxn ang="0">
                  <a:pos x="126" y="214"/>
                </a:cxn>
                <a:cxn ang="0">
                  <a:pos x="139" y="249"/>
                </a:cxn>
                <a:cxn ang="0">
                  <a:pos x="150" y="282"/>
                </a:cxn>
                <a:cxn ang="0">
                  <a:pos x="121" y="286"/>
                </a:cxn>
                <a:cxn ang="0">
                  <a:pos x="121" y="286"/>
                </a:cxn>
              </a:cxnLst>
              <a:rect l="0" t="0" r="r" b="b"/>
              <a:pathLst>
                <a:path w="150" h="286">
                  <a:moveTo>
                    <a:pt x="121" y="286"/>
                  </a:moveTo>
                  <a:lnTo>
                    <a:pt x="108" y="240"/>
                  </a:lnTo>
                  <a:lnTo>
                    <a:pt x="82" y="154"/>
                  </a:lnTo>
                  <a:lnTo>
                    <a:pt x="60" y="97"/>
                  </a:lnTo>
                  <a:lnTo>
                    <a:pt x="31" y="54"/>
                  </a:lnTo>
                  <a:lnTo>
                    <a:pt x="0" y="4"/>
                  </a:lnTo>
                  <a:lnTo>
                    <a:pt x="9" y="0"/>
                  </a:lnTo>
                  <a:lnTo>
                    <a:pt x="43" y="39"/>
                  </a:lnTo>
                  <a:lnTo>
                    <a:pt x="91" y="123"/>
                  </a:lnTo>
                  <a:lnTo>
                    <a:pt x="126" y="214"/>
                  </a:lnTo>
                  <a:lnTo>
                    <a:pt x="139" y="249"/>
                  </a:lnTo>
                  <a:lnTo>
                    <a:pt x="150" y="282"/>
                  </a:lnTo>
                  <a:lnTo>
                    <a:pt x="121" y="286"/>
                  </a:lnTo>
                  <a:lnTo>
                    <a:pt x="121" y="286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2" name="Freeform 32"/>
            <p:cNvSpPr>
              <a:spLocks/>
            </p:cNvSpPr>
            <p:nvPr/>
          </p:nvSpPr>
          <p:spPr bwMode="auto">
            <a:xfrm>
              <a:off x="4586" y="1755"/>
              <a:ext cx="342" cy="456"/>
            </a:xfrm>
            <a:custGeom>
              <a:avLst/>
              <a:gdLst/>
              <a:ahLst/>
              <a:cxnLst>
                <a:cxn ang="0">
                  <a:pos x="325" y="453"/>
                </a:cxn>
                <a:cxn ang="0">
                  <a:pos x="313" y="417"/>
                </a:cxn>
                <a:cxn ang="0">
                  <a:pos x="300" y="380"/>
                </a:cxn>
                <a:cxn ang="0">
                  <a:pos x="288" y="344"/>
                </a:cxn>
                <a:cxn ang="0">
                  <a:pos x="274" y="308"/>
                </a:cxn>
                <a:cxn ang="0">
                  <a:pos x="259" y="273"/>
                </a:cxn>
                <a:cxn ang="0">
                  <a:pos x="241" y="242"/>
                </a:cxn>
                <a:cxn ang="0">
                  <a:pos x="226" y="216"/>
                </a:cxn>
                <a:cxn ang="0">
                  <a:pos x="208" y="188"/>
                </a:cxn>
                <a:cxn ang="0">
                  <a:pos x="177" y="153"/>
                </a:cxn>
                <a:cxn ang="0">
                  <a:pos x="148" y="122"/>
                </a:cxn>
                <a:cxn ang="0">
                  <a:pos x="120" y="93"/>
                </a:cxn>
                <a:cxn ang="0">
                  <a:pos x="93" y="72"/>
                </a:cxn>
                <a:cxn ang="0">
                  <a:pos x="69" y="54"/>
                </a:cxn>
                <a:cxn ang="0">
                  <a:pos x="42" y="33"/>
                </a:cxn>
                <a:cxn ang="0">
                  <a:pos x="15" y="17"/>
                </a:cxn>
                <a:cxn ang="0">
                  <a:pos x="33" y="24"/>
                </a:cxn>
                <a:cxn ang="0">
                  <a:pos x="66" y="47"/>
                </a:cxn>
                <a:cxn ang="0">
                  <a:pos x="79" y="54"/>
                </a:cxn>
                <a:cxn ang="0">
                  <a:pos x="46" y="29"/>
                </a:cxn>
                <a:cxn ang="0">
                  <a:pos x="15" y="11"/>
                </a:cxn>
                <a:cxn ang="0">
                  <a:pos x="9" y="3"/>
                </a:cxn>
                <a:cxn ang="0">
                  <a:pos x="40" y="23"/>
                </a:cxn>
                <a:cxn ang="0">
                  <a:pos x="73" y="42"/>
                </a:cxn>
                <a:cxn ang="0">
                  <a:pos x="67" y="36"/>
                </a:cxn>
                <a:cxn ang="0">
                  <a:pos x="48" y="23"/>
                </a:cxn>
                <a:cxn ang="0">
                  <a:pos x="51" y="23"/>
                </a:cxn>
                <a:cxn ang="0">
                  <a:pos x="24" y="6"/>
                </a:cxn>
                <a:cxn ang="0">
                  <a:pos x="37" y="11"/>
                </a:cxn>
                <a:cxn ang="0">
                  <a:pos x="67" y="32"/>
                </a:cxn>
                <a:cxn ang="0">
                  <a:pos x="99" y="54"/>
                </a:cxn>
                <a:cxn ang="0">
                  <a:pos x="127" y="78"/>
                </a:cxn>
                <a:cxn ang="0">
                  <a:pos x="138" y="89"/>
                </a:cxn>
                <a:cxn ang="0">
                  <a:pos x="160" y="114"/>
                </a:cxn>
                <a:cxn ang="0">
                  <a:pos x="190" y="146"/>
                </a:cxn>
                <a:cxn ang="0">
                  <a:pos x="219" y="180"/>
                </a:cxn>
                <a:cxn ang="0">
                  <a:pos x="241" y="212"/>
                </a:cxn>
                <a:cxn ang="0">
                  <a:pos x="264" y="251"/>
                </a:cxn>
                <a:cxn ang="0">
                  <a:pos x="286" y="293"/>
                </a:cxn>
                <a:cxn ang="0">
                  <a:pos x="307" y="335"/>
                </a:cxn>
                <a:cxn ang="0">
                  <a:pos x="322" y="372"/>
                </a:cxn>
                <a:cxn ang="0">
                  <a:pos x="322" y="380"/>
                </a:cxn>
                <a:cxn ang="0">
                  <a:pos x="310" y="350"/>
                </a:cxn>
                <a:cxn ang="0">
                  <a:pos x="297" y="320"/>
                </a:cxn>
                <a:cxn ang="0">
                  <a:pos x="294" y="320"/>
                </a:cxn>
                <a:cxn ang="0">
                  <a:pos x="304" y="345"/>
                </a:cxn>
                <a:cxn ang="0">
                  <a:pos x="316" y="372"/>
                </a:cxn>
                <a:cxn ang="0">
                  <a:pos x="327" y="398"/>
                </a:cxn>
                <a:cxn ang="0">
                  <a:pos x="334" y="423"/>
                </a:cxn>
                <a:cxn ang="0">
                  <a:pos x="336" y="434"/>
                </a:cxn>
                <a:cxn ang="0">
                  <a:pos x="337" y="452"/>
                </a:cxn>
                <a:cxn ang="0">
                  <a:pos x="322" y="411"/>
                </a:cxn>
                <a:cxn ang="0">
                  <a:pos x="324" y="425"/>
                </a:cxn>
                <a:cxn ang="0">
                  <a:pos x="333" y="456"/>
                </a:cxn>
                <a:cxn ang="0">
                  <a:pos x="324" y="431"/>
                </a:cxn>
                <a:cxn ang="0">
                  <a:pos x="310" y="396"/>
                </a:cxn>
                <a:cxn ang="0">
                  <a:pos x="307" y="396"/>
                </a:cxn>
                <a:cxn ang="0">
                  <a:pos x="321" y="431"/>
                </a:cxn>
              </a:cxnLst>
              <a:rect l="0" t="0" r="r" b="b"/>
              <a:pathLst>
                <a:path w="342" h="456">
                  <a:moveTo>
                    <a:pt x="324" y="437"/>
                  </a:moveTo>
                  <a:lnTo>
                    <a:pt x="324" y="438"/>
                  </a:lnTo>
                  <a:lnTo>
                    <a:pt x="324" y="440"/>
                  </a:lnTo>
                  <a:lnTo>
                    <a:pt x="325" y="443"/>
                  </a:lnTo>
                  <a:lnTo>
                    <a:pt x="327" y="446"/>
                  </a:lnTo>
                  <a:lnTo>
                    <a:pt x="327" y="449"/>
                  </a:lnTo>
                  <a:lnTo>
                    <a:pt x="328" y="452"/>
                  </a:lnTo>
                  <a:lnTo>
                    <a:pt x="330" y="456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5" y="453"/>
                  </a:lnTo>
                  <a:lnTo>
                    <a:pt x="324" y="449"/>
                  </a:lnTo>
                  <a:lnTo>
                    <a:pt x="324" y="446"/>
                  </a:lnTo>
                  <a:lnTo>
                    <a:pt x="322" y="443"/>
                  </a:lnTo>
                  <a:lnTo>
                    <a:pt x="321" y="440"/>
                  </a:lnTo>
                  <a:lnTo>
                    <a:pt x="319" y="437"/>
                  </a:lnTo>
                  <a:lnTo>
                    <a:pt x="318" y="434"/>
                  </a:lnTo>
                  <a:lnTo>
                    <a:pt x="318" y="429"/>
                  </a:lnTo>
                  <a:lnTo>
                    <a:pt x="316" y="426"/>
                  </a:lnTo>
                  <a:lnTo>
                    <a:pt x="315" y="423"/>
                  </a:lnTo>
                  <a:lnTo>
                    <a:pt x="313" y="420"/>
                  </a:lnTo>
                  <a:lnTo>
                    <a:pt x="313" y="417"/>
                  </a:lnTo>
                  <a:lnTo>
                    <a:pt x="312" y="413"/>
                  </a:lnTo>
                  <a:lnTo>
                    <a:pt x="310" y="410"/>
                  </a:lnTo>
                  <a:lnTo>
                    <a:pt x="309" y="407"/>
                  </a:lnTo>
                  <a:lnTo>
                    <a:pt x="307" y="404"/>
                  </a:lnTo>
                  <a:lnTo>
                    <a:pt x="307" y="401"/>
                  </a:lnTo>
                  <a:lnTo>
                    <a:pt x="306" y="396"/>
                  </a:lnTo>
                  <a:lnTo>
                    <a:pt x="304" y="393"/>
                  </a:lnTo>
                  <a:lnTo>
                    <a:pt x="303" y="390"/>
                  </a:lnTo>
                  <a:lnTo>
                    <a:pt x="303" y="387"/>
                  </a:lnTo>
                  <a:lnTo>
                    <a:pt x="301" y="383"/>
                  </a:lnTo>
                  <a:lnTo>
                    <a:pt x="300" y="380"/>
                  </a:lnTo>
                  <a:lnTo>
                    <a:pt x="298" y="377"/>
                  </a:lnTo>
                  <a:lnTo>
                    <a:pt x="298" y="374"/>
                  </a:lnTo>
                  <a:lnTo>
                    <a:pt x="297" y="371"/>
                  </a:lnTo>
                  <a:lnTo>
                    <a:pt x="295" y="368"/>
                  </a:lnTo>
                  <a:lnTo>
                    <a:pt x="295" y="365"/>
                  </a:lnTo>
                  <a:lnTo>
                    <a:pt x="294" y="360"/>
                  </a:lnTo>
                  <a:lnTo>
                    <a:pt x="292" y="357"/>
                  </a:lnTo>
                  <a:lnTo>
                    <a:pt x="291" y="354"/>
                  </a:lnTo>
                  <a:lnTo>
                    <a:pt x="291" y="351"/>
                  </a:lnTo>
                  <a:lnTo>
                    <a:pt x="289" y="348"/>
                  </a:lnTo>
                  <a:lnTo>
                    <a:pt x="288" y="344"/>
                  </a:lnTo>
                  <a:lnTo>
                    <a:pt x="286" y="341"/>
                  </a:lnTo>
                  <a:lnTo>
                    <a:pt x="285" y="338"/>
                  </a:lnTo>
                  <a:lnTo>
                    <a:pt x="285" y="335"/>
                  </a:lnTo>
                  <a:lnTo>
                    <a:pt x="283" y="332"/>
                  </a:lnTo>
                  <a:lnTo>
                    <a:pt x="282" y="329"/>
                  </a:lnTo>
                  <a:lnTo>
                    <a:pt x="280" y="324"/>
                  </a:lnTo>
                  <a:lnTo>
                    <a:pt x="279" y="321"/>
                  </a:lnTo>
                  <a:lnTo>
                    <a:pt x="277" y="318"/>
                  </a:lnTo>
                  <a:lnTo>
                    <a:pt x="277" y="315"/>
                  </a:lnTo>
                  <a:lnTo>
                    <a:pt x="276" y="312"/>
                  </a:lnTo>
                  <a:lnTo>
                    <a:pt x="274" y="308"/>
                  </a:lnTo>
                  <a:lnTo>
                    <a:pt x="273" y="305"/>
                  </a:lnTo>
                  <a:lnTo>
                    <a:pt x="271" y="302"/>
                  </a:lnTo>
                  <a:lnTo>
                    <a:pt x="270" y="299"/>
                  </a:lnTo>
                  <a:lnTo>
                    <a:pt x="268" y="296"/>
                  </a:lnTo>
                  <a:lnTo>
                    <a:pt x="267" y="293"/>
                  </a:lnTo>
                  <a:lnTo>
                    <a:pt x="265" y="290"/>
                  </a:lnTo>
                  <a:lnTo>
                    <a:pt x="265" y="287"/>
                  </a:lnTo>
                  <a:lnTo>
                    <a:pt x="262" y="282"/>
                  </a:lnTo>
                  <a:lnTo>
                    <a:pt x="261" y="279"/>
                  </a:lnTo>
                  <a:lnTo>
                    <a:pt x="259" y="276"/>
                  </a:lnTo>
                  <a:lnTo>
                    <a:pt x="259" y="273"/>
                  </a:lnTo>
                  <a:lnTo>
                    <a:pt x="256" y="270"/>
                  </a:lnTo>
                  <a:lnTo>
                    <a:pt x="255" y="267"/>
                  </a:lnTo>
                  <a:lnTo>
                    <a:pt x="253" y="264"/>
                  </a:lnTo>
                  <a:lnTo>
                    <a:pt x="252" y="261"/>
                  </a:lnTo>
                  <a:lnTo>
                    <a:pt x="250" y="258"/>
                  </a:lnTo>
                  <a:lnTo>
                    <a:pt x="249" y="255"/>
                  </a:lnTo>
                  <a:lnTo>
                    <a:pt x="247" y="252"/>
                  </a:lnTo>
                  <a:lnTo>
                    <a:pt x="246" y="249"/>
                  </a:lnTo>
                  <a:lnTo>
                    <a:pt x="244" y="246"/>
                  </a:lnTo>
                  <a:lnTo>
                    <a:pt x="243" y="245"/>
                  </a:lnTo>
                  <a:lnTo>
                    <a:pt x="241" y="242"/>
                  </a:lnTo>
                  <a:lnTo>
                    <a:pt x="241" y="239"/>
                  </a:lnTo>
                  <a:lnTo>
                    <a:pt x="240" y="237"/>
                  </a:lnTo>
                  <a:lnTo>
                    <a:pt x="237" y="234"/>
                  </a:lnTo>
                  <a:lnTo>
                    <a:pt x="237" y="233"/>
                  </a:lnTo>
                  <a:lnTo>
                    <a:pt x="235" y="230"/>
                  </a:lnTo>
                  <a:lnTo>
                    <a:pt x="234" y="227"/>
                  </a:lnTo>
                  <a:lnTo>
                    <a:pt x="232" y="225"/>
                  </a:lnTo>
                  <a:lnTo>
                    <a:pt x="231" y="222"/>
                  </a:lnTo>
                  <a:lnTo>
                    <a:pt x="229" y="221"/>
                  </a:lnTo>
                  <a:lnTo>
                    <a:pt x="228" y="218"/>
                  </a:lnTo>
                  <a:lnTo>
                    <a:pt x="226" y="216"/>
                  </a:lnTo>
                  <a:lnTo>
                    <a:pt x="225" y="213"/>
                  </a:lnTo>
                  <a:lnTo>
                    <a:pt x="223" y="210"/>
                  </a:lnTo>
                  <a:lnTo>
                    <a:pt x="222" y="209"/>
                  </a:lnTo>
                  <a:lnTo>
                    <a:pt x="220" y="206"/>
                  </a:lnTo>
                  <a:lnTo>
                    <a:pt x="219" y="204"/>
                  </a:lnTo>
                  <a:lnTo>
                    <a:pt x="217" y="201"/>
                  </a:lnTo>
                  <a:lnTo>
                    <a:pt x="216" y="200"/>
                  </a:lnTo>
                  <a:lnTo>
                    <a:pt x="214" y="197"/>
                  </a:lnTo>
                  <a:lnTo>
                    <a:pt x="213" y="195"/>
                  </a:lnTo>
                  <a:lnTo>
                    <a:pt x="211" y="192"/>
                  </a:lnTo>
                  <a:lnTo>
                    <a:pt x="208" y="188"/>
                  </a:lnTo>
                  <a:lnTo>
                    <a:pt x="205" y="185"/>
                  </a:lnTo>
                  <a:lnTo>
                    <a:pt x="201" y="180"/>
                  </a:lnTo>
                  <a:lnTo>
                    <a:pt x="198" y="176"/>
                  </a:lnTo>
                  <a:lnTo>
                    <a:pt x="195" y="173"/>
                  </a:lnTo>
                  <a:lnTo>
                    <a:pt x="193" y="171"/>
                  </a:lnTo>
                  <a:lnTo>
                    <a:pt x="190" y="167"/>
                  </a:lnTo>
                  <a:lnTo>
                    <a:pt x="187" y="165"/>
                  </a:lnTo>
                  <a:lnTo>
                    <a:pt x="184" y="162"/>
                  </a:lnTo>
                  <a:lnTo>
                    <a:pt x="181" y="159"/>
                  </a:lnTo>
                  <a:lnTo>
                    <a:pt x="180" y="156"/>
                  </a:lnTo>
                  <a:lnTo>
                    <a:pt x="177" y="153"/>
                  </a:lnTo>
                  <a:lnTo>
                    <a:pt x="174" y="150"/>
                  </a:lnTo>
                  <a:lnTo>
                    <a:pt x="172" y="147"/>
                  </a:lnTo>
                  <a:lnTo>
                    <a:pt x="169" y="144"/>
                  </a:lnTo>
                  <a:lnTo>
                    <a:pt x="166" y="141"/>
                  </a:lnTo>
                  <a:lnTo>
                    <a:pt x="163" y="138"/>
                  </a:lnTo>
                  <a:lnTo>
                    <a:pt x="162" y="137"/>
                  </a:lnTo>
                  <a:lnTo>
                    <a:pt x="159" y="132"/>
                  </a:lnTo>
                  <a:lnTo>
                    <a:pt x="157" y="131"/>
                  </a:lnTo>
                  <a:lnTo>
                    <a:pt x="154" y="128"/>
                  </a:lnTo>
                  <a:lnTo>
                    <a:pt x="151" y="125"/>
                  </a:lnTo>
                  <a:lnTo>
                    <a:pt x="148" y="122"/>
                  </a:lnTo>
                  <a:lnTo>
                    <a:pt x="147" y="120"/>
                  </a:lnTo>
                  <a:lnTo>
                    <a:pt x="144" y="117"/>
                  </a:lnTo>
                  <a:lnTo>
                    <a:pt x="141" y="114"/>
                  </a:lnTo>
                  <a:lnTo>
                    <a:pt x="138" y="111"/>
                  </a:lnTo>
                  <a:lnTo>
                    <a:pt x="136" y="110"/>
                  </a:lnTo>
                  <a:lnTo>
                    <a:pt x="133" y="107"/>
                  </a:lnTo>
                  <a:lnTo>
                    <a:pt x="130" y="104"/>
                  </a:lnTo>
                  <a:lnTo>
                    <a:pt x="127" y="101"/>
                  </a:lnTo>
                  <a:lnTo>
                    <a:pt x="124" y="98"/>
                  </a:lnTo>
                  <a:lnTo>
                    <a:pt x="123" y="96"/>
                  </a:lnTo>
                  <a:lnTo>
                    <a:pt x="120" y="93"/>
                  </a:lnTo>
                  <a:lnTo>
                    <a:pt x="117" y="90"/>
                  </a:lnTo>
                  <a:lnTo>
                    <a:pt x="114" y="89"/>
                  </a:lnTo>
                  <a:lnTo>
                    <a:pt x="112" y="86"/>
                  </a:lnTo>
                  <a:lnTo>
                    <a:pt x="109" y="84"/>
                  </a:lnTo>
                  <a:lnTo>
                    <a:pt x="106" y="83"/>
                  </a:lnTo>
                  <a:lnTo>
                    <a:pt x="105" y="81"/>
                  </a:lnTo>
                  <a:lnTo>
                    <a:pt x="102" y="78"/>
                  </a:lnTo>
                  <a:lnTo>
                    <a:pt x="100" y="77"/>
                  </a:lnTo>
                  <a:lnTo>
                    <a:pt x="97" y="75"/>
                  </a:lnTo>
                  <a:lnTo>
                    <a:pt x="96" y="74"/>
                  </a:lnTo>
                  <a:lnTo>
                    <a:pt x="93" y="72"/>
                  </a:lnTo>
                  <a:lnTo>
                    <a:pt x="91" y="71"/>
                  </a:lnTo>
                  <a:lnTo>
                    <a:pt x="88" y="69"/>
                  </a:lnTo>
                  <a:lnTo>
                    <a:pt x="87" y="68"/>
                  </a:lnTo>
                  <a:lnTo>
                    <a:pt x="84" y="66"/>
                  </a:lnTo>
                  <a:lnTo>
                    <a:pt x="82" y="65"/>
                  </a:lnTo>
                  <a:lnTo>
                    <a:pt x="79" y="63"/>
                  </a:lnTo>
                  <a:lnTo>
                    <a:pt x="78" y="62"/>
                  </a:lnTo>
                  <a:lnTo>
                    <a:pt x="75" y="60"/>
                  </a:lnTo>
                  <a:lnTo>
                    <a:pt x="73" y="59"/>
                  </a:lnTo>
                  <a:lnTo>
                    <a:pt x="70" y="57"/>
                  </a:lnTo>
                  <a:lnTo>
                    <a:pt x="69" y="54"/>
                  </a:lnTo>
                  <a:lnTo>
                    <a:pt x="66" y="53"/>
                  </a:lnTo>
                  <a:lnTo>
                    <a:pt x="64" y="51"/>
                  </a:lnTo>
                  <a:lnTo>
                    <a:pt x="61" y="50"/>
                  </a:lnTo>
                  <a:lnTo>
                    <a:pt x="60" y="48"/>
                  </a:lnTo>
                  <a:lnTo>
                    <a:pt x="57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51" y="42"/>
                  </a:lnTo>
                  <a:lnTo>
                    <a:pt x="46" y="38"/>
                  </a:lnTo>
                  <a:lnTo>
                    <a:pt x="43" y="35"/>
                  </a:lnTo>
                  <a:lnTo>
                    <a:pt x="42" y="33"/>
                  </a:lnTo>
                  <a:lnTo>
                    <a:pt x="40" y="33"/>
                  </a:lnTo>
                  <a:lnTo>
                    <a:pt x="37" y="32"/>
                  </a:lnTo>
                  <a:lnTo>
                    <a:pt x="36" y="30"/>
                  </a:lnTo>
                  <a:lnTo>
                    <a:pt x="33" y="29"/>
                  </a:lnTo>
                  <a:lnTo>
                    <a:pt x="31" y="27"/>
                  </a:lnTo>
                  <a:lnTo>
                    <a:pt x="27" y="26"/>
                  </a:lnTo>
                  <a:lnTo>
                    <a:pt x="25" y="24"/>
                  </a:lnTo>
                  <a:lnTo>
                    <a:pt x="22" y="21"/>
                  </a:lnTo>
                  <a:lnTo>
                    <a:pt x="19" y="20"/>
                  </a:lnTo>
                  <a:lnTo>
                    <a:pt x="16" y="18"/>
                  </a:lnTo>
                  <a:lnTo>
                    <a:pt x="15" y="17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3" y="14"/>
                  </a:lnTo>
                  <a:lnTo>
                    <a:pt x="16" y="15"/>
                  </a:lnTo>
                  <a:lnTo>
                    <a:pt x="18" y="15"/>
                  </a:lnTo>
                  <a:lnTo>
                    <a:pt x="19" y="17"/>
                  </a:lnTo>
                  <a:lnTo>
                    <a:pt x="22" y="18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3" y="24"/>
                  </a:lnTo>
                  <a:lnTo>
                    <a:pt x="36" y="26"/>
                  </a:lnTo>
                  <a:lnTo>
                    <a:pt x="39" y="29"/>
                  </a:lnTo>
                  <a:lnTo>
                    <a:pt x="42" y="30"/>
                  </a:lnTo>
                  <a:lnTo>
                    <a:pt x="45" y="32"/>
                  </a:lnTo>
                  <a:lnTo>
                    <a:pt x="48" y="35"/>
                  </a:lnTo>
                  <a:lnTo>
                    <a:pt x="51" y="36"/>
                  </a:lnTo>
                  <a:lnTo>
                    <a:pt x="54" y="38"/>
                  </a:lnTo>
                  <a:lnTo>
                    <a:pt x="57" y="41"/>
                  </a:lnTo>
                  <a:lnTo>
                    <a:pt x="61" y="42"/>
                  </a:lnTo>
                  <a:lnTo>
                    <a:pt x="63" y="44"/>
                  </a:lnTo>
                  <a:lnTo>
                    <a:pt x="66" y="47"/>
                  </a:lnTo>
                  <a:lnTo>
                    <a:pt x="69" y="48"/>
                  </a:lnTo>
                  <a:lnTo>
                    <a:pt x="72" y="51"/>
                  </a:lnTo>
                  <a:lnTo>
                    <a:pt x="73" y="53"/>
                  </a:lnTo>
                  <a:lnTo>
                    <a:pt x="76" y="54"/>
                  </a:lnTo>
                  <a:lnTo>
                    <a:pt x="79" y="56"/>
                  </a:lnTo>
                  <a:lnTo>
                    <a:pt x="81" y="57"/>
                  </a:lnTo>
                  <a:lnTo>
                    <a:pt x="84" y="59"/>
                  </a:lnTo>
                  <a:lnTo>
                    <a:pt x="87" y="62"/>
                  </a:lnTo>
                  <a:lnTo>
                    <a:pt x="87" y="59"/>
                  </a:lnTo>
                  <a:lnTo>
                    <a:pt x="82" y="57"/>
                  </a:lnTo>
                  <a:lnTo>
                    <a:pt x="79" y="54"/>
                  </a:lnTo>
                  <a:lnTo>
                    <a:pt x="78" y="53"/>
                  </a:lnTo>
                  <a:lnTo>
                    <a:pt x="75" y="50"/>
                  </a:lnTo>
                  <a:lnTo>
                    <a:pt x="72" y="47"/>
                  </a:lnTo>
                  <a:lnTo>
                    <a:pt x="69" y="45"/>
                  </a:lnTo>
                  <a:lnTo>
                    <a:pt x="66" y="42"/>
                  </a:lnTo>
                  <a:lnTo>
                    <a:pt x="61" y="41"/>
                  </a:lnTo>
                  <a:lnTo>
                    <a:pt x="58" y="38"/>
                  </a:lnTo>
                  <a:lnTo>
                    <a:pt x="55" y="35"/>
                  </a:lnTo>
                  <a:lnTo>
                    <a:pt x="52" y="33"/>
                  </a:lnTo>
                  <a:lnTo>
                    <a:pt x="49" y="32"/>
                  </a:lnTo>
                  <a:lnTo>
                    <a:pt x="46" y="29"/>
                  </a:lnTo>
                  <a:lnTo>
                    <a:pt x="42" y="27"/>
                  </a:lnTo>
                  <a:lnTo>
                    <a:pt x="39" y="26"/>
                  </a:lnTo>
                  <a:lnTo>
                    <a:pt x="36" y="23"/>
                  </a:lnTo>
                  <a:lnTo>
                    <a:pt x="33" y="21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7"/>
                  </a:lnTo>
                  <a:lnTo>
                    <a:pt x="21" y="15"/>
                  </a:lnTo>
                  <a:lnTo>
                    <a:pt x="19" y="14"/>
                  </a:lnTo>
                  <a:lnTo>
                    <a:pt x="16" y="12"/>
                  </a:lnTo>
                  <a:lnTo>
                    <a:pt x="15" y="11"/>
                  </a:lnTo>
                  <a:lnTo>
                    <a:pt x="12" y="9"/>
                  </a:lnTo>
                  <a:lnTo>
                    <a:pt x="9" y="8"/>
                  </a:lnTo>
                  <a:lnTo>
                    <a:pt x="7" y="6"/>
                  </a:lnTo>
                  <a:lnTo>
                    <a:pt x="4" y="5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9" y="8"/>
                  </a:lnTo>
                  <a:lnTo>
                    <a:pt x="22" y="9"/>
                  </a:lnTo>
                  <a:lnTo>
                    <a:pt x="25" y="12"/>
                  </a:lnTo>
                  <a:lnTo>
                    <a:pt x="27" y="14"/>
                  </a:lnTo>
                  <a:lnTo>
                    <a:pt x="31" y="15"/>
                  </a:lnTo>
                  <a:lnTo>
                    <a:pt x="34" y="18"/>
                  </a:lnTo>
                  <a:lnTo>
                    <a:pt x="37" y="20"/>
                  </a:lnTo>
                  <a:lnTo>
                    <a:pt x="40" y="23"/>
                  </a:lnTo>
                  <a:lnTo>
                    <a:pt x="43" y="24"/>
                  </a:lnTo>
                  <a:lnTo>
                    <a:pt x="46" y="26"/>
                  </a:lnTo>
                  <a:lnTo>
                    <a:pt x="49" y="29"/>
                  </a:lnTo>
                  <a:lnTo>
                    <a:pt x="52" y="30"/>
                  </a:lnTo>
                  <a:lnTo>
                    <a:pt x="55" y="32"/>
                  </a:lnTo>
                  <a:lnTo>
                    <a:pt x="60" y="35"/>
                  </a:lnTo>
                  <a:lnTo>
                    <a:pt x="63" y="36"/>
                  </a:lnTo>
                  <a:lnTo>
                    <a:pt x="64" y="38"/>
                  </a:lnTo>
                  <a:lnTo>
                    <a:pt x="67" y="39"/>
                  </a:lnTo>
                  <a:lnTo>
                    <a:pt x="70" y="41"/>
                  </a:lnTo>
                  <a:lnTo>
                    <a:pt x="73" y="42"/>
                  </a:lnTo>
                  <a:lnTo>
                    <a:pt x="75" y="44"/>
                  </a:lnTo>
                  <a:lnTo>
                    <a:pt x="78" y="45"/>
                  </a:lnTo>
                  <a:lnTo>
                    <a:pt x="79" y="45"/>
                  </a:lnTo>
                  <a:lnTo>
                    <a:pt x="82" y="47"/>
                  </a:lnTo>
                  <a:lnTo>
                    <a:pt x="81" y="45"/>
                  </a:lnTo>
                  <a:lnTo>
                    <a:pt x="79" y="45"/>
                  </a:lnTo>
                  <a:lnTo>
                    <a:pt x="78" y="44"/>
                  </a:lnTo>
                  <a:lnTo>
                    <a:pt x="76" y="42"/>
                  </a:lnTo>
                  <a:lnTo>
                    <a:pt x="72" y="41"/>
                  </a:lnTo>
                  <a:lnTo>
                    <a:pt x="70" y="39"/>
                  </a:lnTo>
                  <a:lnTo>
                    <a:pt x="67" y="36"/>
                  </a:lnTo>
                  <a:lnTo>
                    <a:pt x="64" y="35"/>
                  </a:lnTo>
                  <a:lnTo>
                    <a:pt x="60" y="33"/>
                  </a:lnTo>
                  <a:lnTo>
                    <a:pt x="57" y="30"/>
                  </a:lnTo>
                  <a:lnTo>
                    <a:pt x="54" y="29"/>
                  </a:lnTo>
                  <a:lnTo>
                    <a:pt x="52" y="27"/>
                  </a:lnTo>
                  <a:lnTo>
                    <a:pt x="49" y="26"/>
                  </a:lnTo>
                  <a:lnTo>
                    <a:pt x="48" y="24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8" y="23"/>
                  </a:lnTo>
                  <a:lnTo>
                    <a:pt x="51" y="24"/>
                  </a:lnTo>
                  <a:lnTo>
                    <a:pt x="54" y="26"/>
                  </a:lnTo>
                  <a:lnTo>
                    <a:pt x="57" y="29"/>
                  </a:lnTo>
                  <a:lnTo>
                    <a:pt x="60" y="30"/>
                  </a:lnTo>
                  <a:lnTo>
                    <a:pt x="63" y="32"/>
                  </a:lnTo>
                  <a:lnTo>
                    <a:pt x="64" y="33"/>
                  </a:lnTo>
                  <a:lnTo>
                    <a:pt x="61" y="32"/>
                  </a:lnTo>
                  <a:lnTo>
                    <a:pt x="60" y="30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1" y="23"/>
                  </a:lnTo>
                  <a:lnTo>
                    <a:pt x="49" y="21"/>
                  </a:lnTo>
                  <a:lnTo>
                    <a:pt x="46" y="20"/>
                  </a:lnTo>
                  <a:lnTo>
                    <a:pt x="43" y="18"/>
                  </a:lnTo>
                  <a:lnTo>
                    <a:pt x="42" y="15"/>
                  </a:lnTo>
                  <a:lnTo>
                    <a:pt x="39" y="14"/>
                  </a:lnTo>
                  <a:lnTo>
                    <a:pt x="36" y="12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1" y="5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5" y="5"/>
                  </a:lnTo>
                  <a:lnTo>
                    <a:pt x="28" y="6"/>
                  </a:lnTo>
                  <a:lnTo>
                    <a:pt x="31" y="8"/>
                  </a:lnTo>
                  <a:lnTo>
                    <a:pt x="34" y="9"/>
                  </a:lnTo>
                  <a:lnTo>
                    <a:pt x="37" y="11"/>
                  </a:lnTo>
                  <a:lnTo>
                    <a:pt x="42" y="14"/>
                  </a:lnTo>
                  <a:lnTo>
                    <a:pt x="43" y="15"/>
                  </a:lnTo>
                  <a:lnTo>
                    <a:pt x="46" y="17"/>
                  </a:lnTo>
                  <a:lnTo>
                    <a:pt x="49" y="18"/>
                  </a:lnTo>
                  <a:lnTo>
                    <a:pt x="52" y="21"/>
                  </a:lnTo>
                  <a:lnTo>
                    <a:pt x="55" y="23"/>
                  </a:lnTo>
                  <a:lnTo>
                    <a:pt x="57" y="24"/>
                  </a:lnTo>
                  <a:lnTo>
                    <a:pt x="60" y="26"/>
                  </a:lnTo>
                  <a:lnTo>
                    <a:pt x="63" y="29"/>
                  </a:lnTo>
                  <a:lnTo>
                    <a:pt x="64" y="30"/>
                  </a:lnTo>
                  <a:lnTo>
                    <a:pt x="67" y="32"/>
                  </a:lnTo>
                  <a:lnTo>
                    <a:pt x="70" y="33"/>
                  </a:lnTo>
                  <a:lnTo>
                    <a:pt x="73" y="36"/>
                  </a:lnTo>
                  <a:lnTo>
                    <a:pt x="76" y="38"/>
                  </a:lnTo>
                  <a:lnTo>
                    <a:pt x="79" y="39"/>
                  </a:lnTo>
                  <a:lnTo>
                    <a:pt x="81" y="41"/>
                  </a:lnTo>
                  <a:lnTo>
                    <a:pt x="84" y="44"/>
                  </a:lnTo>
                  <a:lnTo>
                    <a:pt x="87" y="45"/>
                  </a:lnTo>
                  <a:lnTo>
                    <a:pt x="90" y="47"/>
                  </a:lnTo>
                  <a:lnTo>
                    <a:pt x="93" y="50"/>
                  </a:lnTo>
                  <a:lnTo>
                    <a:pt x="96" y="51"/>
                  </a:lnTo>
                  <a:lnTo>
                    <a:pt x="99" y="54"/>
                  </a:lnTo>
                  <a:lnTo>
                    <a:pt x="100" y="56"/>
                  </a:lnTo>
                  <a:lnTo>
                    <a:pt x="103" y="59"/>
                  </a:lnTo>
                  <a:lnTo>
                    <a:pt x="106" y="60"/>
                  </a:lnTo>
                  <a:lnTo>
                    <a:pt x="109" y="62"/>
                  </a:lnTo>
                  <a:lnTo>
                    <a:pt x="112" y="65"/>
                  </a:lnTo>
                  <a:lnTo>
                    <a:pt x="115" y="66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3" y="74"/>
                  </a:lnTo>
                  <a:lnTo>
                    <a:pt x="126" y="75"/>
                  </a:lnTo>
                  <a:lnTo>
                    <a:pt x="127" y="78"/>
                  </a:lnTo>
                  <a:lnTo>
                    <a:pt x="130" y="80"/>
                  </a:lnTo>
                  <a:lnTo>
                    <a:pt x="133" y="83"/>
                  </a:lnTo>
                  <a:lnTo>
                    <a:pt x="135" y="84"/>
                  </a:lnTo>
                  <a:lnTo>
                    <a:pt x="138" y="87"/>
                  </a:lnTo>
                  <a:lnTo>
                    <a:pt x="141" y="89"/>
                  </a:lnTo>
                  <a:lnTo>
                    <a:pt x="142" y="92"/>
                  </a:lnTo>
                  <a:lnTo>
                    <a:pt x="145" y="95"/>
                  </a:lnTo>
                  <a:lnTo>
                    <a:pt x="148" y="96"/>
                  </a:lnTo>
                  <a:lnTo>
                    <a:pt x="144" y="95"/>
                  </a:lnTo>
                  <a:lnTo>
                    <a:pt x="141" y="92"/>
                  </a:lnTo>
                  <a:lnTo>
                    <a:pt x="138" y="89"/>
                  </a:lnTo>
                  <a:lnTo>
                    <a:pt x="135" y="86"/>
                  </a:lnTo>
                  <a:lnTo>
                    <a:pt x="138" y="89"/>
                  </a:lnTo>
                  <a:lnTo>
                    <a:pt x="139" y="92"/>
                  </a:lnTo>
                  <a:lnTo>
                    <a:pt x="142" y="95"/>
                  </a:lnTo>
                  <a:lnTo>
                    <a:pt x="145" y="98"/>
                  </a:lnTo>
                  <a:lnTo>
                    <a:pt x="148" y="101"/>
                  </a:lnTo>
                  <a:lnTo>
                    <a:pt x="150" y="104"/>
                  </a:lnTo>
                  <a:lnTo>
                    <a:pt x="153" y="107"/>
                  </a:lnTo>
                  <a:lnTo>
                    <a:pt x="156" y="110"/>
                  </a:lnTo>
                  <a:lnTo>
                    <a:pt x="159" y="111"/>
                  </a:lnTo>
                  <a:lnTo>
                    <a:pt x="160" y="114"/>
                  </a:lnTo>
                  <a:lnTo>
                    <a:pt x="163" y="117"/>
                  </a:lnTo>
                  <a:lnTo>
                    <a:pt x="166" y="120"/>
                  </a:lnTo>
                  <a:lnTo>
                    <a:pt x="169" y="123"/>
                  </a:lnTo>
                  <a:lnTo>
                    <a:pt x="172" y="126"/>
                  </a:lnTo>
                  <a:lnTo>
                    <a:pt x="174" y="129"/>
                  </a:lnTo>
                  <a:lnTo>
                    <a:pt x="178" y="132"/>
                  </a:lnTo>
                  <a:lnTo>
                    <a:pt x="180" y="134"/>
                  </a:lnTo>
                  <a:lnTo>
                    <a:pt x="183" y="137"/>
                  </a:lnTo>
                  <a:lnTo>
                    <a:pt x="186" y="140"/>
                  </a:lnTo>
                  <a:lnTo>
                    <a:pt x="189" y="143"/>
                  </a:lnTo>
                  <a:lnTo>
                    <a:pt x="190" y="146"/>
                  </a:lnTo>
                  <a:lnTo>
                    <a:pt x="193" y="149"/>
                  </a:lnTo>
                  <a:lnTo>
                    <a:pt x="196" y="152"/>
                  </a:lnTo>
                  <a:lnTo>
                    <a:pt x="199" y="155"/>
                  </a:lnTo>
                  <a:lnTo>
                    <a:pt x="201" y="158"/>
                  </a:lnTo>
                  <a:lnTo>
                    <a:pt x="204" y="161"/>
                  </a:lnTo>
                  <a:lnTo>
                    <a:pt x="207" y="164"/>
                  </a:lnTo>
                  <a:lnTo>
                    <a:pt x="210" y="167"/>
                  </a:lnTo>
                  <a:lnTo>
                    <a:pt x="211" y="170"/>
                  </a:lnTo>
                  <a:lnTo>
                    <a:pt x="214" y="173"/>
                  </a:lnTo>
                  <a:lnTo>
                    <a:pt x="217" y="177"/>
                  </a:lnTo>
                  <a:lnTo>
                    <a:pt x="219" y="180"/>
                  </a:lnTo>
                  <a:lnTo>
                    <a:pt x="222" y="183"/>
                  </a:lnTo>
                  <a:lnTo>
                    <a:pt x="225" y="188"/>
                  </a:lnTo>
                  <a:lnTo>
                    <a:pt x="226" y="189"/>
                  </a:lnTo>
                  <a:lnTo>
                    <a:pt x="228" y="192"/>
                  </a:lnTo>
                  <a:lnTo>
                    <a:pt x="229" y="195"/>
                  </a:lnTo>
                  <a:lnTo>
                    <a:pt x="232" y="198"/>
                  </a:lnTo>
                  <a:lnTo>
                    <a:pt x="234" y="200"/>
                  </a:lnTo>
                  <a:lnTo>
                    <a:pt x="235" y="203"/>
                  </a:lnTo>
                  <a:lnTo>
                    <a:pt x="237" y="206"/>
                  </a:lnTo>
                  <a:lnTo>
                    <a:pt x="238" y="209"/>
                  </a:lnTo>
                  <a:lnTo>
                    <a:pt x="241" y="212"/>
                  </a:lnTo>
                  <a:lnTo>
                    <a:pt x="243" y="215"/>
                  </a:lnTo>
                  <a:lnTo>
                    <a:pt x="244" y="218"/>
                  </a:lnTo>
                  <a:lnTo>
                    <a:pt x="247" y="222"/>
                  </a:lnTo>
                  <a:lnTo>
                    <a:pt x="249" y="225"/>
                  </a:lnTo>
                  <a:lnTo>
                    <a:pt x="250" y="228"/>
                  </a:lnTo>
                  <a:lnTo>
                    <a:pt x="252" y="231"/>
                  </a:lnTo>
                  <a:lnTo>
                    <a:pt x="255" y="236"/>
                  </a:lnTo>
                  <a:lnTo>
                    <a:pt x="256" y="239"/>
                  </a:lnTo>
                  <a:lnTo>
                    <a:pt x="259" y="242"/>
                  </a:lnTo>
                  <a:lnTo>
                    <a:pt x="261" y="246"/>
                  </a:lnTo>
                  <a:lnTo>
                    <a:pt x="264" y="251"/>
                  </a:lnTo>
                  <a:lnTo>
                    <a:pt x="265" y="254"/>
                  </a:lnTo>
                  <a:lnTo>
                    <a:pt x="267" y="258"/>
                  </a:lnTo>
                  <a:lnTo>
                    <a:pt x="270" y="261"/>
                  </a:lnTo>
                  <a:lnTo>
                    <a:pt x="271" y="266"/>
                  </a:lnTo>
                  <a:lnTo>
                    <a:pt x="274" y="269"/>
                  </a:lnTo>
                  <a:lnTo>
                    <a:pt x="276" y="273"/>
                  </a:lnTo>
                  <a:lnTo>
                    <a:pt x="279" y="278"/>
                  </a:lnTo>
                  <a:lnTo>
                    <a:pt x="280" y="281"/>
                  </a:lnTo>
                  <a:lnTo>
                    <a:pt x="282" y="285"/>
                  </a:lnTo>
                  <a:lnTo>
                    <a:pt x="285" y="288"/>
                  </a:lnTo>
                  <a:lnTo>
                    <a:pt x="286" y="293"/>
                  </a:lnTo>
                  <a:lnTo>
                    <a:pt x="288" y="297"/>
                  </a:lnTo>
                  <a:lnTo>
                    <a:pt x="289" y="300"/>
                  </a:lnTo>
                  <a:lnTo>
                    <a:pt x="292" y="305"/>
                  </a:lnTo>
                  <a:lnTo>
                    <a:pt x="294" y="308"/>
                  </a:lnTo>
                  <a:lnTo>
                    <a:pt x="297" y="312"/>
                  </a:lnTo>
                  <a:lnTo>
                    <a:pt x="298" y="315"/>
                  </a:lnTo>
                  <a:lnTo>
                    <a:pt x="300" y="320"/>
                  </a:lnTo>
                  <a:lnTo>
                    <a:pt x="301" y="324"/>
                  </a:lnTo>
                  <a:lnTo>
                    <a:pt x="303" y="327"/>
                  </a:lnTo>
                  <a:lnTo>
                    <a:pt x="304" y="332"/>
                  </a:lnTo>
                  <a:lnTo>
                    <a:pt x="307" y="335"/>
                  </a:lnTo>
                  <a:lnTo>
                    <a:pt x="309" y="339"/>
                  </a:lnTo>
                  <a:lnTo>
                    <a:pt x="310" y="342"/>
                  </a:lnTo>
                  <a:lnTo>
                    <a:pt x="312" y="345"/>
                  </a:lnTo>
                  <a:lnTo>
                    <a:pt x="313" y="350"/>
                  </a:lnTo>
                  <a:lnTo>
                    <a:pt x="315" y="353"/>
                  </a:lnTo>
                  <a:lnTo>
                    <a:pt x="316" y="356"/>
                  </a:lnTo>
                  <a:lnTo>
                    <a:pt x="316" y="359"/>
                  </a:lnTo>
                  <a:lnTo>
                    <a:pt x="318" y="363"/>
                  </a:lnTo>
                  <a:lnTo>
                    <a:pt x="319" y="366"/>
                  </a:lnTo>
                  <a:lnTo>
                    <a:pt x="321" y="369"/>
                  </a:lnTo>
                  <a:lnTo>
                    <a:pt x="322" y="372"/>
                  </a:lnTo>
                  <a:lnTo>
                    <a:pt x="322" y="374"/>
                  </a:lnTo>
                  <a:lnTo>
                    <a:pt x="324" y="377"/>
                  </a:lnTo>
                  <a:lnTo>
                    <a:pt x="325" y="380"/>
                  </a:lnTo>
                  <a:lnTo>
                    <a:pt x="325" y="383"/>
                  </a:lnTo>
                  <a:lnTo>
                    <a:pt x="327" y="384"/>
                  </a:lnTo>
                  <a:lnTo>
                    <a:pt x="327" y="387"/>
                  </a:lnTo>
                  <a:lnTo>
                    <a:pt x="328" y="390"/>
                  </a:lnTo>
                  <a:lnTo>
                    <a:pt x="327" y="387"/>
                  </a:lnTo>
                  <a:lnTo>
                    <a:pt x="325" y="384"/>
                  </a:lnTo>
                  <a:lnTo>
                    <a:pt x="324" y="381"/>
                  </a:lnTo>
                  <a:lnTo>
                    <a:pt x="322" y="380"/>
                  </a:lnTo>
                  <a:lnTo>
                    <a:pt x="322" y="377"/>
                  </a:lnTo>
                  <a:lnTo>
                    <a:pt x="321" y="374"/>
                  </a:lnTo>
                  <a:lnTo>
                    <a:pt x="319" y="372"/>
                  </a:lnTo>
                  <a:lnTo>
                    <a:pt x="318" y="369"/>
                  </a:lnTo>
                  <a:lnTo>
                    <a:pt x="316" y="366"/>
                  </a:lnTo>
                  <a:lnTo>
                    <a:pt x="316" y="363"/>
                  </a:lnTo>
                  <a:lnTo>
                    <a:pt x="315" y="360"/>
                  </a:lnTo>
                  <a:lnTo>
                    <a:pt x="313" y="357"/>
                  </a:lnTo>
                  <a:lnTo>
                    <a:pt x="312" y="356"/>
                  </a:lnTo>
                  <a:lnTo>
                    <a:pt x="312" y="353"/>
                  </a:lnTo>
                  <a:lnTo>
                    <a:pt x="310" y="350"/>
                  </a:lnTo>
                  <a:lnTo>
                    <a:pt x="310" y="347"/>
                  </a:lnTo>
                  <a:lnTo>
                    <a:pt x="309" y="344"/>
                  </a:lnTo>
                  <a:lnTo>
                    <a:pt x="307" y="341"/>
                  </a:lnTo>
                  <a:lnTo>
                    <a:pt x="306" y="339"/>
                  </a:lnTo>
                  <a:lnTo>
                    <a:pt x="304" y="336"/>
                  </a:lnTo>
                  <a:lnTo>
                    <a:pt x="304" y="333"/>
                  </a:lnTo>
                  <a:lnTo>
                    <a:pt x="303" y="330"/>
                  </a:lnTo>
                  <a:lnTo>
                    <a:pt x="301" y="327"/>
                  </a:lnTo>
                  <a:lnTo>
                    <a:pt x="300" y="326"/>
                  </a:lnTo>
                  <a:lnTo>
                    <a:pt x="298" y="323"/>
                  </a:lnTo>
                  <a:lnTo>
                    <a:pt x="297" y="320"/>
                  </a:lnTo>
                  <a:lnTo>
                    <a:pt x="295" y="317"/>
                  </a:lnTo>
                  <a:lnTo>
                    <a:pt x="295" y="315"/>
                  </a:lnTo>
                  <a:lnTo>
                    <a:pt x="292" y="312"/>
                  </a:lnTo>
                  <a:lnTo>
                    <a:pt x="292" y="311"/>
                  </a:lnTo>
                  <a:lnTo>
                    <a:pt x="291" y="308"/>
                  </a:lnTo>
                  <a:lnTo>
                    <a:pt x="289" y="306"/>
                  </a:lnTo>
                  <a:lnTo>
                    <a:pt x="289" y="308"/>
                  </a:lnTo>
                  <a:lnTo>
                    <a:pt x="291" y="311"/>
                  </a:lnTo>
                  <a:lnTo>
                    <a:pt x="291" y="314"/>
                  </a:lnTo>
                  <a:lnTo>
                    <a:pt x="292" y="317"/>
                  </a:lnTo>
                  <a:lnTo>
                    <a:pt x="294" y="320"/>
                  </a:lnTo>
                  <a:lnTo>
                    <a:pt x="295" y="324"/>
                  </a:lnTo>
                  <a:lnTo>
                    <a:pt x="297" y="326"/>
                  </a:lnTo>
                  <a:lnTo>
                    <a:pt x="297" y="327"/>
                  </a:lnTo>
                  <a:lnTo>
                    <a:pt x="298" y="330"/>
                  </a:lnTo>
                  <a:lnTo>
                    <a:pt x="298" y="332"/>
                  </a:lnTo>
                  <a:lnTo>
                    <a:pt x="300" y="333"/>
                  </a:lnTo>
                  <a:lnTo>
                    <a:pt x="300" y="336"/>
                  </a:lnTo>
                  <a:lnTo>
                    <a:pt x="301" y="338"/>
                  </a:lnTo>
                  <a:lnTo>
                    <a:pt x="303" y="341"/>
                  </a:lnTo>
                  <a:lnTo>
                    <a:pt x="303" y="342"/>
                  </a:lnTo>
                  <a:lnTo>
                    <a:pt x="304" y="345"/>
                  </a:lnTo>
                  <a:lnTo>
                    <a:pt x="306" y="348"/>
                  </a:lnTo>
                  <a:lnTo>
                    <a:pt x="306" y="350"/>
                  </a:lnTo>
                  <a:lnTo>
                    <a:pt x="307" y="353"/>
                  </a:lnTo>
                  <a:lnTo>
                    <a:pt x="309" y="354"/>
                  </a:lnTo>
                  <a:lnTo>
                    <a:pt x="310" y="357"/>
                  </a:lnTo>
                  <a:lnTo>
                    <a:pt x="310" y="360"/>
                  </a:lnTo>
                  <a:lnTo>
                    <a:pt x="312" y="362"/>
                  </a:lnTo>
                  <a:lnTo>
                    <a:pt x="313" y="365"/>
                  </a:lnTo>
                  <a:lnTo>
                    <a:pt x="315" y="368"/>
                  </a:lnTo>
                  <a:lnTo>
                    <a:pt x="315" y="369"/>
                  </a:lnTo>
                  <a:lnTo>
                    <a:pt x="316" y="372"/>
                  </a:lnTo>
                  <a:lnTo>
                    <a:pt x="318" y="375"/>
                  </a:lnTo>
                  <a:lnTo>
                    <a:pt x="318" y="377"/>
                  </a:lnTo>
                  <a:lnTo>
                    <a:pt x="319" y="380"/>
                  </a:lnTo>
                  <a:lnTo>
                    <a:pt x="321" y="381"/>
                  </a:lnTo>
                  <a:lnTo>
                    <a:pt x="321" y="384"/>
                  </a:lnTo>
                  <a:lnTo>
                    <a:pt x="322" y="386"/>
                  </a:lnTo>
                  <a:lnTo>
                    <a:pt x="324" y="389"/>
                  </a:lnTo>
                  <a:lnTo>
                    <a:pt x="324" y="392"/>
                  </a:lnTo>
                  <a:lnTo>
                    <a:pt x="325" y="393"/>
                  </a:lnTo>
                  <a:lnTo>
                    <a:pt x="325" y="396"/>
                  </a:lnTo>
                  <a:lnTo>
                    <a:pt x="327" y="398"/>
                  </a:lnTo>
                  <a:lnTo>
                    <a:pt x="328" y="402"/>
                  </a:lnTo>
                  <a:lnTo>
                    <a:pt x="330" y="407"/>
                  </a:lnTo>
                  <a:lnTo>
                    <a:pt x="331" y="410"/>
                  </a:lnTo>
                  <a:lnTo>
                    <a:pt x="333" y="413"/>
                  </a:lnTo>
                  <a:lnTo>
                    <a:pt x="333" y="416"/>
                  </a:lnTo>
                  <a:lnTo>
                    <a:pt x="334" y="419"/>
                  </a:lnTo>
                  <a:lnTo>
                    <a:pt x="334" y="422"/>
                  </a:lnTo>
                  <a:lnTo>
                    <a:pt x="336" y="423"/>
                  </a:lnTo>
                  <a:lnTo>
                    <a:pt x="336" y="425"/>
                  </a:lnTo>
                  <a:lnTo>
                    <a:pt x="336" y="426"/>
                  </a:lnTo>
                  <a:lnTo>
                    <a:pt x="334" y="423"/>
                  </a:lnTo>
                  <a:lnTo>
                    <a:pt x="333" y="420"/>
                  </a:lnTo>
                  <a:lnTo>
                    <a:pt x="331" y="416"/>
                  </a:lnTo>
                  <a:lnTo>
                    <a:pt x="330" y="413"/>
                  </a:lnTo>
                  <a:lnTo>
                    <a:pt x="330" y="416"/>
                  </a:lnTo>
                  <a:lnTo>
                    <a:pt x="331" y="419"/>
                  </a:lnTo>
                  <a:lnTo>
                    <a:pt x="331" y="420"/>
                  </a:lnTo>
                  <a:lnTo>
                    <a:pt x="333" y="423"/>
                  </a:lnTo>
                  <a:lnTo>
                    <a:pt x="333" y="426"/>
                  </a:lnTo>
                  <a:lnTo>
                    <a:pt x="334" y="429"/>
                  </a:lnTo>
                  <a:lnTo>
                    <a:pt x="334" y="431"/>
                  </a:lnTo>
                  <a:lnTo>
                    <a:pt x="336" y="434"/>
                  </a:lnTo>
                  <a:lnTo>
                    <a:pt x="336" y="437"/>
                  </a:lnTo>
                  <a:lnTo>
                    <a:pt x="337" y="440"/>
                  </a:lnTo>
                  <a:lnTo>
                    <a:pt x="337" y="441"/>
                  </a:lnTo>
                  <a:lnTo>
                    <a:pt x="339" y="444"/>
                  </a:lnTo>
                  <a:lnTo>
                    <a:pt x="339" y="447"/>
                  </a:lnTo>
                  <a:lnTo>
                    <a:pt x="340" y="450"/>
                  </a:lnTo>
                  <a:lnTo>
                    <a:pt x="340" y="453"/>
                  </a:lnTo>
                  <a:lnTo>
                    <a:pt x="342" y="455"/>
                  </a:lnTo>
                  <a:lnTo>
                    <a:pt x="340" y="455"/>
                  </a:lnTo>
                  <a:lnTo>
                    <a:pt x="339" y="455"/>
                  </a:lnTo>
                  <a:lnTo>
                    <a:pt x="337" y="452"/>
                  </a:lnTo>
                  <a:lnTo>
                    <a:pt x="336" y="447"/>
                  </a:lnTo>
                  <a:lnTo>
                    <a:pt x="336" y="444"/>
                  </a:lnTo>
                  <a:lnTo>
                    <a:pt x="334" y="440"/>
                  </a:lnTo>
                  <a:lnTo>
                    <a:pt x="333" y="437"/>
                  </a:lnTo>
                  <a:lnTo>
                    <a:pt x="331" y="434"/>
                  </a:lnTo>
                  <a:lnTo>
                    <a:pt x="330" y="429"/>
                  </a:lnTo>
                  <a:lnTo>
                    <a:pt x="328" y="426"/>
                  </a:lnTo>
                  <a:lnTo>
                    <a:pt x="327" y="423"/>
                  </a:lnTo>
                  <a:lnTo>
                    <a:pt x="325" y="419"/>
                  </a:lnTo>
                  <a:lnTo>
                    <a:pt x="324" y="416"/>
                  </a:lnTo>
                  <a:lnTo>
                    <a:pt x="322" y="411"/>
                  </a:lnTo>
                  <a:lnTo>
                    <a:pt x="321" y="408"/>
                  </a:lnTo>
                  <a:lnTo>
                    <a:pt x="319" y="405"/>
                  </a:lnTo>
                  <a:lnTo>
                    <a:pt x="318" y="402"/>
                  </a:lnTo>
                  <a:lnTo>
                    <a:pt x="316" y="401"/>
                  </a:lnTo>
                  <a:lnTo>
                    <a:pt x="316" y="404"/>
                  </a:lnTo>
                  <a:lnTo>
                    <a:pt x="318" y="407"/>
                  </a:lnTo>
                  <a:lnTo>
                    <a:pt x="318" y="410"/>
                  </a:lnTo>
                  <a:lnTo>
                    <a:pt x="319" y="414"/>
                  </a:lnTo>
                  <a:lnTo>
                    <a:pt x="321" y="417"/>
                  </a:lnTo>
                  <a:lnTo>
                    <a:pt x="322" y="420"/>
                  </a:lnTo>
                  <a:lnTo>
                    <a:pt x="324" y="425"/>
                  </a:lnTo>
                  <a:lnTo>
                    <a:pt x="324" y="428"/>
                  </a:lnTo>
                  <a:lnTo>
                    <a:pt x="325" y="431"/>
                  </a:lnTo>
                  <a:lnTo>
                    <a:pt x="327" y="435"/>
                  </a:lnTo>
                  <a:lnTo>
                    <a:pt x="328" y="438"/>
                  </a:lnTo>
                  <a:lnTo>
                    <a:pt x="330" y="441"/>
                  </a:lnTo>
                  <a:lnTo>
                    <a:pt x="331" y="446"/>
                  </a:lnTo>
                  <a:lnTo>
                    <a:pt x="333" y="449"/>
                  </a:lnTo>
                  <a:lnTo>
                    <a:pt x="334" y="452"/>
                  </a:lnTo>
                  <a:lnTo>
                    <a:pt x="336" y="456"/>
                  </a:lnTo>
                  <a:lnTo>
                    <a:pt x="334" y="456"/>
                  </a:lnTo>
                  <a:lnTo>
                    <a:pt x="333" y="456"/>
                  </a:lnTo>
                  <a:lnTo>
                    <a:pt x="333" y="456"/>
                  </a:lnTo>
                  <a:lnTo>
                    <a:pt x="331" y="452"/>
                  </a:lnTo>
                  <a:lnTo>
                    <a:pt x="330" y="449"/>
                  </a:lnTo>
                  <a:lnTo>
                    <a:pt x="328" y="447"/>
                  </a:lnTo>
                  <a:lnTo>
                    <a:pt x="327" y="444"/>
                  </a:lnTo>
                  <a:lnTo>
                    <a:pt x="327" y="441"/>
                  </a:lnTo>
                  <a:lnTo>
                    <a:pt x="325" y="440"/>
                  </a:lnTo>
                  <a:lnTo>
                    <a:pt x="325" y="437"/>
                  </a:lnTo>
                  <a:lnTo>
                    <a:pt x="325" y="435"/>
                  </a:lnTo>
                  <a:lnTo>
                    <a:pt x="324" y="432"/>
                  </a:lnTo>
                  <a:lnTo>
                    <a:pt x="324" y="431"/>
                  </a:lnTo>
                  <a:lnTo>
                    <a:pt x="322" y="429"/>
                  </a:lnTo>
                  <a:lnTo>
                    <a:pt x="322" y="426"/>
                  </a:lnTo>
                  <a:lnTo>
                    <a:pt x="321" y="425"/>
                  </a:lnTo>
                  <a:lnTo>
                    <a:pt x="321" y="422"/>
                  </a:lnTo>
                  <a:lnTo>
                    <a:pt x="319" y="420"/>
                  </a:lnTo>
                  <a:lnTo>
                    <a:pt x="318" y="416"/>
                  </a:lnTo>
                  <a:lnTo>
                    <a:pt x="316" y="411"/>
                  </a:lnTo>
                  <a:lnTo>
                    <a:pt x="315" y="408"/>
                  </a:lnTo>
                  <a:lnTo>
                    <a:pt x="313" y="404"/>
                  </a:lnTo>
                  <a:lnTo>
                    <a:pt x="312" y="399"/>
                  </a:lnTo>
                  <a:lnTo>
                    <a:pt x="310" y="396"/>
                  </a:lnTo>
                  <a:lnTo>
                    <a:pt x="307" y="392"/>
                  </a:lnTo>
                  <a:lnTo>
                    <a:pt x="306" y="389"/>
                  </a:lnTo>
                  <a:lnTo>
                    <a:pt x="306" y="386"/>
                  </a:lnTo>
                  <a:lnTo>
                    <a:pt x="304" y="381"/>
                  </a:lnTo>
                  <a:lnTo>
                    <a:pt x="303" y="383"/>
                  </a:lnTo>
                  <a:lnTo>
                    <a:pt x="304" y="384"/>
                  </a:lnTo>
                  <a:lnTo>
                    <a:pt x="304" y="386"/>
                  </a:lnTo>
                  <a:lnTo>
                    <a:pt x="304" y="387"/>
                  </a:lnTo>
                  <a:lnTo>
                    <a:pt x="306" y="390"/>
                  </a:lnTo>
                  <a:lnTo>
                    <a:pt x="307" y="393"/>
                  </a:lnTo>
                  <a:lnTo>
                    <a:pt x="307" y="396"/>
                  </a:lnTo>
                  <a:lnTo>
                    <a:pt x="309" y="399"/>
                  </a:lnTo>
                  <a:lnTo>
                    <a:pt x="310" y="402"/>
                  </a:lnTo>
                  <a:lnTo>
                    <a:pt x="312" y="405"/>
                  </a:lnTo>
                  <a:lnTo>
                    <a:pt x="312" y="408"/>
                  </a:lnTo>
                  <a:lnTo>
                    <a:pt x="313" y="411"/>
                  </a:lnTo>
                  <a:lnTo>
                    <a:pt x="315" y="414"/>
                  </a:lnTo>
                  <a:lnTo>
                    <a:pt x="316" y="417"/>
                  </a:lnTo>
                  <a:lnTo>
                    <a:pt x="316" y="420"/>
                  </a:lnTo>
                  <a:lnTo>
                    <a:pt x="318" y="425"/>
                  </a:lnTo>
                  <a:lnTo>
                    <a:pt x="319" y="428"/>
                  </a:lnTo>
                  <a:lnTo>
                    <a:pt x="321" y="431"/>
                  </a:lnTo>
                  <a:lnTo>
                    <a:pt x="322" y="434"/>
                  </a:lnTo>
                  <a:lnTo>
                    <a:pt x="324" y="437"/>
                  </a:lnTo>
                  <a:lnTo>
                    <a:pt x="324" y="437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3" name="Freeform 33"/>
            <p:cNvSpPr>
              <a:spLocks/>
            </p:cNvSpPr>
            <p:nvPr/>
          </p:nvSpPr>
          <p:spPr bwMode="auto">
            <a:xfrm>
              <a:off x="4713" y="1857"/>
              <a:ext cx="194" cy="356"/>
            </a:xfrm>
            <a:custGeom>
              <a:avLst/>
              <a:gdLst/>
              <a:ahLst/>
              <a:cxnLst>
                <a:cxn ang="0">
                  <a:pos x="171" y="345"/>
                </a:cxn>
                <a:cxn ang="0">
                  <a:pos x="171" y="350"/>
                </a:cxn>
                <a:cxn ang="0">
                  <a:pos x="165" y="332"/>
                </a:cxn>
                <a:cxn ang="0">
                  <a:pos x="161" y="314"/>
                </a:cxn>
                <a:cxn ang="0">
                  <a:pos x="155" y="294"/>
                </a:cxn>
                <a:cxn ang="0">
                  <a:pos x="150" y="276"/>
                </a:cxn>
                <a:cxn ang="0">
                  <a:pos x="144" y="258"/>
                </a:cxn>
                <a:cxn ang="0">
                  <a:pos x="140" y="242"/>
                </a:cxn>
                <a:cxn ang="0">
                  <a:pos x="134" y="219"/>
                </a:cxn>
                <a:cxn ang="0">
                  <a:pos x="128" y="204"/>
                </a:cxn>
                <a:cxn ang="0">
                  <a:pos x="122" y="188"/>
                </a:cxn>
                <a:cxn ang="0">
                  <a:pos x="113" y="171"/>
                </a:cxn>
                <a:cxn ang="0">
                  <a:pos x="104" y="153"/>
                </a:cxn>
                <a:cxn ang="0">
                  <a:pos x="92" y="137"/>
                </a:cxn>
                <a:cxn ang="0">
                  <a:pos x="81" y="120"/>
                </a:cxn>
                <a:cxn ang="0">
                  <a:pos x="71" y="102"/>
                </a:cxn>
                <a:cxn ang="0">
                  <a:pos x="60" y="87"/>
                </a:cxn>
                <a:cxn ang="0">
                  <a:pos x="39" y="60"/>
                </a:cxn>
                <a:cxn ang="0">
                  <a:pos x="21" y="39"/>
                </a:cxn>
                <a:cxn ang="0">
                  <a:pos x="5" y="17"/>
                </a:cxn>
                <a:cxn ang="0">
                  <a:pos x="23" y="35"/>
                </a:cxn>
                <a:cxn ang="0">
                  <a:pos x="39" y="56"/>
                </a:cxn>
                <a:cxn ang="0">
                  <a:pos x="47" y="60"/>
                </a:cxn>
                <a:cxn ang="0">
                  <a:pos x="35" y="45"/>
                </a:cxn>
                <a:cxn ang="0">
                  <a:pos x="20" y="27"/>
                </a:cxn>
                <a:cxn ang="0">
                  <a:pos x="2" y="3"/>
                </a:cxn>
                <a:cxn ang="0">
                  <a:pos x="20" y="18"/>
                </a:cxn>
                <a:cxn ang="0">
                  <a:pos x="32" y="35"/>
                </a:cxn>
                <a:cxn ang="0">
                  <a:pos x="44" y="50"/>
                </a:cxn>
                <a:cxn ang="0">
                  <a:pos x="35" y="36"/>
                </a:cxn>
                <a:cxn ang="0">
                  <a:pos x="36" y="35"/>
                </a:cxn>
                <a:cxn ang="0">
                  <a:pos x="32" y="26"/>
                </a:cxn>
                <a:cxn ang="0">
                  <a:pos x="17" y="8"/>
                </a:cxn>
                <a:cxn ang="0">
                  <a:pos x="23" y="14"/>
                </a:cxn>
                <a:cxn ang="0">
                  <a:pos x="36" y="29"/>
                </a:cxn>
                <a:cxn ang="0">
                  <a:pos x="51" y="48"/>
                </a:cxn>
                <a:cxn ang="0">
                  <a:pos x="66" y="68"/>
                </a:cxn>
                <a:cxn ang="0">
                  <a:pos x="80" y="87"/>
                </a:cxn>
                <a:cxn ang="0">
                  <a:pos x="86" y="99"/>
                </a:cxn>
                <a:cxn ang="0">
                  <a:pos x="84" y="101"/>
                </a:cxn>
                <a:cxn ang="0">
                  <a:pos x="95" y="119"/>
                </a:cxn>
                <a:cxn ang="0">
                  <a:pos x="107" y="137"/>
                </a:cxn>
                <a:cxn ang="0">
                  <a:pos x="119" y="155"/>
                </a:cxn>
                <a:cxn ang="0">
                  <a:pos x="129" y="174"/>
                </a:cxn>
                <a:cxn ang="0">
                  <a:pos x="138" y="191"/>
                </a:cxn>
                <a:cxn ang="0">
                  <a:pos x="146" y="207"/>
                </a:cxn>
                <a:cxn ang="0">
                  <a:pos x="152" y="224"/>
                </a:cxn>
                <a:cxn ang="0">
                  <a:pos x="159" y="242"/>
                </a:cxn>
                <a:cxn ang="0">
                  <a:pos x="165" y="258"/>
                </a:cxn>
                <a:cxn ang="0">
                  <a:pos x="171" y="276"/>
                </a:cxn>
                <a:cxn ang="0">
                  <a:pos x="177" y="294"/>
                </a:cxn>
                <a:cxn ang="0">
                  <a:pos x="185" y="312"/>
                </a:cxn>
                <a:cxn ang="0">
                  <a:pos x="191" y="329"/>
                </a:cxn>
                <a:cxn ang="0">
                  <a:pos x="188" y="330"/>
                </a:cxn>
                <a:cxn ang="0">
                  <a:pos x="179" y="302"/>
                </a:cxn>
                <a:cxn ang="0">
                  <a:pos x="170" y="275"/>
                </a:cxn>
                <a:cxn ang="0">
                  <a:pos x="173" y="293"/>
                </a:cxn>
                <a:cxn ang="0">
                  <a:pos x="180" y="312"/>
                </a:cxn>
                <a:cxn ang="0">
                  <a:pos x="186" y="333"/>
                </a:cxn>
                <a:cxn ang="0">
                  <a:pos x="192" y="351"/>
                </a:cxn>
                <a:cxn ang="0">
                  <a:pos x="182" y="351"/>
                </a:cxn>
                <a:cxn ang="0">
                  <a:pos x="182" y="354"/>
                </a:cxn>
                <a:cxn ang="0">
                  <a:pos x="173" y="341"/>
                </a:cxn>
              </a:cxnLst>
              <a:rect l="0" t="0" r="r" b="b"/>
              <a:pathLst>
                <a:path w="194" h="356">
                  <a:moveTo>
                    <a:pt x="171" y="330"/>
                  </a:moveTo>
                  <a:lnTo>
                    <a:pt x="170" y="332"/>
                  </a:lnTo>
                  <a:lnTo>
                    <a:pt x="170" y="333"/>
                  </a:lnTo>
                  <a:lnTo>
                    <a:pt x="170" y="336"/>
                  </a:lnTo>
                  <a:lnTo>
                    <a:pt x="171" y="339"/>
                  </a:lnTo>
                  <a:lnTo>
                    <a:pt x="171" y="342"/>
                  </a:lnTo>
                  <a:lnTo>
                    <a:pt x="171" y="345"/>
                  </a:lnTo>
                  <a:lnTo>
                    <a:pt x="171" y="347"/>
                  </a:lnTo>
                  <a:lnTo>
                    <a:pt x="173" y="348"/>
                  </a:lnTo>
                  <a:lnTo>
                    <a:pt x="173" y="351"/>
                  </a:lnTo>
                  <a:lnTo>
                    <a:pt x="173" y="353"/>
                  </a:lnTo>
                  <a:lnTo>
                    <a:pt x="173" y="353"/>
                  </a:lnTo>
                  <a:lnTo>
                    <a:pt x="173" y="353"/>
                  </a:lnTo>
                  <a:lnTo>
                    <a:pt x="171" y="350"/>
                  </a:lnTo>
                  <a:lnTo>
                    <a:pt x="171" y="347"/>
                  </a:lnTo>
                  <a:lnTo>
                    <a:pt x="170" y="345"/>
                  </a:lnTo>
                  <a:lnTo>
                    <a:pt x="170" y="342"/>
                  </a:lnTo>
                  <a:lnTo>
                    <a:pt x="168" y="339"/>
                  </a:lnTo>
                  <a:lnTo>
                    <a:pt x="168" y="338"/>
                  </a:lnTo>
                  <a:lnTo>
                    <a:pt x="167" y="335"/>
                  </a:lnTo>
                  <a:lnTo>
                    <a:pt x="165" y="332"/>
                  </a:lnTo>
                  <a:lnTo>
                    <a:pt x="165" y="329"/>
                  </a:lnTo>
                  <a:lnTo>
                    <a:pt x="164" y="327"/>
                  </a:lnTo>
                  <a:lnTo>
                    <a:pt x="164" y="324"/>
                  </a:lnTo>
                  <a:lnTo>
                    <a:pt x="162" y="321"/>
                  </a:lnTo>
                  <a:lnTo>
                    <a:pt x="162" y="318"/>
                  </a:lnTo>
                  <a:lnTo>
                    <a:pt x="161" y="317"/>
                  </a:lnTo>
                  <a:lnTo>
                    <a:pt x="161" y="314"/>
                  </a:lnTo>
                  <a:lnTo>
                    <a:pt x="161" y="311"/>
                  </a:lnTo>
                  <a:lnTo>
                    <a:pt x="159" y="308"/>
                  </a:lnTo>
                  <a:lnTo>
                    <a:pt x="158" y="305"/>
                  </a:lnTo>
                  <a:lnTo>
                    <a:pt x="158" y="302"/>
                  </a:lnTo>
                  <a:lnTo>
                    <a:pt x="156" y="300"/>
                  </a:lnTo>
                  <a:lnTo>
                    <a:pt x="156" y="297"/>
                  </a:lnTo>
                  <a:lnTo>
                    <a:pt x="155" y="294"/>
                  </a:lnTo>
                  <a:lnTo>
                    <a:pt x="155" y="291"/>
                  </a:lnTo>
                  <a:lnTo>
                    <a:pt x="153" y="290"/>
                  </a:lnTo>
                  <a:lnTo>
                    <a:pt x="153" y="287"/>
                  </a:lnTo>
                  <a:lnTo>
                    <a:pt x="152" y="284"/>
                  </a:lnTo>
                  <a:lnTo>
                    <a:pt x="152" y="281"/>
                  </a:lnTo>
                  <a:lnTo>
                    <a:pt x="150" y="278"/>
                  </a:lnTo>
                  <a:lnTo>
                    <a:pt x="150" y="276"/>
                  </a:lnTo>
                  <a:lnTo>
                    <a:pt x="149" y="273"/>
                  </a:lnTo>
                  <a:lnTo>
                    <a:pt x="149" y="272"/>
                  </a:lnTo>
                  <a:lnTo>
                    <a:pt x="149" y="269"/>
                  </a:lnTo>
                  <a:lnTo>
                    <a:pt x="147" y="266"/>
                  </a:lnTo>
                  <a:lnTo>
                    <a:pt x="147" y="264"/>
                  </a:lnTo>
                  <a:lnTo>
                    <a:pt x="146" y="261"/>
                  </a:lnTo>
                  <a:lnTo>
                    <a:pt x="144" y="258"/>
                  </a:lnTo>
                  <a:lnTo>
                    <a:pt x="144" y="257"/>
                  </a:lnTo>
                  <a:lnTo>
                    <a:pt x="143" y="254"/>
                  </a:lnTo>
                  <a:lnTo>
                    <a:pt x="143" y="252"/>
                  </a:lnTo>
                  <a:lnTo>
                    <a:pt x="143" y="249"/>
                  </a:lnTo>
                  <a:lnTo>
                    <a:pt x="141" y="248"/>
                  </a:lnTo>
                  <a:lnTo>
                    <a:pt x="141" y="245"/>
                  </a:lnTo>
                  <a:lnTo>
                    <a:pt x="140" y="242"/>
                  </a:lnTo>
                  <a:lnTo>
                    <a:pt x="140" y="240"/>
                  </a:lnTo>
                  <a:lnTo>
                    <a:pt x="138" y="237"/>
                  </a:lnTo>
                  <a:lnTo>
                    <a:pt x="138" y="233"/>
                  </a:lnTo>
                  <a:lnTo>
                    <a:pt x="137" y="230"/>
                  </a:lnTo>
                  <a:lnTo>
                    <a:pt x="135" y="225"/>
                  </a:lnTo>
                  <a:lnTo>
                    <a:pt x="134" y="222"/>
                  </a:lnTo>
                  <a:lnTo>
                    <a:pt x="134" y="219"/>
                  </a:lnTo>
                  <a:lnTo>
                    <a:pt x="132" y="218"/>
                  </a:lnTo>
                  <a:lnTo>
                    <a:pt x="132" y="215"/>
                  </a:lnTo>
                  <a:lnTo>
                    <a:pt x="131" y="213"/>
                  </a:lnTo>
                  <a:lnTo>
                    <a:pt x="131" y="212"/>
                  </a:lnTo>
                  <a:lnTo>
                    <a:pt x="131" y="209"/>
                  </a:lnTo>
                  <a:lnTo>
                    <a:pt x="129" y="207"/>
                  </a:lnTo>
                  <a:lnTo>
                    <a:pt x="128" y="204"/>
                  </a:lnTo>
                  <a:lnTo>
                    <a:pt x="128" y="203"/>
                  </a:lnTo>
                  <a:lnTo>
                    <a:pt x="126" y="200"/>
                  </a:lnTo>
                  <a:lnTo>
                    <a:pt x="125" y="197"/>
                  </a:lnTo>
                  <a:lnTo>
                    <a:pt x="125" y="195"/>
                  </a:lnTo>
                  <a:lnTo>
                    <a:pt x="123" y="192"/>
                  </a:lnTo>
                  <a:lnTo>
                    <a:pt x="122" y="191"/>
                  </a:lnTo>
                  <a:lnTo>
                    <a:pt x="122" y="188"/>
                  </a:lnTo>
                  <a:lnTo>
                    <a:pt x="120" y="185"/>
                  </a:lnTo>
                  <a:lnTo>
                    <a:pt x="119" y="183"/>
                  </a:lnTo>
                  <a:lnTo>
                    <a:pt x="117" y="180"/>
                  </a:lnTo>
                  <a:lnTo>
                    <a:pt x="116" y="179"/>
                  </a:lnTo>
                  <a:lnTo>
                    <a:pt x="116" y="176"/>
                  </a:lnTo>
                  <a:lnTo>
                    <a:pt x="114" y="174"/>
                  </a:lnTo>
                  <a:lnTo>
                    <a:pt x="113" y="171"/>
                  </a:lnTo>
                  <a:lnTo>
                    <a:pt x="111" y="168"/>
                  </a:lnTo>
                  <a:lnTo>
                    <a:pt x="110" y="165"/>
                  </a:lnTo>
                  <a:lnTo>
                    <a:pt x="108" y="164"/>
                  </a:lnTo>
                  <a:lnTo>
                    <a:pt x="107" y="161"/>
                  </a:lnTo>
                  <a:lnTo>
                    <a:pt x="105" y="159"/>
                  </a:lnTo>
                  <a:lnTo>
                    <a:pt x="104" y="156"/>
                  </a:lnTo>
                  <a:lnTo>
                    <a:pt x="104" y="153"/>
                  </a:lnTo>
                  <a:lnTo>
                    <a:pt x="102" y="152"/>
                  </a:lnTo>
                  <a:lnTo>
                    <a:pt x="99" y="149"/>
                  </a:lnTo>
                  <a:lnTo>
                    <a:pt x="98" y="146"/>
                  </a:lnTo>
                  <a:lnTo>
                    <a:pt x="98" y="144"/>
                  </a:lnTo>
                  <a:lnTo>
                    <a:pt x="96" y="141"/>
                  </a:lnTo>
                  <a:lnTo>
                    <a:pt x="95" y="140"/>
                  </a:lnTo>
                  <a:lnTo>
                    <a:pt x="92" y="137"/>
                  </a:lnTo>
                  <a:lnTo>
                    <a:pt x="92" y="134"/>
                  </a:lnTo>
                  <a:lnTo>
                    <a:pt x="89" y="132"/>
                  </a:lnTo>
                  <a:lnTo>
                    <a:pt x="87" y="129"/>
                  </a:lnTo>
                  <a:lnTo>
                    <a:pt x="86" y="126"/>
                  </a:lnTo>
                  <a:lnTo>
                    <a:pt x="84" y="125"/>
                  </a:lnTo>
                  <a:lnTo>
                    <a:pt x="83" y="122"/>
                  </a:lnTo>
                  <a:lnTo>
                    <a:pt x="81" y="120"/>
                  </a:lnTo>
                  <a:lnTo>
                    <a:pt x="80" y="117"/>
                  </a:lnTo>
                  <a:lnTo>
                    <a:pt x="78" y="114"/>
                  </a:lnTo>
                  <a:lnTo>
                    <a:pt x="77" y="111"/>
                  </a:lnTo>
                  <a:lnTo>
                    <a:pt x="75" y="110"/>
                  </a:lnTo>
                  <a:lnTo>
                    <a:pt x="74" y="107"/>
                  </a:lnTo>
                  <a:lnTo>
                    <a:pt x="72" y="105"/>
                  </a:lnTo>
                  <a:lnTo>
                    <a:pt x="71" y="102"/>
                  </a:lnTo>
                  <a:lnTo>
                    <a:pt x="69" y="101"/>
                  </a:lnTo>
                  <a:lnTo>
                    <a:pt x="68" y="98"/>
                  </a:lnTo>
                  <a:lnTo>
                    <a:pt x="66" y="96"/>
                  </a:lnTo>
                  <a:lnTo>
                    <a:pt x="63" y="95"/>
                  </a:lnTo>
                  <a:lnTo>
                    <a:pt x="62" y="92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56" y="83"/>
                  </a:lnTo>
                  <a:lnTo>
                    <a:pt x="53" y="78"/>
                  </a:lnTo>
                  <a:lnTo>
                    <a:pt x="50" y="74"/>
                  </a:lnTo>
                  <a:lnTo>
                    <a:pt x="47" y="71"/>
                  </a:lnTo>
                  <a:lnTo>
                    <a:pt x="44" y="66"/>
                  </a:lnTo>
                  <a:lnTo>
                    <a:pt x="42" y="63"/>
                  </a:lnTo>
                  <a:lnTo>
                    <a:pt x="39" y="60"/>
                  </a:lnTo>
                  <a:lnTo>
                    <a:pt x="36" y="57"/>
                  </a:lnTo>
                  <a:lnTo>
                    <a:pt x="35" y="54"/>
                  </a:lnTo>
                  <a:lnTo>
                    <a:pt x="32" y="51"/>
                  </a:lnTo>
                  <a:lnTo>
                    <a:pt x="29" y="48"/>
                  </a:lnTo>
                  <a:lnTo>
                    <a:pt x="27" y="45"/>
                  </a:lnTo>
                  <a:lnTo>
                    <a:pt x="24" y="41"/>
                  </a:lnTo>
                  <a:lnTo>
                    <a:pt x="21" y="39"/>
                  </a:lnTo>
                  <a:lnTo>
                    <a:pt x="18" y="35"/>
                  </a:lnTo>
                  <a:lnTo>
                    <a:pt x="17" y="32"/>
                  </a:lnTo>
                  <a:lnTo>
                    <a:pt x="14" y="29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8" y="20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17" y="26"/>
                  </a:lnTo>
                  <a:lnTo>
                    <a:pt x="18" y="27"/>
                  </a:lnTo>
                  <a:lnTo>
                    <a:pt x="20" y="29"/>
                  </a:lnTo>
                  <a:lnTo>
                    <a:pt x="21" y="32"/>
                  </a:lnTo>
                  <a:lnTo>
                    <a:pt x="23" y="35"/>
                  </a:lnTo>
                  <a:lnTo>
                    <a:pt x="26" y="38"/>
                  </a:lnTo>
                  <a:lnTo>
                    <a:pt x="27" y="41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35" y="50"/>
                  </a:lnTo>
                  <a:lnTo>
                    <a:pt x="36" y="53"/>
                  </a:lnTo>
                  <a:lnTo>
                    <a:pt x="39" y="56"/>
                  </a:lnTo>
                  <a:lnTo>
                    <a:pt x="42" y="59"/>
                  </a:lnTo>
                  <a:lnTo>
                    <a:pt x="44" y="60"/>
                  </a:lnTo>
                  <a:lnTo>
                    <a:pt x="45" y="63"/>
                  </a:lnTo>
                  <a:lnTo>
                    <a:pt x="47" y="65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7" y="60"/>
                  </a:lnTo>
                  <a:lnTo>
                    <a:pt x="45" y="59"/>
                  </a:lnTo>
                  <a:lnTo>
                    <a:pt x="44" y="56"/>
                  </a:lnTo>
                  <a:lnTo>
                    <a:pt x="42" y="54"/>
                  </a:lnTo>
                  <a:lnTo>
                    <a:pt x="41" y="51"/>
                  </a:lnTo>
                  <a:lnTo>
                    <a:pt x="39" y="50"/>
                  </a:lnTo>
                  <a:lnTo>
                    <a:pt x="36" y="47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0" y="41"/>
                  </a:lnTo>
                  <a:lnTo>
                    <a:pt x="29" y="38"/>
                  </a:lnTo>
                  <a:lnTo>
                    <a:pt x="26" y="35"/>
                  </a:lnTo>
                  <a:lnTo>
                    <a:pt x="23" y="32"/>
                  </a:lnTo>
                  <a:lnTo>
                    <a:pt x="20" y="27"/>
                  </a:lnTo>
                  <a:lnTo>
                    <a:pt x="17" y="24"/>
                  </a:lnTo>
                  <a:lnTo>
                    <a:pt x="14" y="20"/>
                  </a:lnTo>
                  <a:lnTo>
                    <a:pt x="11" y="15"/>
                  </a:lnTo>
                  <a:lnTo>
                    <a:pt x="8" y="12"/>
                  </a:lnTo>
                  <a:lnTo>
                    <a:pt x="6" y="9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3"/>
                  </a:lnTo>
                  <a:lnTo>
                    <a:pt x="8" y="6"/>
                  </a:lnTo>
                  <a:lnTo>
                    <a:pt x="12" y="11"/>
                  </a:lnTo>
                  <a:lnTo>
                    <a:pt x="15" y="14"/>
                  </a:lnTo>
                  <a:lnTo>
                    <a:pt x="20" y="18"/>
                  </a:lnTo>
                  <a:lnTo>
                    <a:pt x="21" y="21"/>
                  </a:lnTo>
                  <a:lnTo>
                    <a:pt x="23" y="23"/>
                  </a:lnTo>
                  <a:lnTo>
                    <a:pt x="24" y="26"/>
                  </a:lnTo>
                  <a:lnTo>
                    <a:pt x="27" y="27"/>
                  </a:lnTo>
                  <a:lnTo>
                    <a:pt x="29" y="30"/>
                  </a:lnTo>
                  <a:lnTo>
                    <a:pt x="30" y="32"/>
                  </a:lnTo>
                  <a:lnTo>
                    <a:pt x="32" y="35"/>
                  </a:lnTo>
                  <a:lnTo>
                    <a:pt x="35" y="36"/>
                  </a:lnTo>
                  <a:lnTo>
                    <a:pt x="36" y="38"/>
                  </a:lnTo>
                  <a:lnTo>
                    <a:pt x="38" y="41"/>
                  </a:lnTo>
                  <a:lnTo>
                    <a:pt x="39" y="42"/>
                  </a:lnTo>
                  <a:lnTo>
                    <a:pt x="41" y="45"/>
                  </a:lnTo>
                  <a:lnTo>
                    <a:pt x="42" y="47"/>
                  </a:lnTo>
                  <a:lnTo>
                    <a:pt x="44" y="50"/>
                  </a:lnTo>
                  <a:lnTo>
                    <a:pt x="47" y="51"/>
                  </a:lnTo>
                  <a:lnTo>
                    <a:pt x="48" y="53"/>
                  </a:lnTo>
                  <a:lnTo>
                    <a:pt x="45" y="48"/>
                  </a:lnTo>
                  <a:lnTo>
                    <a:pt x="44" y="45"/>
                  </a:lnTo>
                  <a:lnTo>
                    <a:pt x="41" y="42"/>
                  </a:lnTo>
                  <a:lnTo>
                    <a:pt x="38" y="39"/>
                  </a:lnTo>
                  <a:lnTo>
                    <a:pt x="35" y="36"/>
                  </a:lnTo>
                  <a:lnTo>
                    <a:pt x="32" y="33"/>
                  </a:lnTo>
                  <a:lnTo>
                    <a:pt x="30" y="29"/>
                  </a:lnTo>
                  <a:lnTo>
                    <a:pt x="29" y="26"/>
                  </a:lnTo>
                  <a:lnTo>
                    <a:pt x="30" y="27"/>
                  </a:lnTo>
                  <a:lnTo>
                    <a:pt x="33" y="32"/>
                  </a:lnTo>
                  <a:lnTo>
                    <a:pt x="35" y="33"/>
                  </a:lnTo>
                  <a:lnTo>
                    <a:pt x="36" y="35"/>
                  </a:lnTo>
                  <a:lnTo>
                    <a:pt x="38" y="38"/>
                  </a:lnTo>
                  <a:lnTo>
                    <a:pt x="39" y="39"/>
                  </a:lnTo>
                  <a:lnTo>
                    <a:pt x="38" y="36"/>
                  </a:lnTo>
                  <a:lnTo>
                    <a:pt x="36" y="33"/>
                  </a:lnTo>
                  <a:lnTo>
                    <a:pt x="35" y="32"/>
                  </a:lnTo>
                  <a:lnTo>
                    <a:pt x="33" y="29"/>
                  </a:lnTo>
                  <a:lnTo>
                    <a:pt x="32" y="26"/>
                  </a:lnTo>
                  <a:lnTo>
                    <a:pt x="29" y="24"/>
                  </a:lnTo>
                  <a:lnTo>
                    <a:pt x="27" y="21"/>
                  </a:lnTo>
                  <a:lnTo>
                    <a:pt x="24" y="18"/>
                  </a:lnTo>
                  <a:lnTo>
                    <a:pt x="23" y="15"/>
                  </a:lnTo>
                  <a:lnTo>
                    <a:pt x="21" y="14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7" y="8"/>
                  </a:lnTo>
                  <a:lnTo>
                    <a:pt x="20" y="9"/>
                  </a:lnTo>
                  <a:lnTo>
                    <a:pt x="21" y="12"/>
                  </a:lnTo>
                  <a:lnTo>
                    <a:pt x="23" y="14"/>
                  </a:lnTo>
                  <a:lnTo>
                    <a:pt x="24" y="17"/>
                  </a:lnTo>
                  <a:lnTo>
                    <a:pt x="26" y="18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2" y="24"/>
                  </a:lnTo>
                  <a:lnTo>
                    <a:pt x="35" y="27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1" y="35"/>
                  </a:lnTo>
                  <a:lnTo>
                    <a:pt x="44" y="38"/>
                  </a:lnTo>
                  <a:lnTo>
                    <a:pt x="45" y="41"/>
                  </a:lnTo>
                  <a:lnTo>
                    <a:pt x="47" y="44"/>
                  </a:lnTo>
                  <a:lnTo>
                    <a:pt x="50" y="45"/>
                  </a:lnTo>
                  <a:lnTo>
                    <a:pt x="51" y="48"/>
                  </a:lnTo>
                  <a:lnTo>
                    <a:pt x="54" y="51"/>
                  </a:lnTo>
                  <a:lnTo>
                    <a:pt x="56" y="54"/>
                  </a:lnTo>
                  <a:lnTo>
                    <a:pt x="59" y="57"/>
                  </a:lnTo>
                  <a:lnTo>
                    <a:pt x="60" y="60"/>
                  </a:lnTo>
                  <a:lnTo>
                    <a:pt x="63" y="63"/>
                  </a:lnTo>
                  <a:lnTo>
                    <a:pt x="65" y="66"/>
                  </a:lnTo>
                  <a:lnTo>
                    <a:pt x="66" y="68"/>
                  </a:lnTo>
                  <a:lnTo>
                    <a:pt x="69" y="71"/>
                  </a:lnTo>
                  <a:lnTo>
                    <a:pt x="71" y="74"/>
                  </a:lnTo>
                  <a:lnTo>
                    <a:pt x="72" y="77"/>
                  </a:lnTo>
                  <a:lnTo>
                    <a:pt x="75" y="80"/>
                  </a:lnTo>
                  <a:lnTo>
                    <a:pt x="77" y="83"/>
                  </a:lnTo>
                  <a:lnTo>
                    <a:pt x="78" y="84"/>
                  </a:lnTo>
                  <a:lnTo>
                    <a:pt x="80" y="87"/>
                  </a:lnTo>
                  <a:lnTo>
                    <a:pt x="81" y="89"/>
                  </a:lnTo>
                  <a:lnTo>
                    <a:pt x="83" y="92"/>
                  </a:lnTo>
                  <a:lnTo>
                    <a:pt x="84" y="95"/>
                  </a:lnTo>
                  <a:lnTo>
                    <a:pt x="86" y="96"/>
                  </a:lnTo>
                  <a:lnTo>
                    <a:pt x="87" y="99"/>
                  </a:lnTo>
                  <a:lnTo>
                    <a:pt x="89" y="101"/>
                  </a:lnTo>
                  <a:lnTo>
                    <a:pt x="86" y="99"/>
                  </a:lnTo>
                  <a:lnTo>
                    <a:pt x="84" y="96"/>
                  </a:lnTo>
                  <a:lnTo>
                    <a:pt x="81" y="93"/>
                  </a:lnTo>
                  <a:lnTo>
                    <a:pt x="80" y="90"/>
                  </a:lnTo>
                  <a:lnTo>
                    <a:pt x="81" y="93"/>
                  </a:lnTo>
                  <a:lnTo>
                    <a:pt x="83" y="95"/>
                  </a:lnTo>
                  <a:lnTo>
                    <a:pt x="83" y="98"/>
                  </a:lnTo>
                  <a:lnTo>
                    <a:pt x="84" y="101"/>
                  </a:lnTo>
                  <a:lnTo>
                    <a:pt x="86" y="102"/>
                  </a:lnTo>
                  <a:lnTo>
                    <a:pt x="87" y="105"/>
                  </a:lnTo>
                  <a:lnTo>
                    <a:pt x="89" y="108"/>
                  </a:lnTo>
                  <a:lnTo>
                    <a:pt x="90" y="111"/>
                  </a:lnTo>
                  <a:lnTo>
                    <a:pt x="92" y="113"/>
                  </a:lnTo>
                  <a:lnTo>
                    <a:pt x="93" y="116"/>
                  </a:lnTo>
                  <a:lnTo>
                    <a:pt x="95" y="119"/>
                  </a:lnTo>
                  <a:lnTo>
                    <a:pt x="96" y="122"/>
                  </a:lnTo>
                  <a:lnTo>
                    <a:pt x="98" y="123"/>
                  </a:lnTo>
                  <a:lnTo>
                    <a:pt x="101" y="126"/>
                  </a:lnTo>
                  <a:lnTo>
                    <a:pt x="102" y="129"/>
                  </a:lnTo>
                  <a:lnTo>
                    <a:pt x="104" y="132"/>
                  </a:lnTo>
                  <a:lnTo>
                    <a:pt x="105" y="134"/>
                  </a:lnTo>
                  <a:lnTo>
                    <a:pt x="107" y="137"/>
                  </a:lnTo>
                  <a:lnTo>
                    <a:pt x="108" y="140"/>
                  </a:lnTo>
                  <a:lnTo>
                    <a:pt x="110" y="143"/>
                  </a:lnTo>
                  <a:lnTo>
                    <a:pt x="111" y="144"/>
                  </a:lnTo>
                  <a:lnTo>
                    <a:pt x="114" y="147"/>
                  </a:lnTo>
                  <a:lnTo>
                    <a:pt x="116" y="150"/>
                  </a:lnTo>
                  <a:lnTo>
                    <a:pt x="117" y="153"/>
                  </a:lnTo>
                  <a:lnTo>
                    <a:pt x="119" y="155"/>
                  </a:lnTo>
                  <a:lnTo>
                    <a:pt x="120" y="158"/>
                  </a:lnTo>
                  <a:lnTo>
                    <a:pt x="122" y="161"/>
                  </a:lnTo>
                  <a:lnTo>
                    <a:pt x="123" y="164"/>
                  </a:lnTo>
                  <a:lnTo>
                    <a:pt x="125" y="165"/>
                  </a:lnTo>
                  <a:lnTo>
                    <a:pt x="126" y="168"/>
                  </a:lnTo>
                  <a:lnTo>
                    <a:pt x="128" y="171"/>
                  </a:lnTo>
                  <a:lnTo>
                    <a:pt x="129" y="174"/>
                  </a:lnTo>
                  <a:lnTo>
                    <a:pt x="131" y="176"/>
                  </a:lnTo>
                  <a:lnTo>
                    <a:pt x="132" y="179"/>
                  </a:lnTo>
                  <a:lnTo>
                    <a:pt x="132" y="180"/>
                  </a:lnTo>
                  <a:lnTo>
                    <a:pt x="134" y="183"/>
                  </a:lnTo>
                  <a:lnTo>
                    <a:pt x="135" y="185"/>
                  </a:lnTo>
                  <a:lnTo>
                    <a:pt x="137" y="188"/>
                  </a:lnTo>
                  <a:lnTo>
                    <a:pt x="138" y="191"/>
                  </a:lnTo>
                  <a:lnTo>
                    <a:pt x="138" y="192"/>
                  </a:lnTo>
                  <a:lnTo>
                    <a:pt x="140" y="195"/>
                  </a:lnTo>
                  <a:lnTo>
                    <a:pt x="141" y="197"/>
                  </a:lnTo>
                  <a:lnTo>
                    <a:pt x="141" y="200"/>
                  </a:lnTo>
                  <a:lnTo>
                    <a:pt x="143" y="203"/>
                  </a:lnTo>
                  <a:lnTo>
                    <a:pt x="144" y="204"/>
                  </a:lnTo>
                  <a:lnTo>
                    <a:pt x="146" y="207"/>
                  </a:lnTo>
                  <a:lnTo>
                    <a:pt x="147" y="209"/>
                  </a:lnTo>
                  <a:lnTo>
                    <a:pt x="147" y="212"/>
                  </a:lnTo>
                  <a:lnTo>
                    <a:pt x="149" y="215"/>
                  </a:lnTo>
                  <a:lnTo>
                    <a:pt x="149" y="216"/>
                  </a:lnTo>
                  <a:lnTo>
                    <a:pt x="150" y="219"/>
                  </a:lnTo>
                  <a:lnTo>
                    <a:pt x="152" y="221"/>
                  </a:lnTo>
                  <a:lnTo>
                    <a:pt x="152" y="224"/>
                  </a:lnTo>
                  <a:lnTo>
                    <a:pt x="153" y="227"/>
                  </a:lnTo>
                  <a:lnTo>
                    <a:pt x="155" y="228"/>
                  </a:lnTo>
                  <a:lnTo>
                    <a:pt x="155" y="231"/>
                  </a:lnTo>
                  <a:lnTo>
                    <a:pt x="156" y="234"/>
                  </a:lnTo>
                  <a:lnTo>
                    <a:pt x="158" y="236"/>
                  </a:lnTo>
                  <a:lnTo>
                    <a:pt x="158" y="239"/>
                  </a:lnTo>
                  <a:lnTo>
                    <a:pt x="159" y="242"/>
                  </a:lnTo>
                  <a:lnTo>
                    <a:pt x="159" y="243"/>
                  </a:lnTo>
                  <a:lnTo>
                    <a:pt x="161" y="246"/>
                  </a:lnTo>
                  <a:lnTo>
                    <a:pt x="162" y="249"/>
                  </a:lnTo>
                  <a:lnTo>
                    <a:pt x="162" y="252"/>
                  </a:lnTo>
                  <a:lnTo>
                    <a:pt x="164" y="254"/>
                  </a:lnTo>
                  <a:lnTo>
                    <a:pt x="164" y="257"/>
                  </a:lnTo>
                  <a:lnTo>
                    <a:pt x="165" y="258"/>
                  </a:lnTo>
                  <a:lnTo>
                    <a:pt x="167" y="261"/>
                  </a:lnTo>
                  <a:lnTo>
                    <a:pt x="167" y="264"/>
                  </a:lnTo>
                  <a:lnTo>
                    <a:pt x="168" y="267"/>
                  </a:lnTo>
                  <a:lnTo>
                    <a:pt x="168" y="269"/>
                  </a:lnTo>
                  <a:lnTo>
                    <a:pt x="170" y="272"/>
                  </a:lnTo>
                  <a:lnTo>
                    <a:pt x="171" y="275"/>
                  </a:lnTo>
                  <a:lnTo>
                    <a:pt x="171" y="276"/>
                  </a:lnTo>
                  <a:lnTo>
                    <a:pt x="173" y="279"/>
                  </a:lnTo>
                  <a:lnTo>
                    <a:pt x="173" y="282"/>
                  </a:lnTo>
                  <a:lnTo>
                    <a:pt x="174" y="284"/>
                  </a:lnTo>
                  <a:lnTo>
                    <a:pt x="176" y="287"/>
                  </a:lnTo>
                  <a:lnTo>
                    <a:pt x="176" y="290"/>
                  </a:lnTo>
                  <a:lnTo>
                    <a:pt x="177" y="291"/>
                  </a:lnTo>
                  <a:lnTo>
                    <a:pt x="177" y="294"/>
                  </a:lnTo>
                  <a:lnTo>
                    <a:pt x="179" y="297"/>
                  </a:lnTo>
                  <a:lnTo>
                    <a:pt x="179" y="299"/>
                  </a:lnTo>
                  <a:lnTo>
                    <a:pt x="180" y="302"/>
                  </a:lnTo>
                  <a:lnTo>
                    <a:pt x="182" y="303"/>
                  </a:lnTo>
                  <a:lnTo>
                    <a:pt x="182" y="306"/>
                  </a:lnTo>
                  <a:lnTo>
                    <a:pt x="183" y="309"/>
                  </a:lnTo>
                  <a:lnTo>
                    <a:pt x="185" y="312"/>
                  </a:lnTo>
                  <a:lnTo>
                    <a:pt x="185" y="314"/>
                  </a:lnTo>
                  <a:lnTo>
                    <a:pt x="186" y="317"/>
                  </a:lnTo>
                  <a:lnTo>
                    <a:pt x="186" y="320"/>
                  </a:lnTo>
                  <a:lnTo>
                    <a:pt x="188" y="323"/>
                  </a:lnTo>
                  <a:lnTo>
                    <a:pt x="189" y="324"/>
                  </a:lnTo>
                  <a:lnTo>
                    <a:pt x="189" y="327"/>
                  </a:lnTo>
                  <a:lnTo>
                    <a:pt x="191" y="329"/>
                  </a:lnTo>
                  <a:lnTo>
                    <a:pt x="192" y="332"/>
                  </a:lnTo>
                  <a:lnTo>
                    <a:pt x="192" y="333"/>
                  </a:lnTo>
                  <a:lnTo>
                    <a:pt x="192" y="335"/>
                  </a:lnTo>
                  <a:lnTo>
                    <a:pt x="192" y="336"/>
                  </a:lnTo>
                  <a:lnTo>
                    <a:pt x="192" y="338"/>
                  </a:lnTo>
                  <a:lnTo>
                    <a:pt x="189" y="335"/>
                  </a:lnTo>
                  <a:lnTo>
                    <a:pt x="188" y="330"/>
                  </a:lnTo>
                  <a:lnTo>
                    <a:pt x="186" y="326"/>
                  </a:lnTo>
                  <a:lnTo>
                    <a:pt x="185" y="323"/>
                  </a:lnTo>
                  <a:lnTo>
                    <a:pt x="183" y="318"/>
                  </a:lnTo>
                  <a:lnTo>
                    <a:pt x="183" y="314"/>
                  </a:lnTo>
                  <a:lnTo>
                    <a:pt x="182" y="309"/>
                  </a:lnTo>
                  <a:lnTo>
                    <a:pt x="180" y="306"/>
                  </a:lnTo>
                  <a:lnTo>
                    <a:pt x="179" y="302"/>
                  </a:lnTo>
                  <a:lnTo>
                    <a:pt x="177" y="299"/>
                  </a:lnTo>
                  <a:lnTo>
                    <a:pt x="176" y="294"/>
                  </a:lnTo>
                  <a:lnTo>
                    <a:pt x="174" y="290"/>
                  </a:lnTo>
                  <a:lnTo>
                    <a:pt x="173" y="285"/>
                  </a:lnTo>
                  <a:lnTo>
                    <a:pt x="171" y="282"/>
                  </a:lnTo>
                  <a:lnTo>
                    <a:pt x="171" y="278"/>
                  </a:lnTo>
                  <a:lnTo>
                    <a:pt x="170" y="275"/>
                  </a:lnTo>
                  <a:lnTo>
                    <a:pt x="170" y="278"/>
                  </a:lnTo>
                  <a:lnTo>
                    <a:pt x="171" y="281"/>
                  </a:lnTo>
                  <a:lnTo>
                    <a:pt x="171" y="284"/>
                  </a:lnTo>
                  <a:lnTo>
                    <a:pt x="171" y="285"/>
                  </a:lnTo>
                  <a:lnTo>
                    <a:pt x="171" y="288"/>
                  </a:lnTo>
                  <a:lnTo>
                    <a:pt x="173" y="291"/>
                  </a:lnTo>
                  <a:lnTo>
                    <a:pt x="173" y="293"/>
                  </a:lnTo>
                  <a:lnTo>
                    <a:pt x="174" y="296"/>
                  </a:lnTo>
                  <a:lnTo>
                    <a:pt x="176" y="299"/>
                  </a:lnTo>
                  <a:lnTo>
                    <a:pt x="176" y="302"/>
                  </a:lnTo>
                  <a:lnTo>
                    <a:pt x="177" y="303"/>
                  </a:lnTo>
                  <a:lnTo>
                    <a:pt x="177" y="308"/>
                  </a:lnTo>
                  <a:lnTo>
                    <a:pt x="179" y="309"/>
                  </a:lnTo>
                  <a:lnTo>
                    <a:pt x="180" y="312"/>
                  </a:lnTo>
                  <a:lnTo>
                    <a:pt x="180" y="315"/>
                  </a:lnTo>
                  <a:lnTo>
                    <a:pt x="182" y="318"/>
                  </a:lnTo>
                  <a:lnTo>
                    <a:pt x="183" y="321"/>
                  </a:lnTo>
                  <a:lnTo>
                    <a:pt x="185" y="324"/>
                  </a:lnTo>
                  <a:lnTo>
                    <a:pt x="185" y="327"/>
                  </a:lnTo>
                  <a:lnTo>
                    <a:pt x="186" y="330"/>
                  </a:lnTo>
                  <a:lnTo>
                    <a:pt x="186" y="333"/>
                  </a:lnTo>
                  <a:lnTo>
                    <a:pt x="188" y="336"/>
                  </a:lnTo>
                  <a:lnTo>
                    <a:pt x="188" y="338"/>
                  </a:lnTo>
                  <a:lnTo>
                    <a:pt x="189" y="341"/>
                  </a:lnTo>
                  <a:lnTo>
                    <a:pt x="189" y="344"/>
                  </a:lnTo>
                  <a:lnTo>
                    <a:pt x="191" y="345"/>
                  </a:lnTo>
                  <a:lnTo>
                    <a:pt x="191" y="348"/>
                  </a:lnTo>
                  <a:lnTo>
                    <a:pt x="192" y="351"/>
                  </a:lnTo>
                  <a:lnTo>
                    <a:pt x="192" y="353"/>
                  </a:lnTo>
                  <a:lnTo>
                    <a:pt x="194" y="356"/>
                  </a:lnTo>
                  <a:lnTo>
                    <a:pt x="191" y="354"/>
                  </a:lnTo>
                  <a:lnTo>
                    <a:pt x="188" y="354"/>
                  </a:lnTo>
                  <a:lnTo>
                    <a:pt x="185" y="354"/>
                  </a:lnTo>
                  <a:lnTo>
                    <a:pt x="183" y="354"/>
                  </a:lnTo>
                  <a:lnTo>
                    <a:pt x="182" y="351"/>
                  </a:lnTo>
                  <a:lnTo>
                    <a:pt x="180" y="348"/>
                  </a:lnTo>
                  <a:lnTo>
                    <a:pt x="180" y="345"/>
                  </a:lnTo>
                  <a:lnTo>
                    <a:pt x="179" y="344"/>
                  </a:lnTo>
                  <a:lnTo>
                    <a:pt x="179" y="345"/>
                  </a:lnTo>
                  <a:lnTo>
                    <a:pt x="180" y="348"/>
                  </a:lnTo>
                  <a:lnTo>
                    <a:pt x="180" y="351"/>
                  </a:lnTo>
                  <a:lnTo>
                    <a:pt x="182" y="354"/>
                  </a:lnTo>
                  <a:lnTo>
                    <a:pt x="180" y="354"/>
                  </a:lnTo>
                  <a:lnTo>
                    <a:pt x="179" y="354"/>
                  </a:lnTo>
                  <a:lnTo>
                    <a:pt x="177" y="353"/>
                  </a:lnTo>
                  <a:lnTo>
                    <a:pt x="176" y="350"/>
                  </a:lnTo>
                  <a:lnTo>
                    <a:pt x="174" y="347"/>
                  </a:lnTo>
                  <a:lnTo>
                    <a:pt x="174" y="344"/>
                  </a:lnTo>
                  <a:lnTo>
                    <a:pt x="173" y="341"/>
                  </a:lnTo>
                  <a:lnTo>
                    <a:pt x="171" y="338"/>
                  </a:lnTo>
                  <a:lnTo>
                    <a:pt x="171" y="335"/>
                  </a:lnTo>
                  <a:lnTo>
                    <a:pt x="171" y="333"/>
                  </a:lnTo>
                  <a:lnTo>
                    <a:pt x="171" y="330"/>
                  </a:lnTo>
                  <a:lnTo>
                    <a:pt x="171" y="33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4" name="Freeform 34"/>
            <p:cNvSpPr>
              <a:spLocks/>
            </p:cNvSpPr>
            <p:nvPr/>
          </p:nvSpPr>
          <p:spPr bwMode="auto">
            <a:xfrm>
              <a:off x="4901" y="2132"/>
              <a:ext cx="13" cy="34"/>
            </a:xfrm>
            <a:custGeom>
              <a:avLst/>
              <a:gdLst/>
              <a:ahLst/>
              <a:cxnLst>
                <a:cxn ang="0">
                  <a:pos x="13" y="34"/>
                </a:cxn>
                <a:cxn ang="0">
                  <a:pos x="12" y="33"/>
                </a:cxn>
                <a:cxn ang="0">
                  <a:pos x="12" y="30"/>
                </a:cxn>
                <a:cxn ang="0">
                  <a:pos x="12" y="28"/>
                </a:cxn>
                <a:cxn ang="0">
                  <a:pos x="10" y="25"/>
                </a:cxn>
                <a:cxn ang="0">
                  <a:pos x="10" y="24"/>
                </a:cxn>
                <a:cxn ang="0">
                  <a:pos x="9" y="21"/>
                </a:cxn>
                <a:cxn ang="0">
                  <a:pos x="7" y="18"/>
                </a:cxn>
                <a:cxn ang="0">
                  <a:pos x="7" y="16"/>
                </a:cxn>
                <a:cxn ang="0">
                  <a:pos x="6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3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6"/>
                </a:cxn>
                <a:cxn ang="0">
                  <a:pos x="6" y="18"/>
                </a:cxn>
                <a:cxn ang="0">
                  <a:pos x="7" y="21"/>
                </a:cxn>
                <a:cxn ang="0">
                  <a:pos x="7" y="22"/>
                </a:cxn>
                <a:cxn ang="0">
                  <a:pos x="9" y="25"/>
                </a:cxn>
                <a:cxn ang="0">
                  <a:pos x="10" y="27"/>
                </a:cxn>
                <a:cxn ang="0">
                  <a:pos x="10" y="30"/>
                </a:cxn>
                <a:cxn ang="0">
                  <a:pos x="12" y="31"/>
                </a:cxn>
                <a:cxn ang="0">
                  <a:pos x="13" y="34"/>
                </a:cxn>
                <a:cxn ang="0">
                  <a:pos x="13" y="34"/>
                </a:cxn>
              </a:cxnLst>
              <a:rect l="0" t="0" r="r" b="b"/>
              <a:pathLst>
                <a:path w="13" h="34">
                  <a:moveTo>
                    <a:pt x="13" y="34"/>
                  </a:moveTo>
                  <a:lnTo>
                    <a:pt x="12" y="33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5"/>
                  </a:lnTo>
                  <a:lnTo>
                    <a:pt x="10" y="24"/>
                  </a:lnTo>
                  <a:lnTo>
                    <a:pt x="9" y="21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9"/>
                  </a:lnTo>
                  <a:lnTo>
                    <a:pt x="3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9" y="25"/>
                  </a:lnTo>
                  <a:lnTo>
                    <a:pt x="10" y="27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3" y="34"/>
                  </a:lnTo>
                  <a:lnTo>
                    <a:pt x="13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5" name="Freeform 35"/>
            <p:cNvSpPr>
              <a:spLocks/>
            </p:cNvSpPr>
            <p:nvPr/>
          </p:nvSpPr>
          <p:spPr bwMode="auto">
            <a:xfrm>
              <a:off x="4838" y="2324"/>
              <a:ext cx="60" cy="15"/>
            </a:xfrm>
            <a:custGeom>
              <a:avLst/>
              <a:gdLst/>
              <a:ahLst/>
              <a:cxnLst>
                <a:cxn ang="0">
                  <a:pos x="60" y="15"/>
                </a:cxn>
                <a:cxn ang="0">
                  <a:pos x="60" y="13"/>
                </a:cxn>
                <a:cxn ang="0">
                  <a:pos x="60" y="12"/>
                </a:cxn>
                <a:cxn ang="0">
                  <a:pos x="57" y="12"/>
                </a:cxn>
                <a:cxn ang="0">
                  <a:pos x="54" y="12"/>
                </a:cxn>
                <a:cxn ang="0">
                  <a:pos x="51" y="12"/>
                </a:cxn>
                <a:cxn ang="0">
                  <a:pos x="46" y="10"/>
                </a:cxn>
                <a:cxn ang="0">
                  <a:pos x="45" y="10"/>
                </a:cxn>
                <a:cxn ang="0">
                  <a:pos x="43" y="10"/>
                </a:cxn>
                <a:cxn ang="0">
                  <a:pos x="40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4" y="9"/>
                </a:cxn>
                <a:cxn ang="0">
                  <a:pos x="31" y="7"/>
                </a:cxn>
                <a:cxn ang="0">
                  <a:pos x="30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2" y="6"/>
                </a:cxn>
                <a:cxn ang="0">
                  <a:pos x="21" y="6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5" y="3"/>
                </a:cxn>
                <a:cxn ang="0">
                  <a:pos x="13" y="3"/>
                </a:cxn>
                <a:cxn ang="0">
                  <a:pos x="9" y="3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9" y="4"/>
                </a:cxn>
                <a:cxn ang="0">
                  <a:pos x="13" y="6"/>
                </a:cxn>
                <a:cxn ang="0">
                  <a:pos x="16" y="7"/>
                </a:cxn>
                <a:cxn ang="0">
                  <a:pos x="19" y="9"/>
                </a:cxn>
                <a:cxn ang="0">
                  <a:pos x="24" y="10"/>
                </a:cxn>
                <a:cxn ang="0">
                  <a:pos x="28" y="10"/>
                </a:cxn>
                <a:cxn ang="0">
                  <a:pos x="33" y="12"/>
                </a:cxn>
                <a:cxn ang="0">
                  <a:pos x="36" y="12"/>
                </a:cxn>
                <a:cxn ang="0">
                  <a:pos x="40" y="13"/>
                </a:cxn>
                <a:cxn ang="0">
                  <a:pos x="45" y="13"/>
                </a:cxn>
                <a:cxn ang="0">
                  <a:pos x="48" y="13"/>
                </a:cxn>
                <a:cxn ang="0">
                  <a:pos x="52" y="13"/>
                </a:cxn>
                <a:cxn ang="0">
                  <a:pos x="55" y="13"/>
                </a:cxn>
                <a:cxn ang="0">
                  <a:pos x="60" y="15"/>
                </a:cxn>
                <a:cxn ang="0">
                  <a:pos x="60" y="15"/>
                </a:cxn>
              </a:cxnLst>
              <a:rect l="0" t="0" r="r" b="b"/>
              <a:pathLst>
                <a:path w="60" h="15">
                  <a:moveTo>
                    <a:pt x="60" y="15"/>
                  </a:moveTo>
                  <a:lnTo>
                    <a:pt x="60" y="13"/>
                  </a:lnTo>
                  <a:lnTo>
                    <a:pt x="60" y="12"/>
                  </a:lnTo>
                  <a:lnTo>
                    <a:pt x="57" y="12"/>
                  </a:lnTo>
                  <a:lnTo>
                    <a:pt x="54" y="12"/>
                  </a:lnTo>
                  <a:lnTo>
                    <a:pt x="51" y="12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3" y="10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9" y="3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6" y="3"/>
                  </a:lnTo>
                  <a:lnTo>
                    <a:pt x="9" y="4"/>
                  </a:lnTo>
                  <a:lnTo>
                    <a:pt x="13" y="6"/>
                  </a:lnTo>
                  <a:lnTo>
                    <a:pt x="16" y="7"/>
                  </a:lnTo>
                  <a:lnTo>
                    <a:pt x="19" y="9"/>
                  </a:lnTo>
                  <a:lnTo>
                    <a:pt x="24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2"/>
                  </a:lnTo>
                  <a:lnTo>
                    <a:pt x="40" y="13"/>
                  </a:lnTo>
                  <a:lnTo>
                    <a:pt x="45" y="13"/>
                  </a:lnTo>
                  <a:lnTo>
                    <a:pt x="48" y="13"/>
                  </a:lnTo>
                  <a:lnTo>
                    <a:pt x="52" y="13"/>
                  </a:lnTo>
                  <a:lnTo>
                    <a:pt x="55" y="13"/>
                  </a:lnTo>
                  <a:lnTo>
                    <a:pt x="60" y="15"/>
                  </a:lnTo>
                  <a:lnTo>
                    <a:pt x="6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6" name="Freeform 36"/>
            <p:cNvSpPr>
              <a:spLocks/>
            </p:cNvSpPr>
            <p:nvPr/>
          </p:nvSpPr>
          <p:spPr bwMode="auto">
            <a:xfrm>
              <a:off x="4845" y="2339"/>
              <a:ext cx="9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9" y="3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7" name="Freeform 37"/>
            <p:cNvSpPr>
              <a:spLocks/>
            </p:cNvSpPr>
            <p:nvPr/>
          </p:nvSpPr>
          <p:spPr bwMode="auto">
            <a:xfrm>
              <a:off x="4826" y="2328"/>
              <a:ext cx="18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6" y="3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5" y="6"/>
                </a:cxn>
                <a:cxn ang="0">
                  <a:pos x="16" y="8"/>
                </a:cxn>
                <a:cxn ang="0">
                  <a:pos x="18" y="9"/>
                </a:cxn>
                <a:cxn ang="0">
                  <a:pos x="15" y="8"/>
                </a:cxn>
                <a:cxn ang="0">
                  <a:pos x="13" y="8"/>
                </a:cxn>
                <a:cxn ang="0">
                  <a:pos x="10" y="6"/>
                </a:cxn>
                <a:cxn ang="0">
                  <a:pos x="9" y="5"/>
                </a:cxn>
                <a:cxn ang="0">
                  <a:pos x="6" y="5"/>
                </a:cxn>
                <a:cxn ang="0">
                  <a:pos x="4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6" y="3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5" y="6"/>
                  </a:lnTo>
                  <a:lnTo>
                    <a:pt x="16" y="8"/>
                  </a:lnTo>
                  <a:lnTo>
                    <a:pt x="18" y="9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9" y="5"/>
                  </a:lnTo>
                  <a:lnTo>
                    <a:pt x="6" y="5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8" name="Freeform 38"/>
            <p:cNvSpPr>
              <a:spLocks/>
            </p:cNvSpPr>
            <p:nvPr/>
          </p:nvSpPr>
          <p:spPr bwMode="auto">
            <a:xfrm>
              <a:off x="4962" y="2309"/>
              <a:ext cx="36" cy="22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32" y="9"/>
                </a:cxn>
                <a:cxn ang="0">
                  <a:pos x="29" y="12"/>
                </a:cxn>
                <a:cxn ang="0">
                  <a:pos x="26" y="13"/>
                </a:cxn>
                <a:cxn ang="0">
                  <a:pos x="23" y="15"/>
                </a:cxn>
                <a:cxn ang="0">
                  <a:pos x="21" y="15"/>
                </a:cxn>
                <a:cxn ang="0">
                  <a:pos x="18" y="16"/>
                </a:cxn>
                <a:cxn ang="0">
                  <a:pos x="17" y="18"/>
                </a:cxn>
                <a:cxn ang="0">
                  <a:pos x="14" y="19"/>
                </a:cxn>
                <a:cxn ang="0">
                  <a:pos x="11" y="19"/>
                </a:cxn>
                <a:cxn ang="0">
                  <a:pos x="9" y="21"/>
                </a:cxn>
                <a:cxn ang="0">
                  <a:pos x="6" y="21"/>
                </a:cxn>
                <a:cxn ang="0">
                  <a:pos x="3" y="22"/>
                </a:cxn>
                <a:cxn ang="0">
                  <a:pos x="2" y="22"/>
                </a:cxn>
                <a:cxn ang="0">
                  <a:pos x="0" y="22"/>
                </a:cxn>
                <a:cxn ang="0">
                  <a:pos x="2" y="22"/>
                </a:cxn>
                <a:cxn ang="0">
                  <a:pos x="5" y="21"/>
                </a:cxn>
                <a:cxn ang="0">
                  <a:pos x="6" y="21"/>
                </a:cxn>
                <a:cxn ang="0">
                  <a:pos x="9" y="21"/>
                </a:cxn>
                <a:cxn ang="0">
                  <a:pos x="11" y="19"/>
                </a:cxn>
                <a:cxn ang="0">
                  <a:pos x="14" y="18"/>
                </a:cxn>
                <a:cxn ang="0">
                  <a:pos x="17" y="18"/>
                </a:cxn>
                <a:cxn ang="0">
                  <a:pos x="18" y="16"/>
                </a:cxn>
                <a:cxn ang="0">
                  <a:pos x="23" y="13"/>
                </a:cxn>
                <a:cxn ang="0">
                  <a:pos x="27" y="12"/>
                </a:cxn>
                <a:cxn ang="0">
                  <a:pos x="30" y="7"/>
                </a:cxn>
                <a:cxn ang="0">
                  <a:pos x="35" y="6"/>
                </a:cxn>
                <a:cxn ang="0">
                  <a:pos x="33" y="3"/>
                </a:cxn>
                <a:cxn ang="0">
                  <a:pos x="35" y="1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6" y="6"/>
                </a:cxn>
              </a:cxnLst>
              <a:rect l="0" t="0" r="r" b="b"/>
              <a:pathLst>
                <a:path w="36" h="22">
                  <a:moveTo>
                    <a:pt x="36" y="6"/>
                  </a:moveTo>
                  <a:lnTo>
                    <a:pt x="32" y="9"/>
                  </a:lnTo>
                  <a:lnTo>
                    <a:pt x="29" y="12"/>
                  </a:lnTo>
                  <a:lnTo>
                    <a:pt x="26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18" y="16"/>
                  </a:lnTo>
                  <a:lnTo>
                    <a:pt x="17" y="18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4" y="18"/>
                  </a:lnTo>
                  <a:lnTo>
                    <a:pt x="17" y="18"/>
                  </a:lnTo>
                  <a:lnTo>
                    <a:pt x="18" y="16"/>
                  </a:lnTo>
                  <a:lnTo>
                    <a:pt x="23" y="13"/>
                  </a:lnTo>
                  <a:lnTo>
                    <a:pt x="27" y="12"/>
                  </a:lnTo>
                  <a:lnTo>
                    <a:pt x="30" y="7"/>
                  </a:lnTo>
                  <a:lnTo>
                    <a:pt x="35" y="6"/>
                  </a:lnTo>
                  <a:lnTo>
                    <a:pt x="33" y="3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9" name="Freeform 39"/>
            <p:cNvSpPr>
              <a:spLocks/>
            </p:cNvSpPr>
            <p:nvPr/>
          </p:nvSpPr>
          <p:spPr bwMode="auto">
            <a:xfrm>
              <a:off x="4905" y="2351"/>
              <a:ext cx="24" cy="1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8" y="1"/>
                </a:cxn>
                <a:cxn ang="0">
                  <a:pos x="21" y="1"/>
                </a:cxn>
                <a:cxn ang="0">
                  <a:pos x="24" y="1"/>
                </a:cxn>
                <a:cxn ang="0">
                  <a:pos x="24" y="1"/>
                </a:cxn>
              </a:cxnLst>
              <a:rect l="0" t="0" r="r" b="b"/>
              <a:pathLst>
                <a:path w="24" h="1">
                  <a:moveTo>
                    <a:pt x="24" y="1"/>
                  </a:moveTo>
                  <a:lnTo>
                    <a:pt x="21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0" name="Freeform 40"/>
            <p:cNvSpPr>
              <a:spLocks/>
            </p:cNvSpPr>
            <p:nvPr/>
          </p:nvSpPr>
          <p:spPr bwMode="auto">
            <a:xfrm>
              <a:off x="4965" y="2343"/>
              <a:ext cx="11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11" h="3">
                  <a:moveTo>
                    <a:pt x="2" y="3"/>
                  </a:move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1" name="Freeform 41"/>
            <p:cNvSpPr>
              <a:spLocks/>
            </p:cNvSpPr>
            <p:nvPr/>
          </p:nvSpPr>
          <p:spPr bwMode="auto">
            <a:xfrm>
              <a:off x="4977" y="2336"/>
              <a:ext cx="15" cy="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2" name="Freeform 42"/>
            <p:cNvSpPr>
              <a:spLocks/>
            </p:cNvSpPr>
            <p:nvPr/>
          </p:nvSpPr>
          <p:spPr bwMode="auto">
            <a:xfrm>
              <a:off x="4800" y="2210"/>
              <a:ext cx="210" cy="139"/>
            </a:xfrm>
            <a:custGeom>
              <a:avLst/>
              <a:gdLst/>
              <a:ahLst/>
              <a:cxnLst>
                <a:cxn ang="0">
                  <a:pos x="33" y="34"/>
                </a:cxn>
                <a:cxn ang="0">
                  <a:pos x="29" y="52"/>
                </a:cxn>
                <a:cxn ang="0">
                  <a:pos x="27" y="66"/>
                </a:cxn>
                <a:cxn ang="0">
                  <a:pos x="29" y="39"/>
                </a:cxn>
                <a:cxn ang="0">
                  <a:pos x="53" y="10"/>
                </a:cxn>
                <a:cxn ang="0">
                  <a:pos x="32" y="25"/>
                </a:cxn>
                <a:cxn ang="0">
                  <a:pos x="21" y="52"/>
                </a:cxn>
                <a:cxn ang="0">
                  <a:pos x="23" y="37"/>
                </a:cxn>
                <a:cxn ang="0">
                  <a:pos x="33" y="18"/>
                </a:cxn>
                <a:cxn ang="0">
                  <a:pos x="50" y="1"/>
                </a:cxn>
                <a:cxn ang="0">
                  <a:pos x="29" y="16"/>
                </a:cxn>
                <a:cxn ang="0">
                  <a:pos x="12" y="37"/>
                </a:cxn>
                <a:cxn ang="0">
                  <a:pos x="9" y="37"/>
                </a:cxn>
                <a:cxn ang="0">
                  <a:pos x="9" y="58"/>
                </a:cxn>
                <a:cxn ang="0">
                  <a:pos x="9" y="84"/>
                </a:cxn>
                <a:cxn ang="0">
                  <a:pos x="9" y="105"/>
                </a:cxn>
                <a:cxn ang="0">
                  <a:pos x="8" y="100"/>
                </a:cxn>
                <a:cxn ang="0">
                  <a:pos x="5" y="69"/>
                </a:cxn>
                <a:cxn ang="0">
                  <a:pos x="2" y="60"/>
                </a:cxn>
                <a:cxn ang="0">
                  <a:pos x="3" y="81"/>
                </a:cxn>
                <a:cxn ang="0">
                  <a:pos x="6" y="106"/>
                </a:cxn>
                <a:cxn ang="0">
                  <a:pos x="29" y="123"/>
                </a:cxn>
                <a:cxn ang="0">
                  <a:pos x="54" y="133"/>
                </a:cxn>
                <a:cxn ang="0">
                  <a:pos x="81" y="138"/>
                </a:cxn>
                <a:cxn ang="0">
                  <a:pos x="110" y="139"/>
                </a:cxn>
                <a:cxn ang="0">
                  <a:pos x="128" y="136"/>
                </a:cxn>
                <a:cxn ang="0">
                  <a:pos x="158" y="132"/>
                </a:cxn>
                <a:cxn ang="0">
                  <a:pos x="188" y="124"/>
                </a:cxn>
                <a:cxn ang="0">
                  <a:pos x="209" y="108"/>
                </a:cxn>
                <a:cxn ang="0">
                  <a:pos x="210" y="78"/>
                </a:cxn>
                <a:cxn ang="0">
                  <a:pos x="207" y="51"/>
                </a:cxn>
                <a:cxn ang="0">
                  <a:pos x="197" y="28"/>
                </a:cxn>
                <a:cxn ang="0">
                  <a:pos x="179" y="10"/>
                </a:cxn>
                <a:cxn ang="0">
                  <a:pos x="180" y="13"/>
                </a:cxn>
                <a:cxn ang="0">
                  <a:pos x="198" y="31"/>
                </a:cxn>
                <a:cxn ang="0">
                  <a:pos x="194" y="28"/>
                </a:cxn>
                <a:cxn ang="0">
                  <a:pos x="201" y="43"/>
                </a:cxn>
                <a:cxn ang="0">
                  <a:pos x="201" y="52"/>
                </a:cxn>
                <a:cxn ang="0">
                  <a:pos x="191" y="30"/>
                </a:cxn>
                <a:cxn ang="0">
                  <a:pos x="171" y="13"/>
                </a:cxn>
                <a:cxn ang="0">
                  <a:pos x="161" y="10"/>
                </a:cxn>
                <a:cxn ang="0">
                  <a:pos x="185" y="33"/>
                </a:cxn>
                <a:cxn ang="0">
                  <a:pos x="195" y="54"/>
                </a:cxn>
                <a:cxn ang="0">
                  <a:pos x="192" y="54"/>
                </a:cxn>
                <a:cxn ang="0">
                  <a:pos x="179" y="27"/>
                </a:cxn>
                <a:cxn ang="0">
                  <a:pos x="161" y="18"/>
                </a:cxn>
                <a:cxn ang="0">
                  <a:pos x="183" y="37"/>
                </a:cxn>
                <a:cxn ang="0">
                  <a:pos x="189" y="58"/>
                </a:cxn>
                <a:cxn ang="0">
                  <a:pos x="191" y="76"/>
                </a:cxn>
                <a:cxn ang="0">
                  <a:pos x="191" y="99"/>
                </a:cxn>
                <a:cxn ang="0">
                  <a:pos x="164" y="115"/>
                </a:cxn>
                <a:cxn ang="0">
                  <a:pos x="137" y="120"/>
                </a:cxn>
                <a:cxn ang="0">
                  <a:pos x="117" y="123"/>
                </a:cxn>
                <a:cxn ang="0">
                  <a:pos x="92" y="121"/>
                </a:cxn>
                <a:cxn ang="0">
                  <a:pos x="66" y="117"/>
                </a:cxn>
                <a:cxn ang="0">
                  <a:pos x="42" y="106"/>
                </a:cxn>
                <a:cxn ang="0">
                  <a:pos x="30" y="93"/>
                </a:cxn>
                <a:cxn ang="0">
                  <a:pos x="30" y="67"/>
                </a:cxn>
                <a:cxn ang="0">
                  <a:pos x="35" y="48"/>
                </a:cxn>
                <a:cxn ang="0">
                  <a:pos x="45" y="24"/>
                </a:cxn>
              </a:cxnLst>
              <a:rect l="0" t="0" r="r" b="b"/>
              <a:pathLst>
                <a:path w="210" h="139">
                  <a:moveTo>
                    <a:pt x="48" y="19"/>
                  </a:moveTo>
                  <a:lnTo>
                    <a:pt x="47" y="19"/>
                  </a:lnTo>
                  <a:lnTo>
                    <a:pt x="45" y="21"/>
                  </a:lnTo>
                  <a:lnTo>
                    <a:pt x="44" y="24"/>
                  </a:lnTo>
                  <a:lnTo>
                    <a:pt x="41" y="25"/>
                  </a:lnTo>
                  <a:lnTo>
                    <a:pt x="38" y="28"/>
                  </a:lnTo>
                  <a:lnTo>
                    <a:pt x="35" y="31"/>
                  </a:lnTo>
                  <a:lnTo>
                    <a:pt x="33" y="34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0" y="42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29" y="48"/>
                  </a:lnTo>
                  <a:lnTo>
                    <a:pt x="29" y="51"/>
                  </a:lnTo>
                  <a:lnTo>
                    <a:pt x="29" y="52"/>
                  </a:lnTo>
                  <a:lnTo>
                    <a:pt x="29" y="55"/>
                  </a:lnTo>
                  <a:lnTo>
                    <a:pt x="29" y="58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7" y="64"/>
                  </a:lnTo>
                  <a:lnTo>
                    <a:pt x="27" y="66"/>
                  </a:lnTo>
                  <a:lnTo>
                    <a:pt x="27" y="67"/>
                  </a:lnTo>
                  <a:lnTo>
                    <a:pt x="27" y="66"/>
                  </a:lnTo>
                  <a:lnTo>
                    <a:pt x="27" y="63"/>
                  </a:lnTo>
                  <a:lnTo>
                    <a:pt x="27" y="60"/>
                  </a:lnTo>
                  <a:lnTo>
                    <a:pt x="27" y="57"/>
                  </a:lnTo>
                  <a:lnTo>
                    <a:pt x="27" y="54"/>
                  </a:lnTo>
                  <a:lnTo>
                    <a:pt x="27" y="51"/>
                  </a:lnTo>
                  <a:lnTo>
                    <a:pt x="27" y="46"/>
                  </a:lnTo>
                  <a:lnTo>
                    <a:pt x="29" y="43"/>
                  </a:lnTo>
                  <a:lnTo>
                    <a:pt x="29" y="39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2" y="30"/>
                  </a:lnTo>
                  <a:lnTo>
                    <a:pt x="33" y="27"/>
                  </a:lnTo>
                  <a:lnTo>
                    <a:pt x="35" y="25"/>
                  </a:lnTo>
                  <a:lnTo>
                    <a:pt x="36" y="24"/>
                  </a:lnTo>
                  <a:lnTo>
                    <a:pt x="39" y="24"/>
                  </a:lnTo>
                  <a:lnTo>
                    <a:pt x="53" y="10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5" y="12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8"/>
                  </a:lnTo>
                  <a:lnTo>
                    <a:pt x="35" y="21"/>
                  </a:lnTo>
                  <a:lnTo>
                    <a:pt x="32" y="25"/>
                  </a:lnTo>
                  <a:lnTo>
                    <a:pt x="30" y="30"/>
                  </a:lnTo>
                  <a:lnTo>
                    <a:pt x="29" y="34"/>
                  </a:lnTo>
                  <a:lnTo>
                    <a:pt x="27" y="37"/>
                  </a:lnTo>
                  <a:lnTo>
                    <a:pt x="26" y="42"/>
                  </a:lnTo>
                  <a:lnTo>
                    <a:pt x="24" y="45"/>
                  </a:lnTo>
                  <a:lnTo>
                    <a:pt x="23" y="48"/>
                  </a:lnTo>
                  <a:lnTo>
                    <a:pt x="23" y="51"/>
                  </a:lnTo>
                  <a:lnTo>
                    <a:pt x="21" y="52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1" y="43"/>
                  </a:lnTo>
                  <a:lnTo>
                    <a:pt x="21" y="42"/>
                  </a:lnTo>
                  <a:lnTo>
                    <a:pt x="21" y="39"/>
                  </a:lnTo>
                  <a:lnTo>
                    <a:pt x="23" y="37"/>
                  </a:lnTo>
                  <a:lnTo>
                    <a:pt x="23" y="34"/>
                  </a:lnTo>
                  <a:lnTo>
                    <a:pt x="24" y="33"/>
                  </a:lnTo>
                  <a:lnTo>
                    <a:pt x="26" y="31"/>
                  </a:lnTo>
                  <a:lnTo>
                    <a:pt x="26" y="28"/>
                  </a:lnTo>
                  <a:lnTo>
                    <a:pt x="27" y="25"/>
                  </a:lnTo>
                  <a:lnTo>
                    <a:pt x="29" y="24"/>
                  </a:lnTo>
                  <a:lnTo>
                    <a:pt x="30" y="22"/>
                  </a:lnTo>
                  <a:lnTo>
                    <a:pt x="33" y="18"/>
                  </a:lnTo>
                  <a:lnTo>
                    <a:pt x="36" y="15"/>
                  </a:lnTo>
                  <a:lnTo>
                    <a:pt x="38" y="13"/>
                  </a:lnTo>
                  <a:lnTo>
                    <a:pt x="39" y="12"/>
                  </a:lnTo>
                  <a:lnTo>
                    <a:pt x="41" y="10"/>
                  </a:lnTo>
                  <a:lnTo>
                    <a:pt x="44" y="7"/>
                  </a:lnTo>
                  <a:lnTo>
                    <a:pt x="47" y="6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7" y="1"/>
                  </a:lnTo>
                  <a:lnTo>
                    <a:pt x="44" y="3"/>
                  </a:lnTo>
                  <a:lnTo>
                    <a:pt x="42" y="6"/>
                  </a:lnTo>
                  <a:lnTo>
                    <a:pt x="41" y="7"/>
                  </a:lnTo>
                  <a:lnTo>
                    <a:pt x="38" y="9"/>
                  </a:lnTo>
                  <a:lnTo>
                    <a:pt x="33" y="12"/>
                  </a:lnTo>
                  <a:lnTo>
                    <a:pt x="29" y="16"/>
                  </a:lnTo>
                  <a:lnTo>
                    <a:pt x="26" y="19"/>
                  </a:lnTo>
                  <a:lnTo>
                    <a:pt x="21" y="24"/>
                  </a:lnTo>
                  <a:lnTo>
                    <a:pt x="18" y="27"/>
                  </a:lnTo>
                  <a:lnTo>
                    <a:pt x="15" y="31"/>
                  </a:lnTo>
                  <a:lnTo>
                    <a:pt x="15" y="34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2" y="37"/>
                  </a:lnTo>
                  <a:lnTo>
                    <a:pt x="12" y="34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9" y="37"/>
                  </a:lnTo>
                  <a:lnTo>
                    <a:pt x="9" y="39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9" y="46"/>
                  </a:lnTo>
                  <a:lnTo>
                    <a:pt x="9" y="49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9" y="58"/>
                  </a:lnTo>
                  <a:lnTo>
                    <a:pt x="9" y="61"/>
                  </a:lnTo>
                  <a:lnTo>
                    <a:pt x="9" y="64"/>
                  </a:lnTo>
                  <a:lnTo>
                    <a:pt x="9" y="67"/>
                  </a:lnTo>
                  <a:lnTo>
                    <a:pt x="9" y="70"/>
                  </a:lnTo>
                  <a:lnTo>
                    <a:pt x="9" y="73"/>
                  </a:lnTo>
                  <a:lnTo>
                    <a:pt x="9" y="76"/>
                  </a:lnTo>
                  <a:lnTo>
                    <a:pt x="9" y="79"/>
                  </a:lnTo>
                  <a:lnTo>
                    <a:pt x="9" y="84"/>
                  </a:lnTo>
                  <a:lnTo>
                    <a:pt x="9" y="87"/>
                  </a:lnTo>
                  <a:lnTo>
                    <a:pt x="9" y="90"/>
                  </a:lnTo>
                  <a:lnTo>
                    <a:pt x="9" y="93"/>
                  </a:lnTo>
                  <a:lnTo>
                    <a:pt x="9" y="94"/>
                  </a:lnTo>
                  <a:lnTo>
                    <a:pt x="9" y="97"/>
                  </a:lnTo>
                  <a:lnTo>
                    <a:pt x="9" y="100"/>
                  </a:lnTo>
                  <a:lnTo>
                    <a:pt x="9" y="102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11" y="108"/>
                  </a:lnTo>
                  <a:lnTo>
                    <a:pt x="14" y="111"/>
                  </a:lnTo>
                  <a:lnTo>
                    <a:pt x="18" y="114"/>
                  </a:lnTo>
                  <a:lnTo>
                    <a:pt x="8" y="109"/>
                  </a:lnTo>
                  <a:lnTo>
                    <a:pt x="8" y="106"/>
                  </a:lnTo>
                  <a:lnTo>
                    <a:pt x="8" y="103"/>
                  </a:lnTo>
                  <a:lnTo>
                    <a:pt x="8" y="100"/>
                  </a:lnTo>
                  <a:lnTo>
                    <a:pt x="8" y="97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6" y="85"/>
                  </a:lnTo>
                  <a:lnTo>
                    <a:pt x="6" y="81"/>
                  </a:lnTo>
                  <a:lnTo>
                    <a:pt x="6" y="78"/>
                  </a:lnTo>
                  <a:lnTo>
                    <a:pt x="6" y="73"/>
                  </a:lnTo>
                  <a:lnTo>
                    <a:pt x="5" y="69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5" y="60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2" y="66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3" y="81"/>
                  </a:lnTo>
                  <a:lnTo>
                    <a:pt x="5" y="85"/>
                  </a:lnTo>
                  <a:lnTo>
                    <a:pt x="5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6" y="97"/>
                  </a:lnTo>
                  <a:lnTo>
                    <a:pt x="6" y="100"/>
                  </a:lnTo>
                  <a:lnTo>
                    <a:pt x="6" y="103"/>
                  </a:lnTo>
                  <a:lnTo>
                    <a:pt x="6" y="106"/>
                  </a:lnTo>
                  <a:lnTo>
                    <a:pt x="6" y="109"/>
                  </a:lnTo>
                  <a:lnTo>
                    <a:pt x="9" y="112"/>
                  </a:lnTo>
                  <a:lnTo>
                    <a:pt x="12" y="114"/>
                  </a:lnTo>
                  <a:lnTo>
                    <a:pt x="15" y="115"/>
                  </a:lnTo>
                  <a:lnTo>
                    <a:pt x="20" y="118"/>
                  </a:lnTo>
                  <a:lnTo>
                    <a:pt x="23" y="120"/>
                  </a:lnTo>
                  <a:lnTo>
                    <a:pt x="26" y="121"/>
                  </a:lnTo>
                  <a:lnTo>
                    <a:pt x="29" y="123"/>
                  </a:lnTo>
                  <a:lnTo>
                    <a:pt x="32" y="124"/>
                  </a:lnTo>
                  <a:lnTo>
                    <a:pt x="35" y="126"/>
                  </a:lnTo>
                  <a:lnTo>
                    <a:pt x="38" y="127"/>
                  </a:lnTo>
                  <a:lnTo>
                    <a:pt x="41" y="129"/>
                  </a:lnTo>
                  <a:lnTo>
                    <a:pt x="45" y="130"/>
                  </a:lnTo>
                  <a:lnTo>
                    <a:pt x="48" y="130"/>
                  </a:lnTo>
                  <a:lnTo>
                    <a:pt x="51" y="132"/>
                  </a:lnTo>
                  <a:lnTo>
                    <a:pt x="54" y="133"/>
                  </a:lnTo>
                  <a:lnTo>
                    <a:pt x="57" y="135"/>
                  </a:lnTo>
                  <a:lnTo>
                    <a:pt x="62" y="135"/>
                  </a:lnTo>
                  <a:lnTo>
                    <a:pt x="65" y="136"/>
                  </a:lnTo>
                  <a:lnTo>
                    <a:pt x="68" y="136"/>
                  </a:lnTo>
                  <a:lnTo>
                    <a:pt x="71" y="138"/>
                  </a:lnTo>
                  <a:lnTo>
                    <a:pt x="74" y="138"/>
                  </a:lnTo>
                  <a:lnTo>
                    <a:pt x="78" y="138"/>
                  </a:lnTo>
                  <a:lnTo>
                    <a:pt x="81" y="138"/>
                  </a:lnTo>
                  <a:lnTo>
                    <a:pt x="84" y="139"/>
                  </a:lnTo>
                  <a:lnTo>
                    <a:pt x="89" y="139"/>
                  </a:lnTo>
                  <a:lnTo>
                    <a:pt x="92" y="139"/>
                  </a:lnTo>
                  <a:lnTo>
                    <a:pt x="96" y="139"/>
                  </a:lnTo>
                  <a:lnTo>
                    <a:pt x="99" y="139"/>
                  </a:lnTo>
                  <a:lnTo>
                    <a:pt x="102" y="139"/>
                  </a:lnTo>
                  <a:lnTo>
                    <a:pt x="107" y="139"/>
                  </a:lnTo>
                  <a:lnTo>
                    <a:pt x="110" y="139"/>
                  </a:lnTo>
                  <a:lnTo>
                    <a:pt x="111" y="139"/>
                  </a:lnTo>
                  <a:lnTo>
                    <a:pt x="113" y="139"/>
                  </a:lnTo>
                  <a:lnTo>
                    <a:pt x="116" y="139"/>
                  </a:lnTo>
                  <a:lnTo>
                    <a:pt x="117" y="138"/>
                  </a:lnTo>
                  <a:lnTo>
                    <a:pt x="119" y="138"/>
                  </a:lnTo>
                  <a:lnTo>
                    <a:pt x="122" y="138"/>
                  </a:lnTo>
                  <a:lnTo>
                    <a:pt x="125" y="138"/>
                  </a:lnTo>
                  <a:lnTo>
                    <a:pt x="128" y="136"/>
                  </a:lnTo>
                  <a:lnTo>
                    <a:pt x="131" y="136"/>
                  </a:lnTo>
                  <a:lnTo>
                    <a:pt x="134" y="136"/>
                  </a:lnTo>
                  <a:lnTo>
                    <a:pt x="138" y="136"/>
                  </a:lnTo>
                  <a:lnTo>
                    <a:pt x="141" y="135"/>
                  </a:lnTo>
                  <a:lnTo>
                    <a:pt x="146" y="135"/>
                  </a:lnTo>
                  <a:lnTo>
                    <a:pt x="149" y="135"/>
                  </a:lnTo>
                  <a:lnTo>
                    <a:pt x="153" y="133"/>
                  </a:lnTo>
                  <a:lnTo>
                    <a:pt x="158" y="132"/>
                  </a:lnTo>
                  <a:lnTo>
                    <a:pt x="162" y="132"/>
                  </a:lnTo>
                  <a:lnTo>
                    <a:pt x="165" y="130"/>
                  </a:lnTo>
                  <a:lnTo>
                    <a:pt x="170" y="130"/>
                  </a:lnTo>
                  <a:lnTo>
                    <a:pt x="173" y="129"/>
                  </a:lnTo>
                  <a:lnTo>
                    <a:pt x="177" y="127"/>
                  </a:lnTo>
                  <a:lnTo>
                    <a:pt x="182" y="127"/>
                  </a:lnTo>
                  <a:lnTo>
                    <a:pt x="185" y="126"/>
                  </a:lnTo>
                  <a:lnTo>
                    <a:pt x="188" y="124"/>
                  </a:lnTo>
                  <a:lnTo>
                    <a:pt x="192" y="123"/>
                  </a:lnTo>
                  <a:lnTo>
                    <a:pt x="195" y="121"/>
                  </a:lnTo>
                  <a:lnTo>
                    <a:pt x="198" y="120"/>
                  </a:lnTo>
                  <a:lnTo>
                    <a:pt x="200" y="117"/>
                  </a:lnTo>
                  <a:lnTo>
                    <a:pt x="203" y="115"/>
                  </a:lnTo>
                  <a:lnTo>
                    <a:pt x="204" y="114"/>
                  </a:lnTo>
                  <a:lnTo>
                    <a:pt x="209" y="109"/>
                  </a:lnTo>
                  <a:lnTo>
                    <a:pt x="209" y="108"/>
                  </a:lnTo>
                  <a:lnTo>
                    <a:pt x="210" y="102"/>
                  </a:lnTo>
                  <a:lnTo>
                    <a:pt x="210" y="99"/>
                  </a:lnTo>
                  <a:lnTo>
                    <a:pt x="210" y="94"/>
                  </a:lnTo>
                  <a:lnTo>
                    <a:pt x="210" y="91"/>
                  </a:lnTo>
                  <a:lnTo>
                    <a:pt x="210" y="88"/>
                  </a:lnTo>
                  <a:lnTo>
                    <a:pt x="210" y="84"/>
                  </a:lnTo>
                  <a:lnTo>
                    <a:pt x="210" y="81"/>
                  </a:lnTo>
                  <a:lnTo>
                    <a:pt x="210" y="78"/>
                  </a:lnTo>
                  <a:lnTo>
                    <a:pt x="210" y="75"/>
                  </a:lnTo>
                  <a:lnTo>
                    <a:pt x="210" y="70"/>
                  </a:lnTo>
                  <a:lnTo>
                    <a:pt x="210" y="67"/>
                  </a:lnTo>
                  <a:lnTo>
                    <a:pt x="210" y="64"/>
                  </a:lnTo>
                  <a:lnTo>
                    <a:pt x="209" y="61"/>
                  </a:lnTo>
                  <a:lnTo>
                    <a:pt x="209" y="58"/>
                  </a:lnTo>
                  <a:lnTo>
                    <a:pt x="209" y="55"/>
                  </a:lnTo>
                  <a:lnTo>
                    <a:pt x="207" y="51"/>
                  </a:lnTo>
                  <a:lnTo>
                    <a:pt x="207" y="48"/>
                  </a:lnTo>
                  <a:lnTo>
                    <a:pt x="206" y="45"/>
                  </a:lnTo>
                  <a:lnTo>
                    <a:pt x="204" y="42"/>
                  </a:lnTo>
                  <a:lnTo>
                    <a:pt x="203" y="39"/>
                  </a:lnTo>
                  <a:lnTo>
                    <a:pt x="201" y="36"/>
                  </a:lnTo>
                  <a:lnTo>
                    <a:pt x="200" y="33"/>
                  </a:lnTo>
                  <a:lnTo>
                    <a:pt x="200" y="31"/>
                  </a:lnTo>
                  <a:lnTo>
                    <a:pt x="197" y="28"/>
                  </a:lnTo>
                  <a:lnTo>
                    <a:pt x="195" y="25"/>
                  </a:lnTo>
                  <a:lnTo>
                    <a:pt x="194" y="22"/>
                  </a:lnTo>
                  <a:lnTo>
                    <a:pt x="191" y="21"/>
                  </a:lnTo>
                  <a:lnTo>
                    <a:pt x="189" y="18"/>
                  </a:lnTo>
                  <a:lnTo>
                    <a:pt x="186" y="15"/>
                  </a:lnTo>
                  <a:lnTo>
                    <a:pt x="183" y="13"/>
                  </a:lnTo>
                  <a:lnTo>
                    <a:pt x="180" y="12"/>
                  </a:lnTo>
                  <a:lnTo>
                    <a:pt x="179" y="10"/>
                  </a:lnTo>
                  <a:lnTo>
                    <a:pt x="177" y="9"/>
                  </a:lnTo>
                  <a:lnTo>
                    <a:pt x="174" y="7"/>
                  </a:lnTo>
                  <a:lnTo>
                    <a:pt x="173" y="7"/>
                  </a:lnTo>
                  <a:lnTo>
                    <a:pt x="173" y="7"/>
                  </a:lnTo>
                  <a:lnTo>
                    <a:pt x="174" y="9"/>
                  </a:lnTo>
                  <a:lnTo>
                    <a:pt x="176" y="9"/>
                  </a:lnTo>
                  <a:lnTo>
                    <a:pt x="177" y="12"/>
                  </a:lnTo>
                  <a:lnTo>
                    <a:pt x="180" y="13"/>
                  </a:lnTo>
                  <a:lnTo>
                    <a:pt x="183" y="16"/>
                  </a:lnTo>
                  <a:lnTo>
                    <a:pt x="186" y="18"/>
                  </a:lnTo>
                  <a:lnTo>
                    <a:pt x="188" y="19"/>
                  </a:lnTo>
                  <a:lnTo>
                    <a:pt x="189" y="21"/>
                  </a:lnTo>
                  <a:lnTo>
                    <a:pt x="192" y="22"/>
                  </a:lnTo>
                  <a:lnTo>
                    <a:pt x="194" y="25"/>
                  </a:lnTo>
                  <a:lnTo>
                    <a:pt x="197" y="28"/>
                  </a:lnTo>
                  <a:lnTo>
                    <a:pt x="198" y="31"/>
                  </a:lnTo>
                  <a:lnTo>
                    <a:pt x="200" y="34"/>
                  </a:lnTo>
                  <a:lnTo>
                    <a:pt x="200" y="37"/>
                  </a:lnTo>
                  <a:lnTo>
                    <a:pt x="201" y="40"/>
                  </a:lnTo>
                  <a:lnTo>
                    <a:pt x="201" y="39"/>
                  </a:lnTo>
                  <a:lnTo>
                    <a:pt x="200" y="36"/>
                  </a:lnTo>
                  <a:lnTo>
                    <a:pt x="198" y="34"/>
                  </a:lnTo>
                  <a:lnTo>
                    <a:pt x="198" y="33"/>
                  </a:lnTo>
                  <a:lnTo>
                    <a:pt x="194" y="28"/>
                  </a:lnTo>
                  <a:lnTo>
                    <a:pt x="191" y="25"/>
                  </a:lnTo>
                  <a:lnTo>
                    <a:pt x="192" y="27"/>
                  </a:lnTo>
                  <a:lnTo>
                    <a:pt x="194" y="30"/>
                  </a:lnTo>
                  <a:lnTo>
                    <a:pt x="195" y="33"/>
                  </a:lnTo>
                  <a:lnTo>
                    <a:pt x="197" y="36"/>
                  </a:lnTo>
                  <a:lnTo>
                    <a:pt x="198" y="39"/>
                  </a:lnTo>
                  <a:lnTo>
                    <a:pt x="200" y="42"/>
                  </a:lnTo>
                  <a:lnTo>
                    <a:pt x="201" y="43"/>
                  </a:lnTo>
                  <a:lnTo>
                    <a:pt x="201" y="46"/>
                  </a:lnTo>
                  <a:lnTo>
                    <a:pt x="203" y="49"/>
                  </a:lnTo>
                  <a:lnTo>
                    <a:pt x="203" y="52"/>
                  </a:lnTo>
                  <a:lnTo>
                    <a:pt x="203" y="55"/>
                  </a:lnTo>
                  <a:lnTo>
                    <a:pt x="204" y="58"/>
                  </a:lnTo>
                  <a:lnTo>
                    <a:pt x="203" y="57"/>
                  </a:lnTo>
                  <a:lnTo>
                    <a:pt x="201" y="55"/>
                  </a:lnTo>
                  <a:lnTo>
                    <a:pt x="201" y="52"/>
                  </a:lnTo>
                  <a:lnTo>
                    <a:pt x="200" y="49"/>
                  </a:lnTo>
                  <a:lnTo>
                    <a:pt x="198" y="46"/>
                  </a:lnTo>
                  <a:lnTo>
                    <a:pt x="198" y="43"/>
                  </a:lnTo>
                  <a:lnTo>
                    <a:pt x="197" y="40"/>
                  </a:lnTo>
                  <a:lnTo>
                    <a:pt x="197" y="39"/>
                  </a:lnTo>
                  <a:lnTo>
                    <a:pt x="194" y="36"/>
                  </a:lnTo>
                  <a:lnTo>
                    <a:pt x="192" y="33"/>
                  </a:lnTo>
                  <a:lnTo>
                    <a:pt x="191" y="30"/>
                  </a:lnTo>
                  <a:lnTo>
                    <a:pt x="191" y="28"/>
                  </a:lnTo>
                  <a:lnTo>
                    <a:pt x="188" y="25"/>
                  </a:lnTo>
                  <a:lnTo>
                    <a:pt x="185" y="22"/>
                  </a:lnTo>
                  <a:lnTo>
                    <a:pt x="182" y="21"/>
                  </a:lnTo>
                  <a:lnTo>
                    <a:pt x="179" y="18"/>
                  </a:lnTo>
                  <a:lnTo>
                    <a:pt x="177" y="16"/>
                  </a:lnTo>
                  <a:lnTo>
                    <a:pt x="174" y="15"/>
                  </a:lnTo>
                  <a:lnTo>
                    <a:pt x="171" y="13"/>
                  </a:lnTo>
                  <a:lnTo>
                    <a:pt x="170" y="12"/>
                  </a:lnTo>
                  <a:lnTo>
                    <a:pt x="165" y="10"/>
                  </a:lnTo>
                  <a:lnTo>
                    <a:pt x="164" y="9"/>
                  </a:lnTo>
                  <a:lnTo>
                    <a:pt x="159" y="7"/>
                  </a:lnTo>
                  <a:lnTo>
                    <a:pt x="156" y="6"/>
                  </a:lnTo>
                  <a:lnTo>
                    <a:pt x="156" y="7"/>
                  </a:lnTo>
                  <a:lnTo>
                    <a:pt x="158" y="9"/>
                  </a:lnTo>
                  <a:lnTo>
                    <a:pt x="161" y="10"/>
                  </a:lnTo>
                  <a:lnTo>
                    <a:pt x="164" y="13"/>
                  </a:lnTo>
                  <a:lnTo>
                    <a:pt x="167" y="15"/>
                  </a:lnTo>
                  <a:lnTo>
                    <a:pt x="170" y="18"/>
                  </a:lnTo>
                  <a:lnTo>
                    <a:pt x="173" y="19"/>
                  </a:lnTo>
                  <a:lnTo>
                    <a:pt x="174" y="21"/>
                  </a:lnTo>
                  <a:lnTo>
                    <a:pt x="179" y="24"/>
                  </a:lnTo>
                  <a:lnTo>
                    <a:pt x="182" y="28"/>
                  </a:lnTo>
                  <a:lnTo>
                    <a:pt x="185" y="33"/>
                  </a:lnTo>
                  <a:lnTo>
                    <a:pt x="188" y="36"/>
                  </a:lnTo>
                  <a:lnTo>
                    <a:pt x="189" y="39"/>
                  </a:lnTo>
                  <a:lnTo>
                    <a:pt x="191" y="40"/>
                  </a:lnTo>
                  <a:lnTo>
                    <a:pt x="192" y="43"/>
                  </a:lnTo>
                  <a:lnTo>
                    <a:pt x="192" y="46"/>
                  </a:lnTo>
                  <a:lnTo>
                    <a:pt x="194" y="48"/>
                  </a:lnTo>
                  <a:lnTo>
                    <a:pt x="195" y="51"/>
                  </a:lnTo>
                  <a:lnTo>
                    <a:pt x="195" y="54"/>
                  </a:lnTo>
                  <a:lnTo>
                    <a:pt x="197" y="57"/>
                  </a:lnTo>
                  <a:lnTo>
                    <a:pt x="197" y="60"/>
                  </a:lnTo>
                  <a:lnTo>
                    <a:pt x="197" y="63"/>
                  </a:lnTo>
                  <a:lnTo>
                    <a:pt x="197" y="66"/>
                  </a:lnTo>
                  <a:lnTo>
                    <a:pt x="195" y="67"/>
                  </a:lnTo>
                  <a:lnTo>
                    <a:pt x="194" y="63"/>
                  </a:lnTo>
                  <a:lnTo>
                    <a:pt x="194" y="58"/>
                  </a:lnTo>
                  <a:lnTo>
                    <a:pt x="192" y="54"/>
                  </a:lnTo>
                  <a:lnTo>
                    <a:pt x="191" y="51"/>
                  </a:lnTo>
                  <a:lnTo>
                    <a:pt x="189" y="46"/>
                  </a:lnTo>
                  <a:lnTo>
                    <a:pt x="188" y="43"/>
                  </a:lnTo>
                  <a:lnTo>
                    <a:pt x="186" y="39"/>
                  </a:lnTo>
                  <a:lnTo>
                    <a:pt x="185" y="36"/>
                  </a:lnTo>
                  <a:lnTo>
                    <a:pt x="183" y="33"/>
                  </a:lnTo>
                  <a:lnTo>
                    <a:pt x="180" y="30"/>
                  </a:lnTo>
                  <a:lnTo>
                    <a:pt x="179" y="27"/>
                  </a:lnTo>
                  <a:lnTo>
                    <a:pt x="176" y="24"/>
                  </a:lnTo>
                  <a:lnTo>
                    <a:pt x="173" y="21"/>
                  </a:lnTo>
                  <a:lnTo>
                    <a:pt x="170" y="19"/>
                  </a:lnTo>
                  <a:lnTo>
                    <a:pt x="167" y="18"/>
                  </a:lnTo>
                  <a:lnTo>
                    <a:pt x="165" y="18"/>
                  </a:lnTo>
                  <a:lnTo>
                    <a:pt x="162" y="18"/>
                  </a:lnTo>
                  <a:lnTo>
                    <a:pt x="161" y="16"/>
                  </a:lnTo>
                  <a:lnTo>
                    <a:pt x="161" y="18"/>
                  </a:lnTo>
                  <a:lnTo>
                    <a:pt x="162" y="19"/>
                  </a:lnTo>
                  <a:lnTo>
                    <a:pt x="165" y="22"/>
                  </a:lnTo>
                  <a:lnTo>
                    <a:pt x="170" y="25"/>
                  </a:lnTo>
                  <a:lnTo>
                    <a:pt x="173" y="28"/>
                  </a:lnTo>
                  <a:lnTo>
                    <a:pt x="177" y="31"/>
                  </a:lnTo>
                  <a:lnTo>
                    <a:pt x="180" y="33"/>
                  </a:lnTo>
                  <a:lnTo>
                    <a:pt x="182" y="36"/>
                  </a:lnTo>
                  <a:lnTo>
                    <a:pt x="183" y="37"/>
                  </a:lnTo>
                  <a:lnTo>
                    <a:pt x="183" y="40"/>
                  </a:lnTo>
                  <a:lnTo>
                    <a:pt x="185" y="42"/>
                  </a:lnTo>
                  <a:lnTo>
                    <a:pt x="186" y="45"/>
                  </a:lnTo>
                  <a:lnTo>
                    <a:pt x="188" y="49"/>
                  </a:lnTo>
                  <a:lnTo>
                    <a:pt x="188" y="52"/>
                  </a:lnTo>
                  <a:lnTo>
                    <a:pt x="188" y="54"/>
                  </a:lnTo>
                  <a:lnTo>
                    <a:pt x="189" y="55"/>
                  </a:lnTo>
                  <a:lnTo>
                    <a:pt x="189" y="58"/>
                  </a:lnTo>
                  <a:lnTo>
                    <a:pt x="189" y="61"/>
                  </a:lnTo>
                  <a:lnTo>
                    <a:pt x="189" y="63"/>
                  </a:lnTo>
                  <a:lnTo>
                    <a:pt x="189" y="64"/>
                  </a:lnTo>
                  <a:lnTo>
                    <a:pt x="189" y="67"/>
                  </a:lnTo>
                  <a:lnTo>
                    <a:pt x="191" y="69"/>
                  </a:lnTo>
                  <a:lnTo>
                    <a:pt x="191" y="72"/>
                  </a:lnTo>
                  <a:lnTo>
                    <a:pt x="191" y="75"/>
                  </a:lnTo>
                  <a:lnTo>
                    <a:pt x="191" y="76"/>
                  </a:lnTo>
                  <a:lnTo>
                    <a:pt x="191" y="79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7"/>
                  </a:lnTo>
                  <a:lnTo>
                    <a:pt x="191" y="90"/>
                  </a:lnTo>
                  <a:lnTo>
                    <a:pt x="191" y="93"/>
                  </a:lnTo>
                  <a:lnTo>
                    <a:pt x="191" y="96"/>
                  </a:lnTo>
                  <a:lnTo>
                    <a:pt x="191" y="99"/>
                  </a:lnTo>
                  <a:lnTo>
                    <a:pt x="191" y="102"/>
                  </a:lnTo>
                  <a:lnTo>
                    <a:pt x="188" y="103"/>
                  </a:lnTo>
                  <a:lnTo>
                    <a:pt x="183" y="106"/>
                  </a:lnTo>
                  <a:lnTo>
                    <a:pt x="179" y="109"/>
                  </a:lnTo>
                  <a:lnTo>
                    <a:pt x="176" y="111"/>
                  </a:lnTo>
                  <a:lnTo>
                    <a:pt x="171" y="112"/>
                  </a:lnTo>
                  <a:lnTo>
                    <a:pt x="168" y="114"/>
                  </a:lnTo>
                  <a:lnTo>
                    <a:pt x="164" y="115"/>
                  </a:lnTo>
                  <a:lnTo>
                    <a:pt x="161" y="115"/>
                  </a:lnTo>
                  <a:lnTo>
                    <a:pt x="156" y="117"/>
                  </a:lnTo>
                  <a:lnTo>
                    <a:pt x="152" y="117"/>
                  </a:lnTo>
                  <a:lnTo>
                    <a:pt x="147" y="118"/>
                  </a:lnTo>
                  <a:lnTo>
                    <a:pt x="144" y="118"/>
                  </a:lnTo>
                  <a:lnTo>
                    <a:pt x="141" y="118"/>
                  </a:lnTo>
                  <a:lnTo>
                    <a:pt x="140" y="120"/>
                  </a:lnTo>
                  <a:lnTo>
                    <a:pt x="137" y="120"/>
                  </a:lnTo>
                  <a:lnTo>
                    <a:pt x="135" y="120"/>
                  </a:lnTo>
                  <a:lnTo>
                    <a:pt x="134" y="120"/>
                  </a:lnTo>
                  <a:lnTo>
                    <a:pt x="131" y="120"/>
                  </a:lnTo>
                  <a:lnTo>
                    <a:pt x="129" y="121"/>
                  </a:lnTo>
                  <a:lnTo>
                    <a:pt x="126" y="121"/>
                  </a:lnTo>
                  <a:lnTo>
                    <a:pt x="123" y="121"/>
                  </a:lnTo>
                  <a:lnTo>
                    <a:pt x="120" y="121"/>
                  </a:lnTo>
                  <a:lnTo>
                    <a:pt x="117" y="123"/>
                  </a:lnTo>
                  <a:lnTo>
                    <a:pt x="114" y="123"/>
                  </a:lnTo>
                  <a:lnTo>
                    <a:pt x="111" y="123"/>
                  </a:lnTo>
                  <a:lnTo>
                    <a:pt x="108" y="123"/>
                  </a:lnTo>
                  <a:lnTo>
                    <a:pt x="105" y="123"/>
                  </a:lnTo>
                  <a:lnTo>
                    <a:pt x="102" y="123"/>
                  </a:lnTo>
                  <a:lnTo>
                    <a:pt x="98" y="123"/>
                  </a:lnTo>
                  <a:lnTo>
                    <a:pt x="95" y="121"/>
                  </a:lnTo>
                  <a:lnTo>
                    <a:pt x="92" y="121"/>
                  </a:lnTo>
                  <a:lnTo>
                    <a:pt x="89" y="121"/>
                  </a:lnTo>
                  <a:lnTo>
                    <a:pt x="86" y="121"/>
                  </a:lnTo>
                  <a:lnTo>
                    <a:pt x="83" y="120"/>
                  </a:lnTo>
                  <a:lnTo>
                    <a:pt x="78" y="120"/>
                  </a:lnTo>
                  <a:lnTo>
                    <a:pt x="75" y="120"/>
                  </a:lnTo>
                  <a:lnTo>
                    <a:pt x="72" y="118"/>
                  </a:lnTo>
                  <a:lnTo>
                    <a:pt x="69" y="117"/>
                  </a:lnTo>
                  <a:lnTo>
                    <a:pt x="66" y="117"/>
                  </a:lnTo>
                  <a:lnTo>
                    <a:pt x="63" y="115"/>
                  </a:lnTo>
                  <a:lnTo>
                    <a:pt x="60" y="114"/>
                  </a:lnTo>
                  <a:lnTo>
                    <a:pt x="57" y="114"/>
                  </a:lnTo>
                  <a:lnTo>
                    <a:pt x="54" y="112"/>
                  </a:lnTo>
                  <a:lnTo>
                    <a:pt x="51" y="111"/>
                  </a:lnTo>
                  <a:lnTo>
                    <a:pt x="48" y="109"/>
                  </a:lnTo>
                  <a:lnTo>
                    <a:pt x="45" y="109"/>
                  </a:lnTo>
                  <a:lnTo>
                    <a:pt x="42" y="106"/>
                  </a:lnTo>
                  <a:lnTo>
                    <a:pt x="39" y="106"/>
                  </a:lnTo>
                  <a:lnTo>
                    <a:pt x="38" y="105"/>
                  </a:lnTo>
                  <a:lnTo>
                    <a:pt x="35" y="103"/>
                  </a:lnTo>
                  <a:lnTo>
                    <a:pt x="32" y="102"/>
                  </a:lnTo>
                  <a:lnTo>
                    <a:pt x="30" y="100"/>
                  </a:lnTo>
                  <a:lnTo>
                    <a:pt x="30" y="97"/>
                  </a:lnTo>
                  <a:lnTo>
                    <a:pt x="30" y="94"/>
                  </a:lnTo>
                  <a:lnTo>
                    <a:pt x="30" y="93"/>
                  </a:lnTo>
                  <a:lnTo>
                    <a:pt x="30" y="91"/>
                  </a:lnTo>
                  <a:lnTo>
                    <a:pt x="30" y="87"/>
                  </a:lnTo>
                  <a:lnTo>
                    <a:pt x="30" y="84"/>
                  </a:lnTo>
                  <a:lnTo>
                    <a:pt x="30" y="81"/>
                  </a:lnTo>
                  <a:lnTo>
                    <a:pt x="30" y="76"/>
                  </a:lnTo>
                  <a:lnTo>
                    <a:pt x="30" y="73"/>
                  </a:lnTo>
                  <a:lnTo>
                    <a:pt x="30" y="70"/>
                  </a:lnTo>
                  <a:lnTo>
                    <a:pt x="30" y="67"/>
                  </a:lnTo>
                  <a:lnTo>
                    <a:pt x="32" y="64"/>
                  </a:lnTo>
                  <a:lnTo>
                    <a:pt x="32" y="61"/>
                  </a:lnTo>
                  <a:lnTo>
                    <a:pt x="32" y="60"/>
                  </a:lnTo>
                  <a:lnTo>
                    <a:pt x="32" y="57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35" y="51"/>
                  </a:lnTo>
                  <a:lnTo>
                    <a:pt x="35" y="48"/>
                  </a:lnTo>
                  <a:lnTo>
                    <a:pt x="35" y="45"/>
                  </a:lnTo>
                  <a:lnTo>
                    <a:pt x="35" y="43"/>
                  </a:lnTo>
                  <a:lnTo>
                    <a:pt x="36" y="42"/>
                  </a:lnTo>
                  <a:lnTo>
                    <a:pt x="38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4" y="27"/>
                  </a:lnTo>
                  <a:lnTo>
                    <a:pt x="45" y="24"/>
                  </a:lnTo>
                  <a:lnTo>
                    <a:pt x="48" y="19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3" name="Freeform 43"/>
            <p:cNvSpPr>
              <a:spLocks/>
            </p:cNvSpPr>
            <p:nvPr/>
          </p:nvSpPr>
          <p:spPr bwMode="auto">
            <a:xfrm>
              <a:off x="4812" y="2253"/>
              <a:ext cx="2" cy="2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2" y="15"/>
                </a:cxn>
                <a:cxn ang="0">
                  <a:pos x="2" y="12"/>
                </a:cxn>
                <a:cxn ang="0">
                  <a:pos x="2" y="9"/>
                </a:cxn>
                <a:cxn ang="0">
                  <a:pos x="2" y="6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6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6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4" name="Freeform 44"/>
            <p:cNvSpPr>
              <a:spLocks/>
            </p:cNvSpPr>
            <p:nvPr/>
          </p:nvSpPr>
          <p:spPr bwMode="auto">
            <a:xfrm>
              <a:off x="4932" y="2232"/>
              <a:ext cx="23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6"/>
                </a:cxn>
                <a:cxn ang="0">
                  <a:pos x="5" y="5"/>
                </a:cxn>
                <a:cxn ang="0">
                  <a:pos x="9" y="5"/>
                </a:cxn>
                <a:cxn ang="0">
                  <a:pos x="12" y="3"/>
                </a:cxn>
                <a:cxn ang="0">
                  <a:pos x="15" y="2"/>
                </a:cxn>
                <a:cxn ang="0">
                  <a:pos x="18" y="2"/>
                </a:cxn>
                <a:cxn ang="0">
                  <a:pos x="21" y="0"/>
                </a:cxn>
                <a:cxn ang="0">
                  <a:pos x="23" y="2"/>
                </a:cxn>
                <a:cxn ang="0">
                  <a:pos x="23" y="2"/>
                </a:cxn>
                <a:cxn ang="0">
                  <a:pos x="21" y="2"/>
                </a:cxn>
                <a:cxn ang="0">
                  <a:pos x="17" y="3"/>
                </a:cxn>
                <a:cxn ang="0">
                  <a:pos x="14" y="3"/>
                </a:cxn>
                <a:cxn ang="0">
                  <a:pos x="11" y="5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3" h="8">
                  <a:moveTo>
                    <a:pt x="0" y="8"/>
                  </a:moveTo>
                  <a:lnTo>
                    <a:pt x="2" y="6"/>
                  </a:lnTo>
                  <a:lnTo>
                    <a:pt x="5" y="5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5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5" name="Freeform 45"/>
            <p:cNvSpPr>
              <a:spLocks/>
            </p:cNvSpPr>
            <p:nvPr/>
          </p:nvSpPr>
          <p:spPr bwMode="auto">
            <a:xfrm>
              <a:off x="4904" y="2253"/>
              <a:ext cx="12" cy="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6" name="Freeform 46"/>
            <p:cNvSpPr>
              <a:spLocks/>
            </p:cNvSpPr>
            <p:nvPr/>
          </p:nvSpPr>
          <p:spPr bwMode="auto">
            <a:xfrm>
              <a:off x="4941" y="2249"/>
              <a:ext cx="6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7" name="Freeform 47"/>
            <p:cNvSpPr>
              <a:spLocks/>
            </p:cNvSpPr>
            <p:nvPr/>
          </p:nvSpPr>
          <p:spPr bwMode="auto">
            <a:xfrm>
              <a:off x="4827" y="2186"/>
              <a:ext cx="158" cy="66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7" y="9"/>
                </a:cxn>
                <a:cxn ang="0">
                  <a:pos x="20" y="22"/>
                </a:cxn>
                <a:cxn ang="0">
                  <a:pos x="23" y="34"/>
                </a:cxn>
                <a:cxn ang="0">
                  <a:pos x="18" y="27"/>
                </a:cxn>
                <a:cxn ang="0">
                  <a:pos x="14" y="10"/>
                </a:cxn>
                <a:cxn ang="0">
                  <a:pos x="12" y="13"/>
                </a:cxn>
                <a:cxn ang="0">
                  <a:pos x="15" y="30"/>
                </a:cxn>
                <a:cxn ang="0">
                  <a:pos x="11" y="25"/>
                </a:cxn>
                <a:cxn ang="0">
                  <a:pos x="9" y="1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5" y="15"/>
                </a:cxn>
                <a:cxn ang="0">
                  <a:pos x="6" y="24"/>
                </a:cxn>
                <a:cxn ang="0">
                  <a:pos x="5" y="25"/>
                </a:cxn>
                <a:cxn ang="0">
                  <a:pos x="3" y="31"/>
                </a:cxn>
                <a:cxn ang="0">
                  <a:pos x="12" y="45"/>
                </a:cxn>
                <a:cxn ang="0">
                  <a:pos x="21" y="52"/>
                </a:cxn>
                <a:cxn ang="0">
                  <a:pos x="26" y="57"/>
                </a:cxn>
                <a:cxn ang="0">
                  <a:pos x="8" y="43"/>
                </a:cxn>
                <a:cxn ang="0">
                  <a:pos x="2" y="42"/>
                </a:cxn>
                <a:cxn ang="0">
                  <a:pos x="14" y="51"/>
                </a:cxn>
                <a:cxn ang="0">
                  <a:pos x="26" y="57"/>
                </a:cxn>
                <a:cxn ang="0">
                  <a:pos x="38" y="63"/>
                </a:cxn>
                <a:cxn ang="0">
                  <a:pos x="50" y="64"/>
                </a:cxn>
                <a:cxn ang="0">
                  <a:pos x="63" y="66"/>
                </a:cxn>
                <a:cxn ang="0">
                  <a:pos x="78" y="64"/>
                </a:cxn>
                <a:cxn ang="0">
                  <a:pos x="93" y="63"/>
                </a:cxn>
                <a:cxn ang="0">
                  <a:pos x="108" y="61"/>
                </a:cxn>
                <a:cxn ang="0">
                  <a:pos x="123" y="58"/>
                </a:cxn>
                <a:cxn ang="0">
                  <a:pos x="125" y="60"/>
                </a:cxn>
                <a:cxn ang="0">
                  <a:pos x="132" y="57"/>
                </a:cxn>
                <a:cxn ang="0">
                  <a:pos x="146" y="46"/>
                </a:cxn>
                <a:cxn ang="0">
                  <a:pos x="156" y="34"/>
                </a:cxn>
                <a:cxn ang="0">
                  <a:pos x="158" y="21"/>
                </a:cxn>
                <a:cxn ang="0">
                  <a:pos x="156" y="9"/>
                </a:cxn>
                <a:cxn ang="0">
                  <a:pos x="155" y="12"/>
                </a:cxn>
                <a:cxn ang="0">
                  <a:pos x="155" y="22"/>
                </a:cxn>
                <a:cxn ang="0">
                  <a:pos x="153" y="25"/>
                </a:cxn>
                <a:cxn ang="0">
                  <a:pos x="153" y="24"/>
                </a:cxn>
                <a:cxn ang="0">
                  <a:pos x="150" y="37"/>
                </a:cxn>
                <a:cxn ang="0">
                  <a:pos x="152" y="25"/>
                </a:cxn>
                <a:cxn ang="0">
                  <a:pos x="150" y="13"/>
                </a:cxn>
                <a:cxn ang="0">
                  <a:pos x="149" y="3"/>
                </a:cxn>
                <a:cxn ang="0">
                  <a:pos x="146" y="7"/>
                </a:cxn>
                <a:cxn ang="0">
                  <a:pos x="146" y="27"/>
                </a:cxn>
                <a:cxn ang="0">
                  <a:pos x="140" y="36"/>
                </a:cxn>
                <a:cxn ang="0">
                  <a:pos x="144" y="22"/>
                </a:cxn>
                <a:cxn ang="0">
                  <a:pos x="143" y="9"/>
                </a:cxn>
                <a:cxn ang="0">
                  <a:pos x="141" y="13"/>
                </a:cxn>
                <a:cxn ang="0">
                  <a:pos x="138" y="24"/>
                </a:cxn>
                <a:cxn ang="0">
                  <a:pos x="131" y="37"/>
                </a:cxn>
                <a:cxn ang="0">
                  <a:pos x="117" y="46"/>
                </a:cxn>
                <a:cxn ang="0">
                  <a:pos x="99" y="49"/>
                </a:cxn>
                <a:cxn ang="0">
                  <a:pos x="83" y="49"/>
                </a:cxn>
                <a:cxn ang="0">
                  <a:pos x="65" y="48"/>
                </a:cxn>
                <a:cxn ang="0">
                  <a:pos x="50" y="45"/>
                </a:cxn>
                <a:cxn ang="0">
                  <a:pos x="39" y="42"/>
                </a:cxn>
                <a:cxn ang="0">
                  <a:pos x="29" y="37"/>
                </a:cxn>
              </a:cxnLst>
              <a:rect l="0" t="0" r="r" b="b"/>
              <a:pathLst>
                <a:path w="158" h="66">
                  <a:moveTo>
                    <a:pt x="29" y="37"/>
                  </a:moveTo>
                  <a:lnTo>
                    <a:pt x="26" y="33"/>
                  </a:lnTo>
                  <a:lnTo>
                    <a:pt x="23" y="30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0"/>
                  </a:lnTo>
                  <a:lnTo>
                    <a:pt x="18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20" y="22"/>
                  </a:lnTo>
                  <a:lnTo>
                    <a:pt x="20" y="25"/>
                  </a:lnTo>
                  <a:lnTo>
                    <a:pt x="20" y="28"/>
                  </a:lnTo>
                  <a:lnTo>
                    <a:pt x="21" y="28"/>
                  </a:lnTo>
                  <a:lnTo>
                    <a:pt x="24" y="33"/>
                  </a:lnTo>
                  <a:lnTo>
                    <a:pt x="23" y="34"/>
                  </a:lnTo>
                  <a:lnTo>
                    <a:pt x="23" y="33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8" y="22"/>
                  </a:lnTo>
                  <a:lnTo>
                    <a:pt x="17" y="19"/>
                  </a:lnTo>
                  <a:lnTo>
                    <a:pt x="17" y="15"/>
                  </a:lnTo>
                  <a:lnTo>
                    <a:pt x="15" y="13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4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7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4" y="31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3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5" y="34"/>
                  </a:lnTo>
                  <a:lnTo>
                    <a:pt x="6" y="37"/>
                  </a:lnTo>
                  <a:lnTo>
                    <a:pt x="8" y="40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7" y="49"/>
                  </a:lnTo>
                  <a:lnTo>
                    <a:pt x="18" y="51"/>
                  </a:lnTo>
                  <a:lnTo>
                    <a:pt x="21" y="52"/>
                  </a:lnTo>
                  <a:lnTo>
                    <a:pt x="24" y="54"/>
                  </a:lnTo>
                  <a:lnTo>
                    <a:pt x="26" y="55"/>
                  </a:lnTo>
                  <a:lnTo>
                    <a:pt x="27" y="57"/>
                  </a:lnTo>
                  <a:lnTo>
                    <a:pt x="30" y="58"/>
                  </a:lnTo>
                  <a:lnTo>
                    <a:pt x="26" y="57"/>
                  </a:lnTo>
                  <a:lnTo>
                    <a:pt x="21" y="55"/>
                  </a:lnTo>
                  <a:lnTo>
                    <a:pt x="17" y="52"/>
                  </a:lnTo>
                  <a:lnTo>
                    <a:pt x="14" y="49"/>
                  </a:lnTo>
                  <a:lnTo>
                    <a:pt x="11" y="46"/>
                  </a:lnTo>
                  <a:lnTo>
                    <a:pt x="8" y="43"/>
                  </a:lnTo>
                  <a:lnTo>
                    <a:pt x="3" y="40"/>
                  </a:lnTo>
                  <a:lnTo>
                    <a:pt x="2" y="36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9" y="48"/>
                  </a:lnTo>
                  <a:lnTo>
                    <a:pt x="11" y="49"/>
                  </a:lnTo>
                  <a:lnTo>
                    <a:pt x="14" y="51"/>
                  </a:lnTo>
                  <a:lnTo>
                    <a:pt x="17" y="52"/>
                  </a:lnTo>
                  <a:lnTo>
                    <a:pt x="18" y="54"/>
                  </a:lnTo>
                  <a:lnTo>
                    <a:pt x="20" y="55"/>
                  </a:lnTo>
                  <a:lnTo>
                    <a:pt x="23" y="57"/>
                  </a:lnTo>
                  <a:lnTo>
                    <a:pt x="26" y="57"/>
                  </a:lnTo>
                  <a:lnTo>
                    <a:pt x="27" y="58"/>
                  </a:lnTo>
                  <a:lnTo>
                    <a:pt x="30" y="60"/>
                  </a:lnTo>
                  <a:lnTo>
                    <a:pt x="33" y="60"/>
                  </a:lnTo>
                  <a:lnTo>
                    <a:pt x="35" y="61"/>
                  </a:lnTo>
                  <a:lnTo>
                    <a:pt x="38" y="63"/>
                  </a:lnTo>
                  <a:lnTo>
                    <a:pt x="39" y="63"/>
                  </a:lnTo>
                  <a:lnTo>
                    <a:pt x="42" y="63"/>
                  </a:lnTo>
                  <a:lnTo>
                    <a:pt x="45" y="63"/>
                  </a:lnTo>
                  <a:lnTo>
                    <a:pt x="47" y="64"/>
                  </a:lnTo>
                  <a:lnTo>
                    <a:pt x="50" y="64"/>
                  </a:lnTo>
                  <a:lnTo>
                    <a:pt x="53" y="64"/>
                  </a:lnTo>
                  <a:lnTo>
                    <a:pt x="56" y="64"/>
                  </a:lnTo>
                  <a:lnTo>
                    <a:pt x="59" y="66"/>
                  </a:lnTo>
                  <a:lnTo>
                    <a:pt x="60" y="66"/>
                  </a:lnTo>
                  <a:lnTo>
                    <a:pt x="63" y="66"/>
                  </a:lnTo>
                  <a:lnTo>
                    <a:pt x="66" y="66"/>
                  </a:lnTo>
                  <a:lnTo>
                    <a:pt x="69" y="66"/>
                  </a:lnTo>
                  <a:lnTo>
                    <a:pt x="72" y="64"/>
                  </a:lnTo>
                  <a:lnTo>
                    <a:pt x="75" y="64"/>
                  </a:lnTo>
                  <a:lnTo>
                    <a:pt x="78" y="64"/>
                  </a:lnTo>
                  <a:lnTo>
                    <a:pt x="81" y="64"/>
                  </a:lnTo>
                  <a:lnTo>
                    <a:pt x="84" y="64"/>
                  </a:lnTo>
                  <a:lnTo>
                    <a:pt x="87" y="64"/>
                  </a:lnTo>
                  <a:lnTo>
                    <a:pt x="90" y="63"/>
                  </a:lnTo>
                  <a:lnTo>
                    <a:pt x="93" y="63"/>
                  </a:lnTo>
                  <a:lnTo>
                    <a:pt x="96" y="63"/>
                  </a:lnTo>
                  <a:lnTo>
                    <a:pt x="99" y="63"/>
                  </a:lnTo>
                  <a:lnTo>
                    <a:pt x="102" y="63"/>
                  </a:lnTo>
                  <a:lnTo>
                    <a:pt x="107" y="63"/>
                  </a:lnTo>
                  <a:lnTo>
                    <a:pt x="108" y="61"/>
                  </a:lnTo>
                  <a:lnTo>
                    <a:pt x="111" y="61"/>
                  </a:lnTo>
                  <a:lnTo>
                    <a:pt x="114" y="60"/>
                  </a:lnTo>
                  <a:lnTo>
                    <a:pt x="117" y="60"/>
                  </a:lnTo>
                  <a:lnTo>
                    <a:pt x="120" y="60"/>
                  </a:lnTo>
                  <a:lnTo>
                    <a:pt x="123" y="58"/>
                  </a:lnTo>
                  <a:lnTo>
                    <a:pt x="126" y="58"/>
                  </a:lnTo>
                  <a:lnTo>
                    <a:pt x="129" y="57"/>
                  </a:lnTo>
                  <a:lnTo>
                    <a:pt x="129" y="58"/>
                  </a:lnTo>
                  <a:lnTo>
                    <a:pt x="128" y="58"/>
                  </a:lnTo>
                  <a:lnTo>
                    <a:pt x="125" y="60"/>
                  </a:lnTo>
                  <a:lnTo>
                    <a:pt x="123" y="61"/>
                  </a:lnTo>
                  <a:lnTo>
                    <a:pt x="126" y="60"/>
                  </a:lnTo>
                  <a:lnTo>
                    <a:pt x="128" y="58"/>
                  </a:lnTo>
                  <a:lnTo>
                    <a:pt x="129" y="58"/>
                  </a:lnTo>
                  <a:lnTo>
                    <a:pt x="132" y="57"/>
                  </a:lnTo>
                  <a:lnTo>
                    <a:pt x="135" y="55"/>
                  </a:lnTo>
                  <a:lnTo>
                    <a:pt x="137" y="54"/>
                  </a:lnTo>
                  <a:lnTo>
                    <a:pt x="140" y="52"/>
                  </a:lnTo>
                  <a:lnTo>
                    <a:pt x="143" y="51"/>
                  </a:lnTo>
                  <a:lnTo>
                    <a:pt x="146" y="46"/>
                  </a:lnTo>
                  <a:lnTo>
                    <a:pt x="150" y="43"/>
                  </a:lnTo>
                  <a:lnTo>
                    <a:pt x="152" y="40"/>
                  </a:lnTo>
                  <a:lnTo>
                    <a:pt x="153" y="39"/>
                  </a:lnTo>
                  <a:lnTo>
                    <a:pt x="155" y="36"/>
                  </a:lnTo>
                  <a:lnTo>
                    <a:pt x="156" y="34"/>
                  </a:lnTo>
                  <a:lnTo>
                    <a:pt x="156" y="31"/>
                  </a:lnTo>
                  <a:lnTo>
                    <a:pt x="156" y="28"/>
                  </a:lnTo>
                  <a:lnTo>
                    <a:pt x="158" y="27"/>
                  </a:lnTo>
                  <a:lnTo>
                    <a:pt x="158" y="24"/>
                  </a:lnTo>
                  <a:lnTo>
                    <a:pt x="158" y="21"/>
                  </a:lnTo>
                  <a:lnTo>
                    <a:pt x="158" y="18"/>
                  </a:lnTo>
                  <a:lnTo>
                    <a:pt x="158" y="15"/>
                  </a:lnTo>
                  <a:lnTo>
                    <a:pt x="158" y="12"/>
                  </a:lnTo>
                  <a:lnTo>
                    <a:pt x="158" y="10"/>
                  </a:lnTo>
                  <a:lnTo>
                    <a:pt x="156" y="9"/>
                  </a:lnTo>
                  <a:lnTo>
                    <a:pt x="156" y="7"/>
                  </a:lnTo>
                  <a:lnTo>
                    <a:pt x="156" y="6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2"/>
                  </a:lnTo>
                  <a:lnTo>
                    <a:pt x="155" y="13"/>
                  </a:lnTo>
                  <a:lnTo>
                    <a:pt x="155" y="15"/>
                  </a:lnTo>
                  <a:lnTo>
                    <a:pt x="155" y="16"/>
                  </a:lnTo>
                  <a:lnTo>
                    <a:pt x="155" y="19"/>
                  </a:lnTo>
                  <a:lnTo>
                    <a:pt x="155" y="22"/>
                  </a:lnTo>
                  <a:lnTo>
                    <a:pt x="155" y="24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3" y="28"/>
                  </a:lnTo>
                  <a:lnTo>
                    <a:pt x="153" y="25"/>
                  </a:lnTo>
                  <a:lnTo>
                    <a:pt x="155" y="22"/>
                  </a:lnTo>
                  <a:lnTo>
                    <a:pt x="155" y="19"/>
                  </a:lnTo>
                  <a:lnTo>
                    <a:pt x="153" y="19"/>
                  </a:lnTo>
                  <a:lnTo>
                    <a:pt x="153" y="21"/>
                  </a:lnTo>
                  <a:lnTo>
                    <a:pt x="153" y="24"/>
                  </a:lnTo>
                  <a:lnTo>
                    <a:pt x="153" y="28"/>
                  </a:lnTo>
                  <a:lnTo>
                    <a:pt x="153" y="31"/>
                  </a:lnTo>
                  <a:lnTo>
                    <a:pt x="152" y="31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50" y="37"/>
                  </a:lnTo>
                  <a:lnTo>
                    <a:pt x="150" y="34"/>
                  </a:lnTo>
                  <a:lnTo>
                    <a:pt x="150" y="30"/>
                  </a:lnTo>
                  <a:lnTo>
                    <a:pt x="152" y="27"/>
                  </a:lnTo>
                  <a:lnTo>
                    <a:pt x="152" y="25"/>
                  </a:lnTo>
                  <a:lnTo>
                    <a:pt x="150" y="22"/>
                  </a:lnTo>
                  <a:lnTo>
                    <a:pt x="150" y="19"/>
                  </a:lnTo>
                  <a:lnTo>
                    <a:pt x="150" y="18"/>
                  </a:lnTo>
                  <a:lnTo>
                    <a:pt x="150" y="15"/>
                  </a:lnTo>
                  <a:lnTo>
                    <a:pt x="150" y="13"/>
                  </a:lnTo>
                  <a:lnTo>
                    <a:pt x="150" y="12"/>
                  </a:lnTo>
                  <a:lnTo>
                    <a:pt x="150" y="9"/>
                  </a:lnTo>
                  <a:lnTo>
                    <a:pt x="149" y="7"/>
                  </a:lnTo>
                  <a:lnTo>
                    <a:pt x="149" y="4"/>
                  </a:lnTo>
                  <a:lnTo>
                    <a:pt x="149" y="3"/>
                  </a:lnTo>
                  <a:lnTo>
                    <a:pt x="147" y="1"/>
                  </a:lnTo>
                  <a:lnTo>
                    <a:pt x="147" y="0"/>
                  </a:lnTo>
                  <a:lnTo>
                    <a:pt x="146" y="1"/>
                  </a:lnTo>
                  <a:lnTo>
                    <a:pt x="146" y="4"/>
                  </a:lnTo>
                  <a:lnTo>
                    <a:pt x="146" y="7"/>
                  </a:lnTo>
                  <a:lnTo>
                    <a:pt x="146" y="12"/>
                  </a:lnTo>
                  <a:lnTo>
                    <a:pt x="146" y="16"/>
                  </a:lnTo>
                  <a:lnTo>
                    <a:pt x="146" y="19"/>
                  </a:lnTo>
                  <a:lnTo>
                    <a:pt x="146" y="24"/>
                  </a:lnTo>
                  <a:lnTo>
                    <a:pt x="146" y="27"/>
                  </a:lnTo>
                  <a:lnTo>
                    <a:pt x="146" y="31"/>
                  </a:lnTo>
                  <a:lnTo>
                    <a:pt x="144" y="33"/>
                  </a:lnTo>
                  <a:lnTo>
                    <a:pt x="143" y="34"/>
                  </a:lnTo>
                  <a:lnTo>
                    <a:pt x="141" y="36"/>
                  </a:lnTo>
                  <a:lnTo>
                    <a:pt x="140" y="36"/>
                  </a:lnTo>
                  <a:lnTo>
                    <a:pt x="141" y="34"/>
                  </a:lnTo>
                  <a:lnTo>
                    <a:pt x="141" y="31"/>
                  </a:lnTo>
                  <a:lnTo>
                    <a:pt x="143" y="30"/>
                  </a:lnTo>
                  <a:lnTo>
                    <a:pt x="143" y="27"/>
                  </a:lnTo>
                  <a:lnTo>
                    <a:pt x="144" y="22"/>
                  </a:lnTo>
                  <a:lnTo>
                    <a:pt x="144" y="19"/>
                  </a:lnTo>
                  <a:lnTo>
                    <a:pt x="144" y="16"/>
                  </a:lnTo>
                  <a:lnTo>
                    <a:pt x="144" y="13"/>
                  </a:lnTo>
                  <a:lnTo>
                    <a:pt x="144" y="10"/>
                  </a:lnTo>
                  <a:lnTo>
                    <a:pt x="143" y="9"/>
                  </a:lnTo>
                  <a:lnTo>
                    <a:pt x="141" y="6"/>
                  </a:lnTo>
                  <a:lnTo>
                    <a:pt x="141" y="7"/>
                  </a:lnTo>
                  <a:lnTo>
                    <a:pt x="140" y="9"/>
                  </a:lnTo>
                  <a:lnTo>
                    <a:pt x="141" y="12"/>
                  </a:lnTo>
                  <a:lnTo>
                    <a:pt x="141" y="13"/>
                  </a:lnTo>
                  <a:lnTo>
                    <a:pt x="141" y="15"/>
                  </a:lnTo>
                  <a:lnTo>
                    <a:pt x="141" y="16"/>
                  </a:lnTo>
                  <a:lnTo>
                    <a:pt x="143" y="19"/>
                  </a:lnTo>
                  <a:lnTo>
                    <a:pt x="140" y="21"/>
                  </a:lnTo>
                  <a:lnTo>
                    <a:pt x="138" y="24"/>
                  </a:lnTo>
                  <a:lnTo>
                    <a:pt x="138" y="27"/>
                  </a:lnTo>
                  <a:lnTo>
                    <a:pt x="140" y="30"/>
                  </a:lnTo>
                  <a:lnTo>
                    <a:pt x="137" y="33"/>
                  </a:lnTo>
                  <a:lnTo>
                    <a:pt x="134" y="36"/>
                  </a:lnTo>
                  <a:lnTo>
                    <a:pt x="131" y="37"/>
                  </a:lnTo>
                  <a:lnTo>
                    <a:pt x="129" y="40"/>
                  </a:lnTo>
                  <a:lnTo>
                    <a:pt x="126" y="42"/>
                  </a:lnTo>
                  <a:lnTo>
                    <a:pt x="123" y="43"/>
                  </a:lnTo>
                  <a:lnTo>
                    <a:pt x="120" y="45"/>
                  </a:lnTo>
                  <a:lnTo>
                    <a:pt x="117" y="46"/>
                  </a:lnTo>
                  <a:lnTo>
                    <a:pt x="114" y="48"/>
                  </a:lnTo>
                  <a:lnTo>
                    <a:pt x="110" y="48"/>
                  </a:lnTo>
                  <a:lnTo>
                    <a:pt x="107" y="49"/>
                  </a:lnTo>
                  <a:lnTo>
                    <a:pt x="104" y="49"/>
                  </a:lnTo>
                  <a:lnTo>
                    <a:pt x="99" y="49"/>
                  </a:lnTo>
                  <a:lnTo>
                    <a:pt x="96" y="49"/>
                  </a:lnTo>
                  <a:lnTo>
                    <a:pt x="93" y="49"/>
                  </a:lnTo>
                  <a:lnTo>
                    <a:pt x="90" y="51"/>
                  </a:lnTo>
                  <a:lnTo>
                    <a:pt x="86" y="49"/>
                  </a:lnTo>
                  <a:lnTo>
                    <a:pt x="83" y="49"/>
                  </a:lnTo>
                  <a:lnTo>
                    <a:pt x="80" y="49"/>
                  </a:lnTo>
                  <a:lnTo>
                    <a:pt x="75" y="49"/>
                  </a:lnTo>
                  <a:lnTo>
                    <a:pt x="72" y="48"/>
                  </a:lnTo>
                  <a:lnTo>
                    <a:pt x="69" y="48"/>
                  </a:lnTo>
                  <a:lnTo>
                    <a:pt x="65" y="48"/>
                  </a:lnTo>
                  <a:lnTo>
                    <a:pt x="62" y="46"/>
                  </a:lnTo>
                  <a:lnTo>
                    <a:pt x="59" y="46"/>
                  </a:lnTo>
                  <a:lnTo>
                    <a:pt x="56" y="45"/>
                  </a:lnTo>
                  <a:lnTo>
                    <a:pt x="53" y="45"/>
                  </a:lnTo>
                  <a:lnTo>
                    <a:pt x="50" y="45"/>
                  </a:lnTo>
                  <a:lnTo>
                    <a:pt x="48" y="43"/>
                  </a:lnTo>
                  <a:lnTo>
                    <a:pt x="45" y="43"/>
                  </a:lnTo>
                  <a:lnTo>
                    <a:pt x="44" y="42"/>
                  </a:lnTo>
                  <a:lnTo>
                    <a:pt x="41" y="42"/>
                  </a:lnTo>
                  <a:lnTo>
                    <a:pt x="39" y="42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29" y="37"/>
                  </a:lnTo>
                  <a:lnTo>
                    <a:pt x="29" y="37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8" name="Freeform 48"/>
            <p:cNvSpPr>
              <a:spLocks/>
            </p:cNvSpPr>
            <p:nvPr/>
          </p:nvSpPr>
          <p:spPr bwMode="auto">
            <a:xfrm>
              <a:off x="4868" y="2238"/>
              <a:ext cx="31" cy="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7" y="2"/>
                </a:cxn>
                <a:cxn ang="0">
                  <a:pos x="10" y="3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4" y="3"/>
                </a:cxn>
                <a:cxn ang="0">
                  <a:pos x="27" y="3"/>
                </a:cxn>
                <a:cxn ang="0">
                  <a:pos x="30" y="3"/>
                </a:cxn>
                <a:cxn ang="0">
                  <a:pos x="31" y="2"/>
                </a:cxn>
                <a:cxn ang="0">
                  <a:pos x="28" y="2"/>
                </a:cxn>
                <a:cxn ang="0">
                  <a:pos x="25" y="2"/>
                </a:cxn>
                <a:cxn ang="0">
                  <a:pos x="22" y="2"/>
                </a:cxn>
                <a:cxn ang="0">
                  <a:pos x="21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31" h="3">
                  <a:moveTo>
                    <a:pt x="1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9" name="Freeform 49"/>
            <p:cNvSpPr>
              <a:spLocks/>
            </p:cNvSpPr>
            <p:nvPr/>
          </p:nvSpPr>
          <p:spPr bwMode="auto">
            <a:xfrm>
              <a:off x="4874" y="2247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0" name="Freeform 50"/>
            <p:cNvSpPr>
              <a:spLocks/>
            </p:cNvSpPr>
            <p:nvPr/>
          </p:nvSpPr>
          <p:spPr bwMode="auto">
            <a:xfrm>
              <a:off x="4833" y="2214"/>
              <a:ext cx="6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6" y="12"/>
                </a:cxn>
                <a:cxn ang="0">
                  <a:pos x="5" y="9"/>
                </a:cxn>
                <a:cxn ang="0">
                  <a:pos x="3" y="6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12">
                  <a:moveTo>
                    <a:pt x="2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8"/>
                  </a:lnTo>
                  <a:lnTo>
                    <a:pt x="6" y="12"/>
                  </a:lnTo>
                  <a:lnTo>
                    <a:pt x="5" y="9"/>
                  </a:lnTo>
                  <a:lnTo>
                    <a:pt x="3" y="6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1" name="Freeform 51"/>
            <p:cNvSpPr>
              <a:spLocks/>
            </p:cNvSpPr>
            <p:nvPr/>
          </p:nvSpPr>
          <p:spPr bwMode="auto">
            <a:xfrm>
              <a:off x="4863" y="2246"/>
              <a:ext cx="9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2" name="Freeform 52"/>
            <p:cNvSpPr>
              <a:spLocks/>
            </p:cNvSpPr>
            <p:nvPr/>
          </p:nvSpPr>
          <p:spPr bwMode="auto">
            <a:xfrm>
              <a:off x="4953" y="2210"/>
              <a:ext cx="9" cy="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lnTo>
                    <a:pt x="6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4"/>
                  </a:lnTo>
                  <a:lnTo>
                    <a:pt x="2" y="3"/>
                  </a:lnTo>
                  <a:lnTo>
                    <a:pt x="5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3" name="Freeform 53"/>
            <p:cNvSpPr>
              <a:spLocks/>
            </p:cNvSpPr>
            <p:nvPr/>
          </p:nvSpPr>
          <p:spPr bwMode="auto">
            <a:xfrm>
              <a:off x="4835" y="2156"/>
              <a:ext cx="144" cy="61"/>
            </a:xfrm>
            <a:custGeom>
              <a:avLst/>
              <a:gdLst/>
              <a:ahLst/>
              <a:cxnLst>
                <a:cxn ang="0">
                  <a:pos x="37" y="19"/>
                </a:cxn>
                <a:cxn ang="0">
                  <a:pos x="49" y="12"/>
                </a:cxn>
                <a:cxn ang="0">
                  <a:pos x="36" y="16"/>
                </a:cxn>
                <a:cxn ang="0">
                  <a:pos x="21" y="22"/>
                </a:cxn>
                <a:cxn ang="0">
                  <a:pos x="25" y="18"/>
                </a:cxn>
                <a:cxn ang="0">
                  <a:pos x="42" y="10"/>
                </a:cxn>
                <a:cxn ang="0">
                  <a:pos x="52" y="7"/>
                </a:cxn>
                <a:cxn ang="0">
                  <a:pos x="48" y="6"/>
                </a:cxn>
                <a:cxn ang="0">
                  <a:pos x="30" y="10"/>
                </a:cxn>
                <a:cxn ang="0">
                  <a:pos x="22" y="9"/>
                </a:cxn>
                <a:cxn ang="0">
                  <a:pos x="9" y="21"/>
                </a:cxn>
                <a:cxn ang="0">
                  <a:pos x="4" y="36"/>
                </a:cxn>
                <a:cxn ang="0">
                  <a:pos x="15" y="46"/>
                </a:cxn>
                <a:cxn ang="0">
                  <a:pos x="12" y="46"/>
                </a:cxn>
                <a:cxn ang="0">
                  <a:pos x="3" y="33"/>
                </a:cxn>
                <a:cxn ang="0">
                  <a:pos x="4" y="18"/>
                </a:cxn>
                <a:cxn ang="0">
                  <a:pos x="4" y="16"/>
                </a:cxn>
                <a:cxn ang="0">
                  <a:pos x="0" y="33"/>
                </a:cxn>
                <a:cxn ang="0">
                  <a:pos x="4" y="43"/>
                </a:cxn>
                <a:cxn ang="0">
                  <a:pos x="16" y="52"/>
                </a:cxn>
                <a:cxn ang="0">
                  <a:pos x="33" y="58"/>
                </a:cxn>
                <a:cxn ang="0">
                  <a:pos x="51" y="61"/>
                </a:cxn>
                <a:cxn ang="0">
                  <a:pos x="69" y="61"/>
                </a:cxn>
                <a:cxn ang="0">
                  <a:pos x="85" y="60"/>
                </a:cxn>
                <a:cxn ang="0">
                  <a:pos x="99" y="58"/>
                </a:cxn>
                <a:cxn ang="0">
                  <a:pos x="117" y="55"/>
                </a:cxn>
                <a:cxn ang="0">
                  <a:pos x="135" y="46"/>
                </a:cxn>
                <a:cxn ang="0">
                  <a:pos x="132" y="52"/>
                </a:cxn>
                <a:cxn ang="0">
                  <a:pos x="144" y="37"/>
                </a:cxn>
                <a:cxn ang="0">
                  <a:pos x="139" y="22"/>
                </a:cxn>
                <a:cxn ang="0">
                  <a:pos x="124" y="9"/>
                </a:cxn>
                <a:cxn ang="0">
                  <a:pos x="105" y="1"/>
                </a:cxn>
                <a:cxn ang="0">
                  <a:pos x="88" y="0"/>
                </a:cxn>
                <a:cxn ang="0">
                  <a:pos x="93" y="3"/>
                </a:cxn>
                <a:cxn ang="0">
                  <a:pos x="106" y="6"/>
                </a:cxn>
                <a:cxn ang="0">
                  <a:pos x="100" y="6"/>
                </a:cxn>
                <a:cxn ang="0">
                  <a:pos x="111" y="7"/>
                </a:cxn>
                <a:cxn ang="0">
                  <a:pos x="111" y="9"/>
                </a:cxn>
                <a:cxn ang="0">
                  <a:pos x="91" y="7"/>
                </a:cxn>
                <a:cxn ang="0">
                  <a:pos x="76" y="9"/>
                </a:cxn>
                <a:cxn ang="0">
                  <a:pos x="87" y="10"/>
                </a:cxn>
                <a:cxn ang="0">
                  <a:pos x="105" y="13"/>
                </a:cxn>
                <a:cxn ang="0">
                  <a:pos x="123" y="19"/>
                </a:cxn>
                <a:cxn ang="0">
                  <a:pos x="111" y="16"/>
                </a:cxn>
                <a:cxn ang="0">
                  <a:pos x="91" y="13"/>
                </a:cxn>
                <a:cxn ang="0">
                  <a:pos x="85" y="16"/>
                </a:cxn>
                <a:cxn ang="0">
                  <a:pos x="102" y="18"/>
                </a:cxn>
                <a:cxn ang="0">
                  <a:pos x="118" y="22"/>
                </a:cxn>
                <a:cxn ang="0">
                  <a:pos x="123" y="36"/>
                </a:cxn>
                <a:cxn ang="0">
                  <a:pos x="108" y="43"/>
                </a:cxn>
                <a:cxn ang="0">
                  <a:pos x="88" y="45"/>
                </a:cxn>
                <a:cxn ang="0">
                  <a:pos x="73" y="46"/>
                </a:cxn>
                <a:cxn ang="0">
                  <a:pos x="57" y="45"/>
                </a:cxn>
                <a:cxn ang="0">
                  <a:pos x="42" y="43"/>
                </a:cxn>
                <a:cxn ang="0">
                  <a:pos x="25" y="37"/>
                </a:cxn>
                <a:cxn ang="0">
                  <a:pos x="25" y="28"/>
                </a:cxn>
                <a:cxn ang="0">
                  <a:pos x="45" y="19"/>
                </a:cxn>
                <a:cxn ang="0">
                  <a:pos x="31" y="22"/>
                </a:cxn>
              </a:cxnLst>
              <a:rect l="0" t="0" r="r" b="b"/>
              <a:pathLst>
                <a:path w="144" h="61">
                  <a:moveTo>
                    <a:pt x="25" y="27"/>
                  </a:moveTo>
                  <a:lnTo>
                    <a:pt x="25" y="25"/>
                  </a:lnTo>
                  <a:lnTo>
                    <a:pt x="28" y="24"/>
                  </a:lnTo>
                  <a:lnTo>
                    <a:pt x="31" y="22"/>
                  </a:lnTo>
                  <a:lnTo>
                    <a:pt x="34" y="21"/>
                  </a:lnTo>
                  <a:lnTo>
                    <a:pt x="37" y="19"/>
                  </a:lnTo>
                  <a:lnTo>
                    <a:pt x="40" y="18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52" y="13"/>
                  </a:lnTo>
                  <a:lnTo>
                    <a:pt x="51" y="12"/>
                  </a:lnTo>
                  <a:lnTo>
                    <a:pt x="49" y="12"/>
                  </a:lnTo>
                  <a:lnTo>
                    <a:pt x="48" y="12"/>
                  </a:lnTo>
                  <a:lnTo>
                    <a:pt x="45" y="13"/>
                  </a:lnTo>
                  <a:lnTo>
                    <a:pt x="42" y="13"/>
                  </a:lnTo>
                  <a:lnTo>
                    <a:pt x="40" y="13"/>
                  </a:lnTo>
                  <a:lnTo>
                    <a:pt x="37" y="15"/>
                  </a:lnTo>
                  <a:lnTo>
                    <a:pt x="36" y="16"/>
                  </a:lnTo>
                  <a:lnTo>
                    <a:pt x="33" y="18"/>
                  </a:lnTo>
                  <a:lnTo>
                    <a:pt x="30" y="18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21" y="22"/>
                  </a:lnTo>
                  <a:lnTo>
                    <a:pt x="22" y="19"/>
                  </a:lnTo>
                  <a:lnTo>
                    <a:pt x="25" y="18"/>
                  </a:lnTo>
                  <a:lnTo>
                    <a:pt x="27" y="16"/>
                  </a:lnTo>
                  <a:lnTo>
                    <a:pt x="30" y="15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9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49" y="9"/>
                  </a:lnTo>
                  <a:lnTo>
                    <a:pt x="51" y="7"/>
                  </a:lnTo>
                  <a:lnTo>
                    <a:pt x="52" y="7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8" y="6"/>
                  </a:lnTo>
                  <a:lnTo>
                    <a:pt x="43" y="6"/>
                  </a:lnTo>
                  <a:lnTo>
                    <a:pt x="40" y="7"/>
                  </a:lnTo>
                  <a:lnTo>
                    <a:pt x="37" y="7"/>
                  </a:lnTo>
                  <a:lnTo>
                    <a:pt x="36" y="9"/>
                  </a:lnTo>
                  <a:lnTo>
                    <a:pt x="31" y="9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25" y="12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7" y="9"/>
                  </a:lnTo>
                  <a:lnTo>
                    <a:pt x="22" y="9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0" y="18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6" y="25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4" y="33"/>
                  </a:lnTo>
                  <a:lnTo>
                    <a:pt x="4" y="36"/>
                  </a:lnTo>
                  <a:lnTo>
                    <a:pt x="6" y="39"/>
                  </a:lnTo>
                  <a:lnTo>
                    <a:pt x="9" y="40"/>
                  </a:lnTo>
                  <a:lnTo>
                    <a:pt x="10" y="42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5" y="46"/>
                  </a:lnTo>
                  <a:lnTo>
                    <a:pt x="16" y="48"/>
                  </a:lnTo>
                  <a:lnTo>
                    <a:pt x="19" y="51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12" y="46"/>
                  </a:lnTo>
                  <a:lnTo>
                    <a:pt x="9" y="45"/>
                  </a:lnTo>
                  <a:lnTo>
                    <a:pt x="6" y="42"/>
                  </a:lnTo>
                  <a:lnTo>
                    <a:pt x="4" y="40"/>
                  </a:lnTo>
                  <a:lnTo>
                    <a:pt x="3" y="37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1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1" y="18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7" y="46"/>
                  </a:lnTo>
                  <a:lnTo>
                    <a:pt x="10" y="48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6" y="52"/>
                  </a:lnTo>
                  <a:lnTo>
                    <a:pt x="19" y="54"/>
                  </a:lnTo>
                  <a:lnTo>
                    <a:pt x="22" y="55"/>
                  </a:lnTo>
                  <a:lnTo>
                    <a:pt x="24" y="55"/>
                  </a:lnTo>
                  <a:lnTo>
                    <a:pt x="27" y="57"/>
                  </a:lnTo>
                  <a:lnTo>
                    <a:pt x="30" y="58"/>
                  </a:lnTo>
                  <a:lnTo>
                    <a:pt x="33" y="58"/>
                  </a:lnTo>
                  <a:lnTo>
                    <a:pt x="36" y="60"/>
                  </a:lnTo>
                  <a:lnTo>
                    <a:pt x="39" y="60"/>
                  </a:lnTo>
                  <a:lnTo>
                    <a:pt x="42" y="60"/>
                  </a:lnTo>
                  <a:lnTo>
                    <a:pt x="45" y="60"/>
                  </a:lnTo>
                  <a:lnTo>
                    <a:pt x="48" y="60"/>
                  </a:lnTo>
                  <a:lnTo>
                    <a:pt x="51" y="61"/>
                  </a:lnTo>
                  <a:lnTo>
                    <a:pt x="54" y="61"/>
                  </a:lnTo>
                  <a:lnTo>
                    <a:pt x="57" y="61"/>
                  </a:lnTo>
                  <a:lnTo>
                    <a:pt x="60" y="61"/>
                  </a:lnTo>
                  <a:lnTo>
                    <a:pt x="63" y="61"/>
                  </a:lnTo>
                  <a:lnTo>
                    <a:pt x="66" y="61"/>
                  </a:lnTo>
                  <a:lnTo>
                    <a:pt x="69" y="61"/>
                  </a:lnTo>
                  <a:lnTo>
                    <a:pt x="72" y="61"/>
                  </a:lnTo>
                  <a:lnTo>
                    <a:pt x="75" y="61"/>
                  </a:lnTo>
                  <a:lnTo>
                    <a:pt x="78" y="61"/>
                  </a:lnTo>
                  <a:lnTo>
                    <a:pt x="81" y="61"/>
                  </a:lnTo>
                  <a:lnTo>
                    <a:pt x="84" y="60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3" y="58"/>
                  </a:lnTo>
                  <a:lnTo>
                    <a:pt x="94" y="58"/>
                  </a:lnTo>
                  <a:lnTo>
                    <a:pt x="97" y="58"/>
                  </a:lnTo>
                  <a:lnTo>
                    <a:pt x="99" y="58"/>
                  </a:lnTo>
                  <a:lnTo>
                    <a:pt x="102" y="58"/>
                  </a:lnTo>
                  <a:lnTo>
                    <a:pt x="106" y="58"/>
                  </a:lnTo>
                  <a:lnTo>
                    <a:pt x="109" y="57"/>
                  </a:lnTo>
                  <a:lnTo>
                    <a:pt x="112" y="57"/>
                  </a:lnTo>
                  <a:lnTo>
                    <a:pt x="114" y="57"/>
                  </a:lnTo>
                  <a:lnTo>
                    <a:pt x="117" y="55"/>
                  </a:lnTo>
                  <a:lnTo>
                    <a:pt x="120" y="54"/>
                  </a:lnTo>
                  <a:lnTo>
                    <a:pt x="124" y="52"/>
                  </a:lnTo>
                  <a:lnTo>
                    <a:pt x="127" y="51"/>
                  </a:lnTo>
                  <a:lnTo>
                    <a:pt x="130" y="49"/>
                  </a:lnTo>
                  <a:lnTo>
                    <a:pt x="132" y="48"/>
                  </a:lnTo>
                  <a:lnTo>
                    <a:pt x="135" y="46"/>
                  </a:lnTo>
                  <a:lnTo>
                    <a:pt x="138" y="45"/>
                  </a:lnTo>
                  <a:lnTo>
                    <a:pt x="139" y="45"/>
                  </a:lnTo>
                  <a:lnTo>
                    <a:pt x="138" y="46"/>
                  </a:lnTo>
                  <a:lnTo>
                    <a:pt x="136" y="48"/>
                  </a:lnTo>
                  <a:lnTo>
                    <a:pt x="133" y="51"/>
                  </a:lnTo>
                  <a:lnTo>
                    <a:pt x="132" y="52"/>
                  </a:lnTo>
                  <a:lnTo>
                    <a:pt x="135" y="49"/>
                  </a:lnTo>
                  <a:lnTo>
                    <a:pt x="138" y="48"/>
                  </a:lnTo>
                  <a:lnTo>
                    <a:pt x="139" y="45"/>
                  </a:lnTo>
                  <a:lnTo>
                    <a:pt x="142" y="43"/>
                  </a:lnTo>
                  <a:lnTo>
                    <a:pt x="142" y="40"/>
                  </a:lnTo>
                  <a:lnTo>
                    <a:pt x="144" y="37"/>
                  </a:lnTo>
                  <a:lnTo>
                    <a:pt x="144" y="34"/>
                  </a:lnTo>
                  <a:lnTo>
                    <a:pt x="144" y="33"/>
                  </a:lnTo>
                  <a:lnTo>
                    <a:pt x="144" y="30"/>
                  </a:lnTo>
                  <a:lnTo>
                    <a:pt x="142" y="27"/>
                  </a:lnTo>
                  <a:lnTo>
                    <a:pt x="141" y="25"/>
                  </a:lnTo>
                  <a:lnTo>
                    <a:pt x="139" y="22"/>
                  </a:lnTo>
                  <a:lnTo>
                    <a:pt x="138" y="19"/>
                  </a:lnTo>
                  <a:lnTo>
                    <a:pt x="135" y="18"/>
                  </a:lnTo>
                  <a:lnTo>
                    <a:pt x="132" y="15"/>
                  </a:lnTo>
                  <a:lnTo>
                    <a:pt x="130" y="13"/>
                  </a:lnTo>
                  <a:lnTo>
                    <a:pt x="127" y="10"/>
                  </a:lnTo>
                  <a:lnTo>
                    <a:pt x="124" y="9"/>
                  </a:lnTo>
                  <a:lnTo>
                    <a:pt x="121" y="7"/>
                  </a:lnTo>
                  <a:lnTo>
                    <a:pt x="118" y="6"/>
                  </a:lnTo>
                  <a:lnTo>
                    <a:pt x="114" y="4"/>
                  </a:lnTo>
                  <a:lnTo>
                    <a:pt x="111" y="3"/>
                  </a:lnTo>
                  <a:lnTo>
                    <a:pt x="108" y="1"/>
                  </a:lnTo>
                  <a:lnTo>
                    <a:pt x="105" y="1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5" y="1"/>
                  </a:lnTo>
                  <a:lnTo>
                    <a:pt x="84" y="3"/>
                  </a:lnTo>
                  <a:lnTo>
                    <a:pt x="85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0" y="3"/>
                  </a:lnTo>
                  <a:lnTo>
                    <a:pt x="10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9" y="6"/>
                  </a:lnTo>
                  <a:lnTo>
                    <a:pt x="111" y="7"/>
                  </a:lnTo>
                  <a:lnTo>
                    <a:pt x="109" y="7"/>
                  </a:lnTo>
                  <a:lnTo>
                    <a:pt x="106" y="7"/>
                  </a:lnTo>
                  <a:lnTo>
                    <a:pt x="103" y="6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3" y="7"/>
                  </a:lnTo>
                  <a:lnTo>
                    <a:pt x="105" y="7"/>
                  </a:lnTo>
                  <a:lnTo>
                    <a:pt x="108" y="7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2" y="7"/>
                  </a:lnTo>
                  <a:lnTo>
                    <a:pt x="114" y="9"/>
                  </a:lnTo>
                  <a:lnTo>
                    <a:pt x="118" y="10"/>
                  </a:lnTo>
                  <a:lnTo>
                    <a:pt x="121" y="10"/>
                  </a:lnTo>
                  <a:lnTo>
                    <a:pt x="114" y="10"/>
                  </a:lnTo>
                  <a:lnTo>
                    <a:pt x="111" y="9"/>
                  </a:lnTo>
                  <a:lnTo>
                    <a:pt x="106" y="9"/>
                  </a:lnTo>
                  <a:lnTo>
                    <a:pt x="102" y="9"/>
                  </a:lnTo>
                  <a:lnTo>
                    <a:pt x="99" y="9"/>
                  </a:lnTo>
                  <a:lnTo>
                    <a:pt x="96" y="9"/>
                  </a:lnTo>
                  <a:lnTo>
                    <a:pt x="94" y="9"/>
                  </a:lnTo>
                  <a:lnTo>
                    <a:pt x="91" y="7"/>
                  </a:lnTo>
                  <a:lnTo>
                    <a:pt x="90" y="7"/>
                  </a:lnTo>
                  <a:lnTo>
                    <a:pt x="85" y="7"/>
                  </a:lnTo>
                  <a:lnTo>
                    <a:pt x="82" y="7"/>
                  </a:lnTo>
                  <a:lnTo>
                    <a:pt x="79" y="7"/>
                  </a:lnTo>
                  <a:lnTo>
                    <a:pt x="78" y="9"/>
                  </a:lnTo>
                  <a:lnTo>
                    <a:pt x="76" y="9"/>
                  </a:lnTo>
                  <a:lnTo>
                    <a:pt x="75" y="10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1" y="10"/>
                  </a:lnTo>
                  <a:lnTo>
                    <a:pt x="84" y="10"/>
                  </a:lnTo>
                  <a:lnTo>
                    <a:pt x="87" y="10"/>
                  </a:lnTo>
                  <a:lnTo>
                    <a:pt x="91" y="12"/>
                  </a:lnTo>
                  <a:lnTo>
                    <a:pt x="94" y="12"/>
                  </a:lnTo>
                  <a:lnTo>
                    <a:pt x="96" y="12"/>
                  </a:lnTo>
                  <a:lnTo>
                    <a:pt x="99" y="12"/>
                  </a:lnTo>
                  <a:lnTo>
                    <a:pt x="100" y="12"/>
                  </a:lnTo>
                  <a:lnTo>
                    <a:pt x="105" y="13"/>
                  </a:lnTo>
                  <a:lnTo>
                    <a:pt x="109" y="13"/>
                  </a:lnTo>
                  <a:lnTo>
                    <a:pt x="112" y="15"/>
                  </a:lnTo>
                  <a:lnTo>
                    <a:pt x="117" y="16"/>
                  </a:lnTo>
                  <a:lnTo>
                    <a:pt x="118" y="16"/>
                  </a:lnTo>
                  <a:lnTo>
                    <a:pt x="121" y="18"/>
                  </a:lnTo>
                  <a:lnTo>
                    <a:pt x="123" y="19"/>
                  </a:lnTo>
                  <a:lnTo>
                    <a:pt x="123" y="21"/>
                  </a:lnTo>
                  <a:lnTo>
                    <a:pt x="121" y="19"/>
                  </a:lnTo>
                  <a:lnTo>
                    <a:pt x="120" y="19"/>
                  </a:lnTo>
                  <a:lnTo>
                    <a:pt x="117" y="18"/>
                  </a:lnTo>
                  <a:lnTo>
                    <a:pt x="114" y="18"/>
                  </a:lnTo>
                  <a:lnTo>
                    <a:pt x="111" y="16"/>
                  </a:lnTo>
                  <a:lnTo>
                    <a:pt x="108" y="16"/>
                  </a:lnTo>
                  <a:lnTo>
                    <a:pt x="105" y="15"/>
                  </a:lnTo>
                  <a:lnTo>
                    <a:pt x="102" y="15"/>
                  </a:lnTo>
                  <a:lnTo>
                    <a:pt x="99" y="13"/>
                  </a:lnTo>
                  <a:lnTo>
                    <a:pt x="94" y="13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7" y="13"/>
                  </a:lnTo>
                  <a:lnTo>
                    <a:pt x="85" y="13"/>
                  </a:lnTo>
                  <a:lnTo>
                    <a:pt x="84" y="13"/>
                  </a:lnTo>
                  <a:lnTo>
                    <a:pt x="82" y="16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90" y="16"/>
                  </a:lnTo>
                  <a:lnTo>
                    <a:pt x="93" y="18"/>
                  </a:lnTo>
                  <a:lnTo>
                    <a:pt x="96" y="18"/>
                  </a:lnTo>
                  <a:lnTo>
                    <a:pt x="99" y="18"/>
                  </a:lnTo>
                  <a:lnTo>
                    <a:pt x="102" y="18"/>
                  </a:lnTo>
                  <a:lnTo>
                    <a:pt x="105" y="19"/>
                  </a:lnTo>
                  <a:lnTo>
                    <a:pt x="108" y="19"/>
                  </a:lnTo>
                  <a:lnTo>
                    <a:pt x="109" y="19"/>
                  </a:lnTo>
                  <a:lnTo>
                    <a:pt x="112" y="21"/>
                  </a:lnTo>
                  <a:lnTo>
                    <a:pt x="115" y="22"/>
                  </a:lnTo>
                  <a:lnTo>
                    <a:pt x="118" y="22"/>
                  </a:lnTo>
                  <a:lnTo>
                    <a:pt x="120" y="24"/>
                  </a:lnTo>
                  <a:lnTo>
                    <a:pt x="123" y="27"/>
                  </a:lnTo>
                  <a:lnTo>
                    <a:pt x="124" y="28"/>
                  </a:lnTo>
                  <a:lnTo>
                    <a:pt x="124" y="31"/>
                  </a:lnTo>
                  <a:lnTo>
                    <a:pt x="124" y="34"/>
                  </a:lnTo>
                  <a:lnTo>
                    <a:pt x="123" y="36"/>
                  </a:lnTo>
                  <a:lnTo>
                    <a:pt x="121" y="39"/>
                  </a:lnTo>
                  <a:lnTo>
                    <a:pt x="120" y="39"/>
                  </a:lnTo>
                  <a:lnTo>
                    <a:pt x="117" y="40"/>
                  </a:lnTo>
                  <a:lnTo>
                    <a:pt x="114" y="42"/>
                  </a:lnTo>
                  <a:lnTo>
                    <a:pt x="111" y="43"/>
                  </a:lnTo>
                  <a:lnTo>
                    <a:pt x="108" y="43"/>
                  </a:lnTo>
                  <a:lnTo>
                    <a:pt x="105" y="45"/>
                  </a:lnTo>
                  <a:lnTo>
                    <a:pt x="100" y="45"/>
                  </a:lnTo>
                  <a:lnTo>
                    <a:pt x="97" y="45"/>
                  </a:lnTo>
                  <a:lnTo>
                    <a:pt x="94" y="45"/>
                  </a:lnTo>
                  <a:lnTo>
                    <a:pt x="91" y="45"/>
                  </a:lnTo>
                  <a:lnTo>
                    <a:pt x="88" y="45"/>
                  </a:lnTo>
                  <a:lnTo>
                    <a:pt x="87" y="46"/>
                  </a:lnTo>
                  <a:lnTo>
                    <a:pt x="84" y="46"/>
                  </a:lnTo>
                  <a:lnTo>
                    <a:pt x="81" y="46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3" y="46"/>
                  </a:lnTo>
                  <a:lnTo>
                    <a:pt x="72" y="46"/>
                  </a:lnTo>
                  <a:lnTo>
                    <a:pt x="69" y="46"/>
                  </a:lnTo>
                  <a:lnTo>
                    <a:pt x="66" y="46"/>
                  </a:lnTo>
                  <a:lnTo>
                    <a:pt x="63" y="46"/>
                  </a:lnTo>
                  <a:lnTo>
                    <a:pt x="60" y="46"/>
                  </a:lnTo>
                  <a:lnTo>
                    <a:pt x="57" y="45"/>
                  </a:lnTo>
                  <a:lnTo>
                    <a:pt x="55" y="45"/>
                  </a:lnTo>
                  <a:lnTo>
                    <a:pt x="52" y="45"/>
                  </a:lnTo>
                  <a:lnTo>
                    <a:pt x="49" y="45"/>
                  </a:lnTo>
                  <a:lnTo>
                    <a:pt x="48" y="43"/>
                  </a:lnTo>
                  <a:lnTo>
                    <a:pt x="45" y="43"/>
                  </a:lnTo>
                  <a:lnTo>
                    <a:pt x="42" y="43"/>
                  </a:lnTo>
                  <a:lnTo>
                    <a:pt x="40" y="42"/>
                  </a:lnTo>
                  <a:lnTo>
                    <a:pt x="37" y="42"/>
                  </a:lnTo>
                  <a:lnTo>
                    <a:pt x="36" y="40"/>
                  </a:lnTo>
                  <a:lnTo>
                    <a:pt x="31" y="40"/>
                  </a:lnTo>
                  <a:lnTo>
                    <a:pt x="28" y="39"/>
                  </a:lnTo>
                  <a:lnTo>
                    <a:pt x="25" y="37"/>
                  </a:lnTo>
                  <a:lnTo>
                    <a:pt x="22" y="36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4" y="30"/>
                  </a:lnTo>
                  <a:lnTo>
                    <a:pt x="25" y="28"/>
                  </a:lnTo>
                  <a:lnTo>
                    <a:pt x="28" y="27"/>
                  </a:lnTo>
                  <a:lnTo>
                    <a:pt x="31" y="25"/>
                  </a:lnTo>
                  <a:lnTo>
                    <a:pt x="36" y="24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5" y="19"/>
                  </a:lnTo>
                  <a:lnTo>
                    <a:pt x="46" y="18"/>
                  </a:lnTo>
                  <a:lnTo>
                    <a:pt x="43" y="18"/>
                  </a:lnTo>
                  <a:lnTo>
                    <a:pt x="40" y="19"/>
                  </a:lnTo>
                  <a:lnTo>
                    <a:pt x="37" y="21"/>
                  </a:lnTo>
                  <a:lnTo>
                    <a:pt x="36" y="22"/>
                  </a:lnTo>
                  <a:lnTo>
                    <a:pt x="31" y="22"/>
                  </a:lnTo>
                  <a:lnTo>
                    <a:pt x="30" y="24"/>
                  </a:lnTo>
                  <a:lnTo>
                    <a:pt x="27" y="25"/>
                  </a:lnTo>
                  <a:lnTo>
                    <a:pt x="25" y="27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4" name="Freeform 54"/>
            <p:cNvSpPr>
              <a:spLocks/>
            </p:cNvSpPr>
            <p:nvPr/>
          </p:nvSpPr>
          <p:spPr bwMode="auto">
            <a:xfrm>
              <a:off x="4910" y="2219"/>
              <a:ext cx="15" cy="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15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5" name="Freeform 55"/>
            <p:cNvSpPr>
              <a:spLocks/>
            </p:cNvSpPr>
            <p:nvPr/>
          </p:nvSpPr>
          <p:spPr bwMode="auto">
            <a:xfrm>
              <a:off x="4868" y="2201"/>
              <a:ext cx="37" cy="7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5" y="6"/>
                </a:cxn>
                <a:cxn ang="0">
                  <a:pos x="18" y="6"/>
                </a:cxn>
                <a:cxn ang="0">
                  <a:pos x="22" y="7"/>
                </a:cxn>
                <a:cxn ang="0">
                  <a:pos x="25" y="7"/>
                </a:cxn>
                <a:cxn ang="0">
                  <a:pos x="28" y="7"/>
                </a:cxn>
                <a:cxn ang="0">
                  <a:pos x="31" y="7"/>
                </a:cxn>
                <a:cxn ang="0">
                  <a:pos x="33" y="7"/>
                </a:cxn>
                <a:cxn ang="0">
                  <a:pos x="34" y="6"/>
                </a:cxn>
                <a:cxn ang="0">
                  <a:pos x="36" y="6"/>
                </a:cxn>
                <a:cxn ang="0">
                  <a:pos x="37" y="4"/>
                </a:cxn>
                <a:cxn ang="0">
                  <a:pos x="33" y="4"/>
                </a:cxn>
                <a:cxn ang="0">
                  <a:pos x="30" y="4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  <a:cxn ang="0">
                  <a:pos x="18" y="3"/>
                </a:cxn>
                <a:cxn ang="0">
                  <a:pos x="15" y="3"/>
                </a:cxn>
                <a:cxn ang="0">
                  <a:pos x="13" y="3"/>
                </a:cxn>
                <a:cxn ang="0">
                  <a:pos x="13" y="3"/>
                </a:cxn>
              </a:cxnLst>
              <a:rect l="0" t="0" r="r" b="b"/>
              <a:pathLst>
                <a:path w="37" h="7">
                  <a:moveTo>
                    <a:pt x="13" y="3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2" y="7"/>
                  </a:lnTo>
                  <a:lnTo>
                    <a:pt x="25" y="7"/>
                  </a:lnTo>
                  <a:lnTo>
                    <a:pt x="28" y="7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4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6" name="Freeform 56"/>
            <p:cNvSpPr>
              <a:spLocks/>
            </p:cNvSpPr>
            <p:nvPr/>
          </p:nvSpPr>
          <p:spPr bwMode="auto">
            <a:xfrm>
              <a:off x="4943" y="2192"/>
              <a:ext cx="24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9" y="10"/>
                </a:cxn>
                <a:cxn ang="0">
                  <a:pos x="12" y="9"/>
                </a:cxn>
                <a:cxn ang="0">
                  <a:pos x="15" y="6"/>
                </a:cxn>
                <a:cxn ang="0">
                  <a:pos x="18" y="4"/>
                </a:cxn>
                <a:cxn ang="0">
                  <a:pos x="19" y="3"/>
                </a:cxn>
                <a:cxn ang="0">
                  <a:pos x="21" y="1"/>
                </a:cxn>
                <a:cxn ang="0">
                  <a:pos x="24" y="0"/>
                </a:cxn>
                <a:cxn ang="0">
                  <a:pos x="22" y="3"/>
                </a:cxn>
                <a:cxn ang="0">
                  <a:pos x="19" y="6"/>
                </a:cxn>
                <a:cxn ang="0">
                  <a:pos x="16" y="7"/>
                </a:cxn>
                <a:cxn ang="0">
                  <a:pos x="13" y="10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1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5" y="6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1" y="1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19" y="6"/>
                  </a:lnTo>
                  <a:lnTo>
                    <a:pt x="16" y="7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7" name="Freeform 57"/>
            <p:cNvSpPr>
              <a:spLocks/>
            </p:cNvSpPr>
            <p:nvPr/>
          </p:nvSpPr>
          <p:spPr bwMode="auto">
            <a:xfrm>
              <a:off x="4874" y="2211"/>
              <a:ext cx="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4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1" y="2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8" name="Freeform 58"/>
            <p:cNvSpPr>
              <a:spLocks/>
            </p:cNvSpPr>
            <p:nvPr/>
          </p:nvSpPr>
          <p:spPr bwMode="auto">
            <a:xfrm>
              <a:off x="4844" y="2171"/>
              <a:ext cx="12" cy="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9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9" name="Freeform 59"/>
            <p:cNvSpPr>
              <a:spLocks/>
            </p:cNvSpPr>
            <p:nvPr/>
          </p:nvSpPr>
          <p:spPr bwMode="auto">
            <a:xfrm>
              <a:off x="4860" y="2208"/>
              <a:ext cx="1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9" y="2"/>
                </a:cxn>
                <a:cxn ang="0">
                  <a:pos x="1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0" name="Freeform 60"/>
            <p:cNvSpPr>
              <a:spLocks/>
            </p:cNvSpPr>
            <p:nvPr/>
          </p:nvSpPr>
          <p:spPr bwMode="auto">
            <a:xfrm>
              <a:off x="4841" y="2052"/>
              <a:ext cx="25" cy="65"/>
            </a:xfrm>
            <a:custGeom>
              <a:avLst/>
              <a:gdLst/>
              <a:ahLst/>
              <a:cxnLst>
                <a:cxn ang="0">
                  <a:pos x="25" y="65"/>
                </a:cxn>
                <a:cxn ang="0">
                  <a:pos x="25" y="62"/>
                </a:cxn>
                <a:cxn ang="0">
                  <a:pos x="24" y="59"/>
                </a:cxn>
                <a:cxn ang="0">
                  <a:pos x="24" y="56"/>
                </a:cxn>
                <a:cxn ang="0">
                  <a:pos x="22" y="53"/>
                </a:cxn>
                <a:cxn ang="0">
                  <a:pos x="21" y="50"/>
                </a:cxn>
                <a:cxn ang="0">
                  <a:pos x="21" y="47"/>
                </a:cxn>
                <a:cxn ang="0">
                  <a:pos x="19" y="44"/>
                </a:cxn>
                <a:cxn ang="0">
                  <a:pos x="18" y="41"/>
                </a:cxn>
                <a:cxn ang="0">
                  <a:pos x="16" y="36"/>
                </a:cxn>
                <a:cxn ang="0">
                  <a:pos x="15" y="35"/>
                </a:cxn>
                <a:cxn ang="0">
                  <a:pos x="13" y="30"/>
                </a:cxn>
                <a:cxn ang="0">
                  <a:pos x="12" y="27"/>
                </a:cxn>
                <a:cxn ang="0">
                  <a:pos x="10" y="24"/>
                </a:cxn>
                <a:cxn ang="0">
                  <a:pos x="10" y="21"/>
                </a:cxn>
                <a:cxn ang="0">
                  <a:pos x="9" y="18"/>
                </a:cxn>
                <a:cxn ang="0">
                  <a:pos x="7" y="15"/>
                </a:cxn>
                <a:cxn ang="0">
                  <a:pos x="7" y="14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4" y="6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5" y="65"/>
                </a:cxn>
                <a:cxn ang="0">
                  <a:pos x="25" y="65"/>
                </a:cxn>
              </a:cxnLst>
              <a:rect l="0" t="0" r="r" b="b"/>
              <a:pathLst>
                <a:path w="25" h="65">
                  <a:moveTo>
                    <a:pt x="25" y="65"/>
                  </a:moveTo>
                  <a:lnTo>
                    <a:pt x="25" y="62"/>
                  </a:lnTo>
                  <a:lnTo>
                    <a:pt x="24" y="59"/>
                  </a:lnTo>
                  <a:lnTo>
                    <a:pt x="24" y="56"/>
                  </a:lnTo>
                  <a:lnTo>
                    <a:pt x="22" y="53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19" y="44"/>
                  </a:lnTo>
                  <a:lnTo>
                    <a:pt x="18" y="41"/>
                  </a:lnTo>
                  <a:lnTo>
                    <a:pt x="16" y="36"/>
                  </a:lnTo>
                  <a:lnTo>
                    <a:pt x="15" y="35"/>
                  </a:lnTo>
                  <a:lnTo>
                    <a:pt x="13" y="30"/>
                  </a:lnTo>
                  <a:lnTo>
                    <a:pt x="12" y="27"/>
                  </a:lnTo>
                  <a:lnTo>
                    <a:pt x="10" y="24"/>
                  </a:lnTo>
                  <a:lnTo>
                    <a:pt x="10" y="21"/>
                  </a:lnTo>
                  <a:lnTo>
                    <a:pt x="9" y="18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1"/>
                  </a:lnTo>
                  <a:lnTo>
                    <a:pt x="4" y="9"/>
                  </a:lnTo>
                  <a:lnTo>
                    <a:pt x="4" y="6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" y="65"/>
                  </a:lnTo>
                  <a:lnTo>
                    <a:pt x="25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1" name="Freeform 61"/>
            <p:cNvSpPr>
              <a:spLocks/>
            </p:cNvSpPr>
            <p:nvPr/>
          </p:nvSpPr>
          <p:spPr bwMode="auto">
            <a:xfrm>
              <a:off x="4866" y="2090"/>
              <a:ext cx="5" cy="9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7"/>
                </a:cxn>
                <a:cxn ang="0">
                  <a:pos x="3" y="4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9"/>
                </a:cxn>
                <a:cxn ang="0">
                  <a:pos x="5" y="7"/>
                </a:cxn>
                <a:cxn ang="0">
                  <a:pos x="5" y="7"/>
                </a:cxn>
              </a:cxnLst>
              <a:rect l="0" t="0" r="r" b="b"/>
              <a:pathLst>
                <a:path w="5" h="9">
                  <a:moveTo>
                    <a:pt x="5" y="7"/>
                  </a:moveTo>
                  <a:lnTo>
                    <a:pt x="5" y="7"/>
                  </a:lnTo>
                  <a:lnTo>
                    <a:pt x="3" y="4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3" y="9"/>
                  </a:lnTo>
                  <a:lnTo>
                    <a:pt x="5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2" name="Freeform 62"/>
            <p:cNvSpPr>
              <a:spLocks/>
            </p:cNvSpPr>
            <p:nvPr/>
          </p:nvSpPr>
          <p:spPr bwMode="auto">
            <a:xfrm>
              <a:off x="4871" y="2102"/>
              <a:ext cx="7" cy="19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6" y="18"/>
                </a:cxn>
                <a:cxn ang="0">
                  <a:pos x="4" y="16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7" y="19"/>
                </a:cxn>
                <a:cxn ang="0">
                  <a:pos x="7" y="19"/>
                </a:cxn>
              </a:cxnLst>
              <a:rect l="0" t="0" r="r" b="b"/>
              <a:pathLst>
                <a:path w="7" h="19">
                  <a:moveTo>
                    <a:pt x="7" y="19"/>
                  </a:moveTo>
                  <a:lnTo>
                    <a:pt x="6" y="18"/>
                  </a:lnTo>
                  <a:lnTo>
                    <a:pt x="4" y="16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7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3" name="Freeform 63"/>
            <p:cNvSpPr>
              <a:spLocks/>
            </p:cNvSpPr>
            <p:nvPr/>
          </p:nvSpPr>
          <p:spPr bwMode="auto">
            <a:xfrm>
              <a:off x="4850" y="2009"/>
              <a:ext cx="6" cy="1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7"/>
                </a:cxn>
                <a:cxn ang="0">
                  <a:pos x="3" y="4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3" y="10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4" y="7"/>
                  </a:lnTo>
                  <a:lnTo>
                    <a:pt x="3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1" y="7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4" name="Freeform 64"/>
            <p:cNvSpPr>
              <a:spLocks/>
            </p:cNvSpPr>
            <p:nvPr/>
          </p:nvSpPr>
          <p:spPr bwMode="auto">
            <a:xfrm>
              <a:off x="4856" y="2024"/>
              <a:ext cx="13" cy="24"/>
            </a:xfrm>
            <a:custGeom>
              <a:avLst/>
              <a:gdLst/>
              <a:ahLst/>
              <a:cxnLst>
                <a:cxn ang="0">
                  <a:pos x="13" y="24"/>
                </a:cxn>
                <a:cxn ang="0">
                  <a:pos x="10" y="22"/>
                </a:cxn>
                <a:cxn ang="0">
                  <a:pos x="9" y="19"/>
                </a:cxn>
                <a:cxn ang="0">
                  <a:pos x="6" y="16"/>
                </a:cxn>
                <a:cxn ang="0">
                  <a:pos x="4" y="13"/>
                </a:cxn>
                <a:cxn ang="0">
                  <a:pos x="3" y="9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3" y="24"/>
                </a:cxn>
                <a:cxn ang="0">
                  <a:pos x="13" y="24"/>
                </a:cxn>
              </a:cxnLst>
              <a:rect l="0" t="0" r="r" b="b"/>
              <a:pathLst>
                <a:path w="13" h="24">
                  <a:moveTo>
                    <a:pt x="13" y="24"/>
                  </a:moveTo>
                  <a:lnTo>
                    <a:pt x="10" y="22"/>
                  </a:lnTo>
                  <a:lnTo>
                    <a:pt x="9" y="19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3" y="9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3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5" name="Freeform 65"/>
            <p:cNvSpPr>
              <a:spLocks/>
            </p:cNvSpPr>
            <p:nvPr/>
          </p:nvSpPr>
          <p:spPr bwMode="auto">
            <a:xfrm>
              <a:off x="4812" y="1962"/>
              <a:ext cx="44" cy="81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44" y="81"/>
                </a:cxn>
                <a:cxn ang="0">
                  <a:pos x="42" y="80"/>
                </a:cxn>
                <a:cxn ang="0">
                  <a:pos x="41" y="75"/>
                </a:cxn>
                <a:cxn ang="0">
                  <a:pos x="41" y="72"/>
                </a:cxn>
                <a:cxn ang="0">
                  <a:pos x="39" y="69"/>
                </a:cxn>
                <a:cxn ang="0">
                  <a:pos x="38" y="68"/>
                </a:cxn>
                <a:cxn ang="0">
                  <a:pos x="36" y="65"/>
                </a:cxn>
                <a:cxn ang="0">
                  <a:pos x="36" y="62"/>
                </a:cxn>
                <a:cxn ang="0">
                  <a:pos x="35" y="59"/>
                </a:cxn>
                <a:cxn ang="0">
                  <a:pos x="33" y="56"/>
                </a:cxn>
                <a:cxn ang="0">
                  <a:pos x="32" y="53"/>
                </a:cxn>
                <a:cxn ang="0">
                  <a:pos x="30" y="50"/>
                </a:cxn>
                <a:cxn ang="0">
                  <a:pos x="29" y="47"/>
                </a:cxn>
                <a:cxn ang="0">
                  <a:pos x="27" y="42"/>
                </a:cxn>
                <a:cxn ang="0">
                  <a:pos x="26" y="39"/>
                </a:cxn>
                <a:cxn ang="0">
                  <a:pos x="24" y="36"/>
                </a:cxn>
                <a:cxn ang="0">
                  <a:pos x="21" y="32"/>
                </a:cxn>
                <a:cxn ang="0">
                  <a:pos x="20" y="29"/>
                </a:cxn>
                <a:cxn ang="0">
                  <a:pos x="18" y="26"/>
                </a:cxn>
                <a:cxn ang="0">
                  <a:pos x="17" y="23"/>
                </a:cxn>
                <a:cxn ang="0">
                  <a:pos x="14" y="18"/>
                </a:cxn>
                <a:cxn ang="0">
                  <a:pos x="12" y="15"/>
                </a:cxn>
                <a:cxn ang="0">
                  <a:pos x="11" y="12"/>
                </a:cxn>
                <a:cxn ang="0">
                  <a:pos x="9" y="9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11"/>
                </a:cxn>
                <a:cxn ang="0">
                  <a:pos x="8" y="12"/>
                </a:cxn>
                <a:cxn ang="0">
                  <a:pos x="9" y="17"/>
                </a:cxn>
                <a:cxn ang="0">
                  <a:pos x="11" y="18"/>
                </a:cxn>
                <a:cxn ang="0">
                  <a:pos x="12" y="21"/>
                </a:cxn>
                <a:cxn ang="0">
                  <a:pos x="14" y="24"/>
                </a:cxn>
                <a:cxn ang="0">
                  <a:pos x="15" y="29"/>
                </a:cxn>
                <a:cxn ang="0">
                  <a:pos x="17" y="32"/>
                </a:cxn>
                <a:cxn ang="0">
                  <a:pos x="20" y="35"/>
                </a:cxn>
                <a:cxn ang="0">
                  <a:pos x="21" y="38"/>
                </a:cxn>
                <a:cxn ang="0">
                  <a:pos x="23" y="41"/>
                </a:cxn>
                <a:cxn ang="0">
                  <a:pos x="24" y="45"/>
                </a:cxn>
                <a:cxn ang="0">
                  <a:pos x="26" y="48"/>
                </a:cxn>
                <a:cxn ang="0">
                  <a:pos x="29" y="53"/>
                </a:cxn>
                <a:cxn ang="0">
                  <a:pos x="30" y="56"/>
                </a:cxn>
                <a:cxn ang="0">
                  <a:pos x="32" y="59"/>
                </a:cxn>
                <a:cxn ang="0">
                  <a:pos x="33" y="62"/>
                </a:cxn>
                <a:cxn ang="0">
                  <a:pos x="35" y="66"/>
                </a:cxn>
                <a:cxn ang="0">
                  <a:pos x="38" y="69"/>
                </a:cxn>
                <a:cxn ang="0">
                  <a:pos x="39" y="72"/>
                </a:cxn>
                <a:cxn ang="0">
                  <a:pos x="41" y="75"/>
                </a:cxn>
                <a:cxn ang="0">
                  <a:pos x="42" y="78"/>
                </a:cxn>
                <a:cxn ang="0">
                  <a:pos x="44" y="81"/>
                </a:cxn>
                <a:cxn ang="0">
                  <a:pos x="44" y="81"/>
                </a:cxn>
              </a:cxnLst>
              <a:rect l="0" t="0" r="r" b="b"/>
              <a:pathLst>
                <a:path w="44" h="81">
                  <a:moveTo>
                    <a:pt x="44" y="81"/>
                  </a:moveTo>
                  <a:lnTo>
                    <a:pt x="44" y="81"/>
                  </a:lnTo>
                  <a:lnTo>
                    <a:pt x="42" y="80"/>
                  </a:lnTo>
                  <a:lnTo>
                    <a:pt x="41" y="75"/>
                  </a:lnTo>
                  <a:lnTo>
                    <a:pt x="41" y="72"/>
                  </a:lnTo>
                  <a:lnTo>
                    <a:pt x="39" y="69"/>
                  </a:lnTo>
                  <a:lnTo>
                    <a:pt x="38" y="68"/>
                  </a:lnTo>
                  <a:lnTo>
                    <a:pt x="36" y="65"/>
                  </a:lnTo>
                  <a:lnTo>
                    <a:pt x="36" y="62"/>
                  </a:lnTo>
                  <a:lnTo>
                    <a:pt x="35" y="59"/>
                  </a:lnTo>
                  <a:lnTo>
                    <a:pt x="33" y="56"/>
                  </a:lnTo>
                  <a:lnTo>
                    <a:pt x="32" y="53"/>
                  </a:lnTo>
                  <a:lnTo>
                    <a:pt x="30" y="50"/>
                  </a:lnTo>
                  <a:lnTo>
                    <a:pt x="29" y="47"/>
                  </a:lnTo>
                  <a:lnTo>
                    <a:pt x="27" y="42"/>
                  </a:lnTo>
                  <a:lnTo>
                    <a:pt x="26" y="39"/>
                  </a:lnTo>
                  <a:lnTo>
                    <a:pt x="24" y="36"/>
                  </a:lnTo>
                  <a:lnTo>
                    <a:pt x="21" y="32"/>
                  </a:lnTo>
                  <a:lnTo>
                    <a:pt x="20" y="29"/>
                  </a:lnTo>
                  <a:lnTo>
                    <a:pt x="18" y="26"/>
                  </a:lnTo>
                  <a:lnTo>
                    <a:pt x="17" y="23"/>
                  </a:lnTo>
                  <a:lnTo>
                    <a:pt x="14" y="18"/>
                  </a:lnTo>
                  <a:lnTo>
                    <a:pt x="12" y="15"/>
                  </a:lnTo>
                  <a:lnTo>
                    <a:pt x="11" y="12"/>
                  </a:lnTo>
                  <a:lnTo>
                    <a:pt x="9" y="9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6"/>
                  </a:lnTo>
                  <a:lnTo>
                    <a:pt x="5" y="8"/>
                  </a:lnTo>
                  <a:lnTo>
                    <a:pt x="6" y="11"/>
                  </a:lnTo>
                  <a:lnTo>
                    <a:pt x="8" y="12"/>
                  </a:lnTo>
                  <a:lnTo>
                    <a:pt x="9" y="17"/>
                  </a:lnTo>
                  <a:lnTo>
                    <a:pt x="11" y="18"/>
                  </a:lnTo>
                  <a:lnTo>
                    <a:pt x="12" y="21"/>
                  </a:lnTo>
                  <a:lnTo>
                    <a:pt x="14" y="24"/>
                  </a:lnTo>
                  <a:lnTo>
                    <a:pt x="15" y="29"/>
                  </a:lnTo>
                  <a:lnTo>
                    <a:pt x="17" y="32"/>
                  </a:lnTo>
                  <a:lnTo>
                    <a:pt x="20" y="35"/>
                  </a:lnTo>
                  <a:lnTo>
                    <a:pt x="21" y="38"/>
                  </a:lnTo>
                  <a:lnTo>
                    <a:pt x="23" y="41"/>
                  </a:lnTo>
                  <a:lnTo>
                    <a:pt x="24" y="45"/>
                  </a:lnTo>
                  <a:lnTo>
                    <a:pt x="26" y="48"/>
                  </a:lnTo>
                  <a:lnTo>
                    <a:pt x="29" y="53"/>
                  </a:lnTo>
                  <a:lnTo>
                    <a:pt x="30" y="56"/>
                  </a:lnTo>
                  <a:lnTo>
                    <a:pt x="32" y="59"/>
                  </a:lnTo>
                  <a:lnTo>
                    <a:pt x="33" y="62"/>
                  </a:lnTo>
                  <a:lnTo>
                    <a:pt x="35" y="66"/>
                  </a:lnTo>
                  <a:lnTo>
                    <a:pt x="38" y="69"/>
                  </a:lnTo>
                  <a:lnTo>
                    <a:pt x="39" y="72"/>
                  </a:lnTo>
                  <a:lnTo>
                    <a:pt x="41" y="75"/>
                  </a:lnTo>
                  <a:lnTo>
                    <a:pt x="42" y="78"/>
                  </a:lnTo>
                  <a:lnTo>
                    <a:pt x="44" y="81"/>
                  </a:lnTo>
                  <a:lnTo>
                    <a:pt x="44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6" name="Freeform 66"/>
            <p:cNvSpPr>
              <a:spLocks/>
            </p:cNvSpPr>
            <p:nvPr/>
          </p:nvSpPr>
          <p:spPr bwMode="auto">
            <a:xfrm>
              <a:off x="4782" y="1949"/>
              <a:ext cx="29" cy="43"/>
            </a:xfrm>
            <a:custGeom>
              <a:avLst/>
              <a:gdLst/>
              <a:ahLst/>
              <a:cxnLst>
                <a:cxn ang="0">
                  <a:pos x="29" y="43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3" y="37"/>
                </a:cxn>
                <a:cxn ang="0">
                  <a:pos x="21" y="34"/>
                </a:cxn>
                <a:cxn ang="0">
                  <a:pos x="18" y="31"/>
                </a:cxn>
                <a:cxn ang="0">
                  <a:pos x="17" y="28"/>
                </a:cxn>
                <a:cxn ang="0">
                  <a:pos x="14" y="24"/>
                </a:cxn>
                <a:cxn ang="0">
                  <a:pos x="12" y="21"/>
                </a:cxn>
                <a:cxn ang="0">
                  <a:pos x="9" y="16"/>
                </a:cxn>
                <a:cxn ang="0">
                  <a:pos x="6" y="13"/>
                </a:cxn>
                <a:cxn ang="0">
                  <a:pos x="5" y="9"/>
                </a:cxn>
                <a:cxn ang="0">
                  <a:pos x="3" y="7"/>
                </a:cxn>
                <a:cxn ang="0">
                  <a:pos x="2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3" y="6"/>
                </a:cxn>
                <a:cxn ang="0">
                  <a:pos x="5" y="7"/>
                </a:cxn>
                <a:cxn ang="0">
                  <a:pos x="8" y="10"/>
                </a:cxn>
                <a:cxn ang="0">
                  <a:pos x="9" y="13"/>
                </a:cxn>
                <a:cxn ang="0">
                  <a:pos x="11" y="16"/>
                </a:cxn>
                <a:cxn ang="0">
                  <a:pos x="12" y="18"/>
                </a:cxn>
                <a:cxn ang="0">
                  <a:pos x="15" y="21"/>
                </a:cxn>
                <a:cxn ang="0">
                  <a:pos x="17" y="24"/>
                </a:cxn>
                <a:cxn ang="0">
                  <a:pos x="18" y="27"/>
                </a:cxn>
                <a:cxn ang="0">
                  <a:pos x="20" y="30"/>
                </a:cxn>
                <a:cxn ang="0">
                  <a:pos x="21" y="31"/>
                </a:cxn>
                <a:cxn ang="0">
                  <a:pos x="23" y="34"/>
                </a:cxn>
                <a:cxn ang="0">
                  <a:pos x="26" y="37"/>
                </a:cxn>
                <a:cxn ang="0">
                  <a:pos x="27" y="40"/>
                </a:cxn>
                <a:cxn ang="0">
                  <a:pos x="29" y="43"/>
                </a:cxn>
                <a:cxn ang="0">
                  <a:pos x="29" y="43"/>
                </a:cxn>
              </a:cxnLst>
              <a:rect l="0" t="0" r="r" b="b"/>
              <a:pathLst>
                <a:path w="29" h="43">
                  <a:moveTo>
                    <a:pt x="29" y="43"/>
                  </a:moveTo>
                  <a:lnTo>
                    <a:pt x="27" y="42"/>
                  </a:lnTo>
                  <a:lnTo>
                    <a:pt x="26" y="40"/>
                  </a:lnTo>
                  <a:lnTo>
                    <a:pt x="23" y="37"/>
                  </a:lnTo>
                  <a:lnTo>
                    <a:pt x="21" y="34"/>
                  </a:lnTo>
                  <a:lnTo>
                    <a:pt x="18" y="31"/>
                  </a:lnTo>
                  <a:lnTo>
                    <a:pt x="17" y="28"/>
                  </a:lnTo>
                  <a:lnTo>
                    <a:pt x="14" y="24"/>
                  </a:lnTo>
                  <a:lnTo>
                    <a:pt x="12" y="21"/>
                  </a:lnTo>
                  <a:lnTo>
                    <a:pt x="9" y="16"/>
                  </a:lnTo>
                  <a:lnTo>
                    <a:pt x="6" y="13"/>
                  </a:lnTo>
                  <a:lnTo>
                    <a:pt x="5" y="9"/>
                  </a:lnTo>
                  <a:lnTo>
                    <a:pt x="3" y="7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6"/>
                  </a:lnTo>
                  <a:lnTo>
                    <a:pt x="5" y="7"/>
                  </a:lnTo>
                  <a:lnTo>
                    <a:pt x="8" y="10"/>
                  </a:lnTo>
                  <a:lnTo>
                    <a:pt x="9" y="13"/>
                  </a:lnTo>
                  <a:lnTo>
                    <a:pt x="11" y="16"/>
                  </a:lnTo>
                  <a:lnTo>
                    <a:pt x="12" y="18"/>
                  </a:lnTo>
                  <a:lnTo>
                    <a:pt x="15" y="21"/>
                  </a:lnTo>
                  <a:lnTo>
                    <a:pt x="17" y="24"/>
                  </a:lnTo>
                  <a:lnTo>
                    <a:pt x="18" y="27"/>
                  </a:lnTo>
                  <a:lnTo>
                    <a:pt x="20" y="30"/>
                  </a:lnTo>
                  <a:lnTo>
                    <a:pt x="21" y="31"/>
                  </a:lnTo>
                  <a:lnTo>
                    <a:pt x="23" y="34"/>
                  </a:lnTo>
                  <a:lnTo>
                    <a:pt x="26" y="37"/>
                  </a:lnTo>
                  <a:lnTo>
                    <a:pt x="27" y="40"/>
                  </a:lnTo>
                  <a:lnTo>
                    <a:pt x="29" y="43"/>
                  </a:lnTo>
                  <a:lnTo>
                    <a:pt x="29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7" name="Freeform 67"/>
            <p:cNvSpPr>
              <a:spLocks/>
            </p:cNvSpPr>
            <p:nvPr/>
          </p:nvSpPr>
          <p:spPr bwMode="auto">
            <a:xfrm>
              <a:off x="4815" y="1977"/>
              <a:ext cx="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5" y="9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9"/>
                  </a:lnTo>
                  <a:lnTo>
                    <a:pt x="3" y="6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8" name="Freeform 68"/>
            <p:cNvSpPr>
              <a:spLocks/>
            </p:cNvSpPr>
            <p:nvPr/>
          </p:nvSpPr>
          <p:spPr bwMode="auto">
            <a:xfrm>
              <a:off x="4797" y="1920"/>
              <a:ext cx="18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5" y="6"/>
                </a:cxn>
                <a:cxn ang="0">
                  <a:pos x="6" y="9"/>
                </a:cxn>
                <a:cxn ang="0">
                  <a:pos x="9" y="12"/>
                </a:cxn>
                <a:cxn ang="0">
                  <a:pos x="11" y="15"/>
                </a:cxn>
                <a:cxn ang="0">
                  <a:pos x="14" y="18"/>
                </a:cxn>
                <a:cxn ang="0">
                  <a:pos x="15" y="21"/>
                </a:cxn>
                <a:cxn ang="0">
                  <a:pos x="18" y="26"/>
                </a:cxn>
                <a:cxn ang="0">
                  <a:pos x="17" y="21"/>
                </a:cxn>
                <a:cxn ang="0">
                  <a:pos x="14" y="18"/>
                </a:cxn>
                <a:cxn ang="0">
                  <a:pos x="12" y="14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26">
                  <a:moveTo>
                    <a:pt x="0" y="0"/>
                  </a:moveTo>
                  <a:lnTo>
                    <a:pt x="2" y="3"/>
                  </a:lnTo>
                  <a:lnTo>
                    <a:pt x="5" y="6"/>
                  </a:lnTo>
                  <a:lnTo>
                    <a:pt x="6" y="9"/>
                  </a:lnTo>
                  <a:lnTo>
                    <a:pt x="9" y="12"/>
                  </a:lnTo>
                  <a:lnTo>
                    <a:pt x="11" y="15"/>
                  </a:lnTo>
                  <a:lnTo>
                    <a:pt x="14" y="18"/>
                  </a:lnTo>
                  <a:lnTo>
                    <a:pt x="15" y="21"/>
                  </a:lnTo>
                  <a:lnTo>
                    <a:pt x="18" y="26"/>
                  </a:lnTo>
                  <a:lnTo>
                    <a:pt x="17" y="21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9" name="Freeform 69"/>
            <p:cNvSpPr>
              <a:spLocks/>
            </p:cNvSpPr>
            <p:nvPr/>
          </p:nvSpPr>
          <p:spPr bwMode="auto">
            <a:xfrm>
              <a:off x="4889" y="1925"/>
              <a:ext cx="12" cy="66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3" y="64"/>
                </a:cxn>
                <a:cxn ang="0">
                  <a:pos x="6" y="61"/>
                </a:cxn>
                <a:cxn ang="0">
                  <a:pos x="9" y="58"/>
                </a:cxn>
                <a:cxn ang="0">
                  <a:pos x="12" y="55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4" y="60"/>
                </a:cxn>
                <a:cxn ang="0">
                  <a:pos x="4" y="57"/>
                </a:cxn>
                <a:cxn ang="0">
                  <a:pos x="4" y="54"/>
                </a:cxn>
                <a:cxn ang="0">
                  <a:pos x="4" y="51"/>
                </a:cxn>
                <a:cxn ang="0">
                  <a:pos x="4" y="48"/>
                </a:cxn>
                <a:cxn ang="0">
                  <a:pos x="4" y="43"/>
                </a:cxn>
                <a:cxn ang="0">
                  <a:pos x="4" y="40"/>
                </a:cxn>
                <a:cxn ang="0">
                  <a:pos x="4" y="37"/>
                </a:cxn>
                <a:cxn ang="0">
                  <a:pos x="4" y="33"/>
                </a:cxn>
                <a:cxn ang="0">
                  <a:pos x="3" y="30"/>
                </a:cxn>
                <a:cxn ang="0">
                  <a:pos x="3" y="25"/>
                </a:cxn>
                <a:cxn ang="0">
                  <a:pos x="3" y="21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13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1" y="22"/>
                </a:cxn>
                <a:cxn ang="0">
                  <a:pos x="1" y="25"/>
                </a:cxn>
                <a:cxn ang="0">
                  <a:pos x="1" y="28"/>
                </a:cxn>
                <a:cxn ang="0">
                  <a:pos x="1" y="30"/>
                </a:cxn>
                <a:cxn ang="0">
                  <a:pos x="1" y="33"/>
                </a:cxn>
                <a:cxn ang="0">
                  <a:pos x="1" y="34"/>
                </a:cxn>
                <a:cxn ang="0">
                  <a:pos x="1" y="37"/>
                </a:cxn>
                <a:cxn ang="0">
                  <a:pos x="1" y="39"/>
                </a:cxn>
                <a:cxn ang="0">
                  <a:pos x="1" y="42"/>
                </a:cxn>
                <a:cxn ang="0">
                  <a:pos x="1" y="43"/>
                </a:cxn>
                <a:cxn ang="0">
                  <a:pos x="1" y="46"/>
                </a:cxn>
                <a:cxn ang="0">
                  <a:pos x="1" y="48"/>
                </a:cxn>
                <a:cxn ang="0">
                  <a:pos x="1" y="51"/>
                </a:cxn>
                <a:cxn ang="0">
                  <a:pos x="1" y="54"/>
                </a:cxn>
                <a:cxn ang="0">
                  <a:pos x="1" y="58"/>
                </a:cxn>
                <a:cxn ang="0">
                  <a:pos x="0" y="63"/>
                </a:cxn>
                <a:cxn ang="0">
                  <a:pos x="0" y="66"/>
                </a:cxn>
                <a:cxn ang="0">
                  <a:pos x="0" y="66"/>
                </a:cxn>
              </a:cxnLst>
              <a:rect l="0" t="0" r="r" b="b"/>
              <a:pathLst>
                <a:path w="12" h="66">
                  <a:moveTo>
                    <a:pt x="0" y="66"/>
                  </a:moveTo>
                  <a:lnTo>
                    <a:pt x="3" y="64"/>
                  </a:lnTo>
                  <a:lnTo>
                    <a:pt x="6" y="61"/>
                  </a:lnTo>
                  <a:lnTo>
                    <a:pt x="9" y="58"/>
                  </a:lnTo>
                  <a:lnTo>
                    <a:pt x="12" y="55"/>
                  </a:lnTo>
                  <a:lnTo>
                    <a:pt x="7" y="57"/>
                  </a:lnTo>
                  <a:lnTo>
                    <a:pt x="6" y="58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4" y="51"/>
                  </a:lnTo>
                  <a:lnTo>
                    <a:pt x="4" y="48"/>
                  </a:lnTo>
                  <a:lnTo>
                    <a:pt x="4" y="43"/>
                  </a:lnTo>
                  <a:lnTo>
                    <a:pt x="4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3" y="25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1" y="25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1" y="58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0" name="Freeform 70"/>
            <p:cNvSpPr>
              <a:spLocks/>
            </p:cNvSpPr>
            <p:nvPr/>
          </p:nvSpPr>
          <p:spPr bwMode="auto">
            <a:xfrm>
              <a:off x="4659" y="1746"/>
              <a:ext cx="26" cy="11"/>
            </a:xfrm>
            <a:custGeom>
              <a:avLst/>
              <a:gdLst/>
              <a:ahLst/>
              <a:cxnLst>
                <a:cxn ang="0">
                  <a:pos x="26" y="11"/>
                </a:cxn>
                <a:cxn ang="0">
                  <a:pos x="23" y="11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5" y="6"/>
                </a:cxn>
                <a:cxn ang="0">
                  <a:pos x="12" y="6"/>
                </a:cxn>
                <a:cxn ang="0">
                  <a:pos x="9" y="5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1" y="6"/>
                </a:cxn>
                <a:cxn ang="0">
                  <a:pos x="12" y="8"/>
                </a:cxn>
                <a:cxn ang="0">
                  <a:pos x="15" y="8"/>
                </a:cxn>
                <a:cxn ang="0">
                  <a:pos x="17" y="9"/>
                </a:cxn>
                <a:cxn ang="0">
                  <a:pos x="20" y="11"/>
                </a:cxn>
                <a:cxn ang="0">
                  <a:pos x="23" y="11"/>
                </a:cxn>
                <a:cxn ang="0">
                  <a:pos x="26" y="11"/>
                </a:cxn>
                <a:cxn ang="0">
                  <a:pos x="26" y="11"/>
                </a:cxn>
              </a:cxnLst>
              <a:rect l="0" t="0" r="r" b="b"/>
              <a:pathLst>
                <a:path w="26" h="11">
                  <a:moveTo>
                    <a:pt x="26" y="11"/>
                  </a:moveTo>
                  <a:lnTo>
                    <a:pt x="23" y="11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9" y="5"/>
                  </a:lnTo>
                  <a:lnTo>
                    <a:pt x="6" y="3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6" y="5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7" y="9"/>
                  </a:lnTo>
                  <a:lnTo>
                    <a:pt x="20" y="11"/>
                  </a:lnTo>
                  <a:lnTo>
                    <a:pt x="23" y="11"/>
                  </a:lnTo>
                  <a:lnTo>
                    <a:pt x="26" y="11"/>
                  </a:lnTo>
                  <a:lnTo>
                    <a:pt x="26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1" name="Freeform 71"/>
            <p:cNvSpPr>
              <a:spLocks/>
            </p:cNvSpPr>
            <p:nvPr/>
          </p:nvSpPr>
          <p:spPr bwMode="auto">
            <a:xfrm>
              <a:off x="4692" y="1761"/>
              <a:ext cx="56" cy="27"/>
            </a:xfrm>
            <a:custGeom>
              <a:avLst/>
              <a:gdLst/>
              <a:ahLst/>
              <a:cxnLst>
                <a:cxn ang="0">
                  <a:pos x="56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48" y="26"/>
                </a:cxn>
                <a:cxn ang="0">
                  <a:pos x="45" y="24"/>
                </a:cxn>
                <a:cxn ang="0">
                  <a:pos x="44" y="23"/>
                </a:cxn>
                <a:cxn ang="0">
                  <a:pos x="42" y="23"/>
                </a:cxn>
                <a:cxn ang="0">
                  <a:pos x="39" y="21"/>
                </a:cxn>
                <a:cxn ang="0">
                  <a:pos x="38" y="20"/>
                </a:cxn>
                <a:cxn ang="0">
                  <a:pos x="35" y="18"/>
                </a:cxn>
                <a:cxn ang="0">
                  <a:pos x="32" y="18"/>
                </a:cxn>
                <a:cxn ang="0">
                  <a:pos x="30" y="17"/>
                </a:cxn>
                <a:cxn ang="0">
                  <a:pos x="29" y="15"/>
                </a:cxn>
                <a:cxn ang="0">
                  <a:pos x="26" y="14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18" y="11"/>
                </a:cxn>
                <a:cxn ang="0">
                  <a:pos x="17" y="9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11" y="6"/>
                </a:cxn>
                <a:cxn ang="0">
                  <a:pos x="6" y="3"/>
                </a:cxn>
                <a:cxn ang="0">
                  <a:pos x="3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6" y="3"/>
                </a:cxn>
                <a:cxn ang="0">
                  <a:pos x="11" y="5"/>
                </a:cxn>
                <a:cxn ang="0">
                  <a:pos x="14" y="6"/>
                </a:cxn>
                <a:cxn ang="0">
                  <a:pos x="17" y="8"/>
                </a:cxn>
                <a:cxn ang="0">
                  <a:pos x="21" y="9"/>
                </a:cxn>
                <a:cxn ang="0">
                  <a:pos x="24" y="11"/>
                </a:cxn>
                <a:cxn ang="0">
                  <a:pos x="29" y="14"/>
                </a:cxn>
                <a:cxn ang="0">
                  <a:pos x="32" y="14"/>
                </a:cxn>
                <a:cxn ang="0">
                  <a:pos x="35" y="17"/>
                </a:cxn>
                <a:cxn ang="0">
                  <a:pos x="39" y="18"/>
                </a:cxn>
                <a:cxn ang="0">
                  <a:pos x="42" y="20"/>
                </a:cxn>
                <a:cxn ang="0">
                  <a:pos x="45" y="21"/>
                </a:cxn>
                <a:cxn ang="0">
                  <a:pos x="50" y="24"/>
                </a:cxn>
                <a:cxn ang="0">
                  <a:pos x="53" y="26"/>
                </a:cxn>
                <a:cxn ang="0">
                  <a:pos x="56" y="27"/>
                </a:cxn>
                <a:cxn ang="0">
                  <a:pos x="56" y="27"/>
                </a:cxn>
              </a:cxnLst>
              <a:rect l="0" t="0" r="r" b="b"/>
              <a:pathLst>
                <a:path w="56" h="27">
                  <a:moveTo>
                    <a:pt x="56" y="27"/>
                  </a:moveTo>
                  <a:lnTo>
                    <a:pt x="54" y="27"/>
                  </a:lnTo>
                  <a:lnTo>
                    <a:pt x="53" y="27"/>
                  </a:lnTo>
                  <a:lnTo>
                    <a:pt x="48" y="26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2" y="23"/>
                  </a:lnTo>
                  <a:lnTo>
                    <a:pt x="39" y="21"/>
                  </a:lnTo>
                  <a:lnTo>
                    <a:pt x="38" y="20"/>
                  </a:lnTo>
                  <a:lnTo>
                    <a:pt x="35" y="18"/>
                  </a:lnTo>
                  <a:lnTo>
                    <a:pt x="32" y="18"/>
                  </a:lnTo>
                  <a:lnTo>
                    <a:pt x="30" y="17"/>
                  </a:lnTo>
                  <a:lnTo>
                    <a:pt x="29" y="15"/>
                  </a:lnTo>
                  <a:lnTo>
                    <a:pt x="26" y="14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7" y="9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1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3"/>
                  </a:lnTo>
                  <a:lnTo>
                    <a:pt x="11" y="5"/>
                  </a:lnTo>
                  <a:lnTo>
                    <a:pt x="14" y="6"/>
                  </a:lnTo>
                  <a:lnTo>
                    <a:pt x="17" y="8"/>
                  </a:lnTo>
                  <a:lnTo>
                    <a:pt x="21" y="9"/>
                  </a:lnTo>
                  <a:lnTo>
                    <a:pt x="24" y="11"/>
                  </a:lnTo>
                  <a:lnTo>
                    <a:pt x="29" y="14"/>
                  </a:lnTo>
                  <a:lnTo>
                    <a:pt x="32" y="14"/>
                  </a:lnTo>
                  <a:lnTo>
                    <a:pt x="35" y="17"/>
                  </a:lnTo>
                  <a:lnTo>
                    <a:pt x="39" y="18"/>
                  </a:lnTo>
                  <a:lnTo>
                    <a:pt x="42" y="20"/>
                  </a:lnTo>
                  <a:lnTo>
                    <a:pt x="45" y="21"/>
                  </a:lnTo>
                  <a:lnTo>
                    <a:pt x="50" y="24"/>
                  </a:lnTo>
                  <a:lnTo>
                    <a:pt x="53" y="26"/>
                  </a:lnTo>
                  <a:lnTo>
                    <a:pt x="56" y="27"/>
                  </a:lnTo>
                  <a:lnTo>
                    <a:pt x="5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2" name="Freeform 72"/>
            <p:cNvSpPr>
              <a:spLocks/>
            </p:cNvSpPr>
            <p:nvPr/>
          </p:nvSpPr>
          <p:spPr bwMode="auto">
            <a:xfrm>
              <a:off x="4535" y="1725"/>
              <a:ext cx="190" cy="6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5" y="5"/>
                </a:cxn>
                <a:cxn ang="0">
                  <a:pos x="31" y="6"/>
                </a:cxn>
                <a:cxn ang="0">
                  <a:pos x="37" y="8"/>
                </a:cxn>
                <a:cxn ang="0">
                  <a:pos x="43" y="9"/>
                </a:cxn>
                <a:cxn ang="0">
                  <a:pos x="51" y="12"/>
                </a:cxn>
                <a:cxn ang="0">
                  <a:pos x="58" y="14"/>
                </a:cxn>
                <a:cxn ang="0">
                  <a:pos x="66" y="17"/>
                </a:cxn>
                <a:cxn ang="0">
                  <a:pos x="73" y="18"/>
                </a:cxn>
                <a:cxn ang="0">
                  <a:pos x="81" y="21"/>
                </a:cxn>
                <a:cxn ang="0">
                  <a:pos x="90" y="24"/>
                </a:cxn>
                <a:cxn ang="0">
                  <a:pos x="97" y="27"/>
                </a:cxn>
                <a:cxn ang="0">
                  <a:pos x="105" y="30"/>
                </a:cxn>
                <a:cxn ang="0">
                  <a:pos x="114" y="33"/>
                </a:cxn>
                <a:cxn ang="0">
                  <a:pos x="121" y="36"/>
                </a:cxn>
                <a:cxn ang="0">
                  <a:pos x="129" y="39"/>
                </a:cxn>
                <a:cxn ang="0">
                  <a:pos x="136" y="42"/>
                </a:cxn>
                <a:cxn ang="0">
                  <a:pos x="144" y="45"/>
                </a:cxn>
                <a:cxn ang="0">
                  <a:pos x="150" y="47"/>
                </a:cxn>
                <a:cxn ang="0">
                  <a:pos x="157" y="50"/>
                </a:cxn>
                <a:cxn ang="0">
                  <a:pos x="163" y="53"/>
                </a:cxn>
                <a:cxn ang="0">
                  <a:pos x="169" y="54"/>
                </a:cxn>
                <a:cxn ang="0">
                  <a:pos x="156" y="47"/>
                </a:cxn>
                <a:cxn ang="0">
                  <a:pos x="150" y="45"/>
                </a:cxn>
                <a:cxn ang="0">
                  <a:pos x="142" y="41"/>
                </a:cxn>
                <a:cxn ang="0">
                  <a:pos x="138" y="39"/>
                </a:cxn>
                <a:cxn ang="0">
                  <a:pos x="133" y="38"/>
                </a:cxn>
                <a:cxn ang="0">
                  <a:pos x="129" y="36"/>
                </a:cxn>
                <a:cxn ang="0">
                  <a:pos x="124" y="33"/>
                </a:cxn>
                <a:cxn ang="0">
                  <a:pos x="118" y="32"/>
                </a:cxn>
                <a:cxn ang="0">
                  <a:pos x="112" y="29"/>
                </a:cxn>
                <a:cxn ang="0">
                  <a:pos x="106" y="27"/>
                </a:cxn>
                <a:cxn ang="0">
                  <a:pos x="102" y="24"/>
                </a:cxn>
                <a:cxn ang="0">
                  <a:pos x="96" y="21"/>
                </a:cxn>
                <a:cxn ang="0">
                  <a:pos x="90" y="20"/>
                </a:cxn>
                <a:cxn ang="0">
                  <a:pos x="84" y="18"/>
                </a:cxn>
                <a:cxn ang="0">
                  <a:pos x="78" y="15"/>
                </a:cxn>
                <a:cxn ang="0">
                  <a:pos x="70" y="14"/>
                </a:cxn>
                <a:cxn ang="0">
                  <a:pos x="64" y="11"/>
                </a:cxn>
                <a:cxn ang="0">
                  <a:pos x="58" y="9"/>
                </a:cxn>
                <a:cxn ang="0">
                  <a:pos x="52" y="8"/>
                </a:cxn>
                <a:cxn ang="0">
                  <a:pos x="48" y="5"/>
                </a:cxn>
                <a:cxn ang="0">
                  <a:pos x="42" y="3"/>
                </a:cxn>
                <a:cxn ang="0">
                  <a:pos x="36" y="3"/>
                </a:cxn>
                <a:cxn ang="0">
                  <a:pos x="31" y="2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3" y="3"/>
                </a:cxn>
                <a:cxn ang="0">
                  <a:pos x="0" y="8"/>
                </a:cxn>
                <a:cxn ang="0">
                  <a:pos x="4" y="5"/>
                </a:cxn>
                <a:cxn ang="0">
                  <a:pos x="7" y="3"/>
                </a:cxn>
              </a:cxnLst>
              <a:rect l="0" t="0" r="r" b="b"/>
              <a:pathLst>
                <a:path w="190" h="65">
                  <a:moveTo>
                    <a:pt x="7" y="3"/>
                  </a:moveTo>
                  <a:lnTo>
                    <a:pt x="9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5" y="5"/>
                  </a:lnTo>
                  <a:lnTo>
                    <a:pt x="28" y="5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7" y="8"/>
                  </a:lnTo>
                  <a:lnTo>
                    <a:pt x="40" y="9"/>
                  </a:lnTo>
                  <a:lnTo>
                    <a:pt x="43" y="9"/>
                  </a:lnTo>
                  <a:lnTo>
                    <a:pt x="48" y="11"/>
                  </a:lnTo>
                  <a:lnTo>
                    <a:pt x="51" y="12"/>
                  </a:lnTo>
                  <a:lnTo>
                    <a:pt x="54" y="12"/>
                  </a:lnTo>
                  <a:lnTo>
                    <a:pt x="58" y="14"/>
                  </a:lnTo>
                  <a:lnTo>
                    <a:pt x="61" y="15"/>
                  </a:lnTo>
                  <a:lnTo>
                    <a:pt x="66" y="17"/>
                  </a:lnTo>
                  <a:lnTo>
                    <a:pt x="69" y="18"/>
                  </a:lnTo>
                  <a:lnTo>
                    <a:pt x="73" y="18"/>
                  </a:lnTo>
                  <a:lnTo>
                    <a:pt x="78" y="20"/>
                  </a:lnTo>
                  <a:lnTo>
                    <a:pt x="81" y="21"/>
                  </a:lnTo>
                  <a:lnTo>
                    <a:pt x="85" y="23"/>
                  </a:lnTo>
                  <a:lnTo>
                    <a:pt x="90" y="24"/>
                  </a:lnTo>
                  <a:lnTo>
                    <a:pt x="94" y="26"/>
                  </a:lnTo>
                  <a:lnTo>
                    <a:pt x="97" y="27"/>
                  </a:lnTo>
                  <a:lnTo>
                    <a:pt x="102" y="29"/>
                  </a:lnTo>
                  <a:lnTo>
                    <a:pt x="105" y="30"/>
                  </a:lnTo>
                  <a:lnTo>
                    <a:pt x="109" y="32"/>
                  </a:lnTo>
                  <a:lnTo>
                    <a:pt x="114" y="33"/>
                  </a:lnTo>
                  <a:lnTo>
                    <a:pt x="117" y="35"/>
                  </a:lnTo>
                  <a:lnTo>
                    <a:pt x="121" y="36"/>
                  </a:lnTo>
                  <a:lnTo>
                    <a:pt x="124" y="38"/>
                  </a:lnTo>
                  <a:lnTo>
                    <a:pt x="129" y="39"/>
                  </a:lnTo>
                  <a:lnTo>
                    <a:pt x="132" y="41"/>
                  </a:lnTo>
                  <a:lnTo>
                    <a:pt x="136" y="42"/>
                  </a:lnTo>
                  <a:lnTo>
                    <a:pt x="141" y="44"/>
                  </a:lnTo>
                  <a:lnTo>
                    <a:pt x="144" y="45"/>
                  </a:lnTo>
                  <a:lnTo>
                    <a:pt x="147" y="47"/>
                  </a:lnTo>
                  <a:lnTo>
                    <a:pt x="150" y="47"/>
                  </a:lnTo>
                  <a:lnTo>
                    <a:pt x="154" y="48"/>
                  </a:lnTo>
                  <a:lnTo>
                    <a:pt x="157" y="50"/>
                  </a:lnTo>
                  <a:lnTo>
                    <a:pt x="160" y="51"/>
                  </a:lnTo>
                  <a:lnTo>
                    <a:pt x="163" y="53"/>
                  </a:lnTo>
                  <a:lnTo>
                    <a:pt x="166" y="54"/>
                  </a:lnTo>
                  <a:lnTo>
                    <a:pt x="169" y="54"/>
                  </a:lnTo>
                  <a:lnTo>
                    <a:pt x="190" y="65"/>
                  </a:lnTo>
                  <a:lnTo>
                    <a:pt x="156" y="47"/>
                  </a:lnTo>
                  <a:lnTo>
                    <a:pt x="153" y="45"/>
                  </a:lnTo>
                  <a:lnTo>
                    <a:pt x="150" y="45"/>
                  </a:lnTo>
                  <a:lnTo>
                    <a:pt x="147" y="44"/>
                  </a:lnTo>
                  <a:lnTo>
                    <a:pt x="142" y="41"/>
                  </a:lnTo>
                  <a:lnTo>
                    <a:pt x="141" y="41"/>
                  </a:lnTo>
                  <a:lnTo>
                    <a:pt x="138" y="39"/>
                  </a:lnTo>
                  <a:lnTo>
                    <a:pt x="136" y="38"/>
                  </a:lnTo>
                  <a:lnTo>
                    <a:pt x="133" y="38"/>
                  </a:lnTo>
                  <a:lnTo>
                    <a:pt x="132" y="36"/>
                  </a:lnTo>
                  <a:lnTo>
                    <a:pt x="129" y="36"/>
                  </a:lnTo>
                  <a:lnTo>
                    <a:pt x="127" y="35"/>
                  </a:lnTo>
                  <a:lnTo>
                    <a:pt x="124" y="33"/>
                  </a:lnTo>
                  <a:lnTo>
                    <a:pt x="121" y="32"/>
                  </a:lnTo>
                  <a:lnTo>
                    <a:pt x="118" y="32"/>
                  </a:lnTo>
                  <a:lnTo>
                    <a:pt x="115" y="30"/>
                  </a:lnTo>
                  <a:lnTo>
                    <a:pt x="112" y="29"/>
                  </a:lnTo>
                  <a:lnTo>
                    <a:pt x="109" y="27"/>
                  </a:lnTo>
                  <a:lnTo>
                    <a:pt x="106" y="27"/>
                  </a:lnTo>
                  <a:lnTo>
                    <a:pt x="105" y="26"/>
                  </a:lnTo>
                  <a:lnTo>
                    <a:pt x="102" y="24"/>
                  </a:lnTo>
                  <a:lnTo>
                    <a:pt x="99" y="23"/>
                  </a:lnTo>
                  <a:lnTo>
                    <a:pt x="96" y="21"/>
                  </a:lnTo>
                  <a:lnTo>
                    <a:pt x="93" y="21"/>
                  </a:lnTo>
                  <a:lnTo>
                    <a:pt x="90" y="20"/>
                  </a:lnTo>
                  <a:lnTo>
                    <a:pt x="87" y="18"/>
                  </a:lnTo>
                  <a:lnTo>
                    <a:pt x="84" y="18"/>
                  </a:lnTo>
                  <a:lnTo>
                    <a:pt x="79" y="17"/>
                  </a:lnTo>
                  <a:lnTo>
                    <a:pt x="78" y="15"/>
                  </a:lnTo>
                  <a:lnTo>
                    <a:pt x="73" y="14"/>
                  </a:lnTo>
                  <a:lnTo>
                    <a:pt x="70" y="14"/>
                  </a:lnTo>
                  <a:lnTo>
                    <a:pt x="67" y="12"/>
                  </a:lnTo>
                  <a:lnTo>
                    <a:pt x="64" y="11"/>
                  </a:lnTo>
                  <a:lnTo>
                    <a:pt x="61" y="9"/>
                  </a:lnTo>
                  <a:lnTo>
                    <a:pt x="58" y="9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49" y="6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6"/>
                  </a:lnTo>
                  <a:lnTo>
                    <a:pt x="4" y="5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3" name="Freeform 73"/>
            <p:cNvSpPr>
              <a:spLocks/>
            </p:cNvSpPr>
            <p:nvPr/>
          </p:nvSpPr>
          <p:spPr bwMode="auto">
            <a:xfrm>
              <a:off x="4521" y="1746"/>
              <a:ext cx="42" cy="65"/>
            </a:xfrm>
            <a:custGeom>
              <a:avLst/>
              <a:gdLst/>
              <a:ahLst/>
              <a:cxnLst>
                <a:cxn ang="0">
                  <a:pos x="42" y="65"/>
                </a:cxn>
                <a:cxn ang="0">
                  <a:pos x="39" y="63"/>
                </a:cxn>
                <a:cxn ang="0">
                  <a:pos x="38" y="60"/>
                </a:cxn>
                <a:cxn ang="0">
                  <a:pos x="36" y="59"/>
                </a:cxn>
                <a:cxn ang="0">
                  <a:pos x="35" y="56"/>
                </a:cxn>
                <a:cxn ang="0">
                  <a:pos x="30" y="53"/>
                </a:cxn>
                <a:cxn ang="0">
                  <a:pos x="27" y="50"/>
                </a:cxn>
                <a:cxn ang="0">
                  <a:pos x="24" y="45"/>
                </a:cxn>
                <a:cxn ang="0">
                  <a:pos x="21" y="42"/>
                </a:cxn>
                <a:cxn ang="0">
                  <a:pos x="18" y="39"/>
                </a:cxn>
                <a:cxn ang="0">
                  <a:pos x="17" y="35"/>
                </a:cxn>
                <a:cxn ang="0">
                  <a:pos x="12" y="32"/>
                </a:cxn>
                <a:cxn ang="0">
                  <a:pos x="11" y="27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5" y="17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2" y="12"/>
                </a:cxn>
                <a:cxn ang="0">
                  <a:pos x="3" y="14"/>
                </a:cxn>
                <a:cxn ang="0">
                  <a:pos x="3" y="17"/>
                </a:cxn>
                <a:cxn ang="0">
                  <a:pos x="5" y="18"/>
                </a:cxn>
                <a:cxn ang="0">
                  <a:pos x="6" y="23"/>
                </a:cxn>
                <a:cxn ang="0">
                  <a:pos x="9" y="27"/>
                </a:cxn>
                <a:cxn ang="0">
                  <a:pos x="11" y="29"/>
                </a:cxn>
                <a:cxn ang="0">
                  <a:pos x="12" y="32"/>
                </a:cxn>
                <a:cxn ang="0">
                  <a:pos x="14" y="33"/>
                </a:cxn>
                <a:cxn ang="0">
                  <a:pos x="15" y="36"/>
                </a:cxn>
                <a:cxn ang="0">
                  <a:pos x="18" y="39"/>
                </a:cxn>
                <a:cxn ang="0">
                  <a:pos x="21" y="42"/>
                </a:cxn>
                <a:cxn ang="0">
                  <a:pos x="24" y="47"/>
                </a:cxn>
                <a:cxn ang="0">
                  <a:pos x="27" y="50"/>
                </a:cxn>
                <a:cxn ang="0">
                  <a:pos x="30" y="54"/>
                </a:cxn>
                <a:cxn ang="0">
                  <a:pos x="35" y="57"/>
                </a:cxn>
                <a:cxn ang="0">
                  <a:pos x="38" y="62"/>
                </a:cxn>
                <a:cxn ang="0">
                  <a:pos x="42" y="65"/>
                </a:cxn>
                <a:cxn ang="0">
                  <a:pos x="42" y="65"/>
                </a:cxn>
              </a:cxnLst>
              <a:rect l="0" t="0" r="r" b="b"/>
              <a:pathLst>
                <a:path w="42" h="65">
                  <a:moveTo>
                    <a:pt x="42" y="65"/>
                  </a:moveTo>
                  <a:lnTo>
                    <a:pt x="39" y="63"/>
                  </a:lnTo>
                  <a:lnTo>
                    <a:pt x="38" y="60"/>
                  </a:lnTo>
                  <a:lnTo>
                    <a:pt x="36" y="59"/>
                  </a:lnTo>
                  <a:lnTo>
                    <a:pt x="35" y="56"/>
                  </a:lnTo>
                  <a:lnTo>
                    <a:pt x="30" y="53"/>
                  </a:lnTo>
                  <a:lnTo>
                    <a:pt x="27" y="50"/>
                  </a:lnTo>
                  <a:lnTo>
                    <a:pt x="24" y="45"/>
                  </a:lnTo>
                  <a:lnTo>
                    <a:pt x="21" y="42"/>
                  </a:lnTo>
                  <a:lnTo>
                    <a:pt x="18" y="39"/>
                  </a:lnTo>
                  <a:lnTo>
                    <a:pt x="17" y="35"/>
                  </a:lnTo>
                  <a:lnTo>
                    <a:pt x="12" y="32"/>
                  </a:lnTo>
                  <a:lnTo>
                    <a:pt x="11" y="27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6" y="23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12" y="32"/>
                  </a:lnTo>
                  <a:lnTo>
                    <a:pt x="14" y="33"/>
                  </a:lnTo>
                  <a:lnTo>
                    <a:pt x="15" y="36"/>
                  </a:lnTo>
                  <a:lnTo>
                    <a:pt x="18" y="39"/>
                  </a:lnTo>
                  <a:lnTo>
                    <a:pt x="21" y="42"/>
                  </a:lnTo>
                  <a:lnTo>
                    <a:pt x="24" y="47"/>
                  </a:lnTo>
                  <a:lnTo>
                    <a:pt x="27" y="50"/>
                  </a:lnTo>
                  <a:lnTo>
                    <a:pt x="30" y="54"/>
                  </a:lnTo>
                  <a:lnTo>
                    <a:pt x="35" y="57"/>
                  </a:lnTo>
                  <a:lnTo>
                    <a:pt x="38" y="62"/>
                  </a:lnTo>
                  <a:lnTo>
                    <a:pt x="42" y="65"/>
                  </a:lnTo>
                  <a:lnTo>
                    <a:pt x="42" y="65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4" name="Freeform 74"/>
            <p:cNvSpPr>
              <a:spLocks/>
            </p:cNvSpPr>
            <p:nvPr/>
          </p:nvSpPr>
          <p:spPr bwMode="auto">
            <a:xfrm>
              <a:off x="4656" y="1890"/>
              <a:ext cx="101" cy="65"/>
            </a:xfrm>
            <a:custGeom>
              <a:avLst/>
              <a:gdLst/>
              <a:ahLst/>
              <a:cxnLst>
                <a:cxn ang="0">
                  <a:pos x="98" y="59"/>
                </a:cxn>
                <a:cxn ang="0">
                  <a:pos x="98" y="56"/>
                </a:cxn>
                <a:cxn ang="0">
                  <a:pos x="93" y="56"/>
                </a:cxn>
                <a:cxn ang="0">
                  <a:pos x="90" y="54"/>
                </a:cxn>
                <a:cxn ang="0">
                  <a:pos x="84" y="54"/>
                </a:cxn>
                <a:cxn ang="0">
                  <a:pos x="80" y="53"/>
                </a:cxn>
                <a:cxn ang="0">
                  <a:pos x="74" y="51"/>
                </a:cxn>
                <a:cxn ang="0">
                  <a:pos x="66" y="50"/>
                </a:cxn>
                <a:cxn ang="0">
                  <a:pos x="60" y="50"/>
                </a:cxn>
                <a:cxn ang="0">
                  <a:pos x="54" y="48"/>
                </a:cxn>
                <a:cxn ang="0">
                  <a:pos x="48" y="47"/>
                </a:cxn>
                <a:cxn ang="0">
                  <a:pos x="42" y="47"/>
                </a:cxn>
                <a:cxn ang="0">
                  <a:pos x="38" y="47"/>
                </a:cxn>
                <a:cxn ang="0">
                  <a:pos x="33" y="45"/>
                </a:cxn>
                <a:cxn ang="0">
                  <a:pos x="29" y="45"/>
                </a:cxn>
                <a:cxn ang="0">
                  <a:pos x="27" y="44"/>
                </a:cxn>
                <a:cxn ang="0">
                  <a:pos x="26" y="42"/>
                </a:cxn>
                <a:cxn ang="0">
                  <a:pos x="23" y="36"/>
                </a:cxn>
                <a:cxn ang="0">
                  <a:pos x="18" y="30"/>
                </a:cxn>
                <a:cxn ang="0">
                  <a:pos x="14" y="21"/>
                </a:cxn>
                <a:cxn ang="0">
                  <a:pos x="9" y="14"/>
                </a:cxn>
                <a:cxn ang="0">
                  <a:pos x="3" y="8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8" y="11"/>
                </a:cxn>
                <a:cxn ang="0">
                  <a:pos x="12" y="18"/>
                </a:cxn>
                <a:cxn ang="0">
                  <a:pos x="17" y="24"/>
                </a:cxn>
                <a:cxn ang="0">
                  <a:pos x="21" y="30"/>
                </a:cxn>
                <a:cxn ang="0">
                  <a:pos x="24" y="36"/>
                </a:cxn>
                <a:cxn ang="0">
                  <a:pos x="27" y="41"/>
                </a:cxn>
                <a:cxn ang="0">
                  <a:pos x="99" y="54"/>
                </a:cxn>
                <a:cxn ang="0">
                  <a:pos x="101" y="59"/>
                </a:cxn>
                <a:cxn ang="0">
                  <a:pos x="99" y="63"/>
                </a:cxn>
                <a:cxn ang="0">
                  <a:pos x="95" y="63"/>
                </a:cxn>
                <a:cxn ang="0">
                  <a:pos x="90" y="65"/>
                </a:cxn>
                <a:cxn ang="0">
                  <a:pos x="86" y="65"/>
                </a:cxn>
                <a:cxn ang="0">
                  <a:pos x="81" y="65"/>
                </a:cxn>
                <a:cxn ang="0">
                  <a:pos x="98" y="60"/>
                </a:cxn>
              </a:cxnLst>
              <a:rect l="0" t="0" r="r" b="b"/>
              <a:pathLst>
                <a:path w="101" h="65">
                  <a:moveTo>
                    <a:pt x="98" y="60"/>
                  </a:moveTo>
                  <a:lnTo>
                    <a:pt x="98" y="59"/>
                  </a:lnTo>
                  <a:lnTo>
                    <a:pt x="98" y="57"/>
                  </a:lnTo>
                  <a:lnTo>
                    <a:pt x="98" y="56"/>
                  </a:lnTo>
                  <a:lnTo>
                    <a:pt x="95" y="56"/>
                  </a:lnTo>
                  <a:lnTo>
                    <a:pt x="93" y="56"/>
                  </a:lnTo>
                  <a:lnTo>
                    <a:pt x="92" y="54"/>
                  </a:lnTo>
                  <a:lnTo>
                    <a:pt x="90" y="54"/>
                  </a:lnTo>
                  <a:lnTo>
                    <a:pt x="87" y="54"/>
                  </a:lnTo>
                  <a:lnTo>
                    <a:pt x="84" y="54"/>
                  </a:lnTo>
                  <a:lnTo>
                    <a:pt x="83" y="53"/>
                  </a:lnTo>
                  <a:lnTo>
                    <a:pt x="80" y="53"/>
                  </a:lnTo>
                  <a:lnTo>
                    <a:pt x="77" y="53"/>
                  </a:lnTo>
                  <a:lnTo>
                    <a:pt x="74" y="51"/>
                  </a:lnTo>
                  <a:lnTo>
                    <a:pt x="71" y="51"/>
                  </a:lnTo>
                  <a:lnTo>
                    <a:pt x="66" y="50"/>
                  </a:lnTo>
                  <a:lnTo>
                    <a:pt x="65" y="50"/>
                  </a:lnTo>
                  <a:lnTo>
                    <a:pt x="60" y="50"/>
                  </a:lnTo>
                  <a:lnTo>
                    <a:pt x="57" y="50"/>
                  </a:lnTo>
                  <a:lnTo>
                    <a:pt x="54" y="48"/>
                  </a:lnTo>
                  <a:lnTo>
                    <a:pt x="51" y="48"/>
                  </a:lnTo>
                  <a:lnTo>
                    <a:pt x="48" y="47"/>
                  </a:lnTo>
                  <a:lnTo>
                    <a:pt x="45" y="47"/>
                  </a:lnTo>
                  <a:lnTo>
                    <a:pt x="42" y="47"/>
                  </a:lnTo>
                  <a:lnTo>
                    <a:pt x="39" y="47"/>
                  </a:lnTo>
                  <a:lnTo>
                    <a:pt x="38" y="47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2" y="45"/>
                  </a:lnTo>
                  <a:lnTo>
                    <a:pt x="29" y="45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6" y="42"/>
                  </a:lnTo>
                  <a:lnTo>
                    <a:pt x="24" y="39"/>
                  </a:lnTo>
                  <a:lnTo>
                    <a:pt x="23" y="36"/>
                  </a:lnTo>
                  <a:lnTo>
                    <a:pt x="21" y="33"/>
                  </a:lnTo>
                  <a:lnTo>
                    <a:pt x="18" y="30"/>
                  </a:lnTo>
                  <a:lnTo>
                    <a:pt x="17" y="26"/>
                  </a:lnTo>
                  <a:lnTo>
                    <a:pt x="14" y="21"/>
                  </a:lnTo>
                  <a:lnTo>
                    <a:pt x="11" y="18"/>
                  </a:lnTo>
                  <a:lnTo>
                    <a:pt x="9" y="14"/>
                  </a:lnTo>
                  <a:lnTo>
                    <a:pt x="6" y="11"/>
                  </a:lnTo>
                  <a:lnTo>
                    <a:pt x="3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6" y="8"/>
                  </a:lnTo>
                  <a:lnTo>
                    <a:pt x="8" y="11"/>
                  </a:lnTo>
                  <a:lnTo>
                    <a:pt x="9" y="14"/>
                  </a:lnTo>
                  <a:lnTo>
                    <a:pt x="12" y="18"/>
                  </a:lnTo>
                  <a:lnTo>
                    <a:pt x="14" y="21"/>
                  </a:lnTo>
                  <a:lnTo>
                    <a:pt x="17" y="24"/>
                  </a:lnTo>
                  <a:lnTo>
                    <a:pt x="18" y="27"/>
                  </a:lnTo>
                  <a:lnTo>
                    <a:pt x="21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7" y="39"/>
                  </a:lnTo>
                  <a:lnTo>
                    <a:pt x="27" y="41"/>
                  </a:lnTo>
                  <a:lnTo>
                    <a:pt x="29" y="44"/>
                  </a:lnTo>
                  <a:lnTo>
                    <a:pt x="99" y="54"/>
                  </a:lnTo>
                  <a:lnTo>
                    <a:pt x="99" y="56"/>
                  </a:lnTo>
                  <a:lnTo>
                    <a:pt x="101" y="59"/>
                  </a:lnTo>
                  <a:lnTo>
                    <a:pt x="101" y="62"/>
                  </a:lnTo>
                  <a:lnTo>
                    <a:pt x="99" y="63"/>
                  </a:lnTo>
                  <a:lnTo>
                    <a:pt x="98" y="63"/>
                  </a:lnTo>
                  <a:lnTo>
                    <a:pt x="95" y="63"/>
                  </a:lnTo>
                  <a:lnTo>
                    <a:pt x="93" y="63"/>
                  </a:lnTo>
                  <a:lnTo>
                    <a:pt x="90" y="65"/>
                  </a:lnTo>
                  <a:lnTo>
                    <a:pt x="89" y="65"/>
                  </a:lnTo>
                  <a:lnTo>
                    <a:pt x="86" y="65"/>
                  </a:lnTo>
                  <a:lnTo>
                    <a:pt x="84" y="65"/>
                  </a:lnTo>
                  <a:lnTo>
                    <a:pt x="81" y="65"/>
                  </a:lnTo>
                  <a:lnTo>
                    <a:pt x="98" y="60"/>
                  </a:lnTo>
                  <a:lnTo>
                    <a:pt x="9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5" name="Freeform 75"/>
            <p:cNvSpPr>
              <a:spLocks/>
            </p:cNvSpPr>
            <p:nvPr/>
          </p:nvSpPr>
          <p:spPr bwMode="auto">
            <a:xfrm>
              <a:off x="4893" y="2183"/>
              <a:ext cx="9" cy="27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8" y="25"/>
                </a:cxn>
                <a:cxn ang="0">
                  <a:pos x="8" y="21"/>
                </a:cxn>
                <a:cxn ang="0">
                  <a:pos x="6" y="18"/>
                </a:cxn>
                <a:cxn ang="0">
                  <a:pos x="6" y="13"/>
                </a:cxn>
                <a:cxn ang="0">
                  <a:pos x="5" y="9"/>
                </a:cxn>
                <a:cxn ang="0">
                  <a:pos x="3" y="6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7"/>
                </a:cxn>
                <a:cxn ang="0">
                  <a:pos x="3" y="10"/>
                </a:cxn>
                <a:cxn ang="0">
                  <a:pos x="5" y="13"/>
                </a:cxn>
                <a:cxn ang="0">
                  <a:pos x="5" y="18"/>
                </a:cxn>
                <a:cxn ang="0">
                  <a:pos x="6" y="21"/>
                </a:cxn>
                <a:cxn ang="0">
                  <a:pos x="8" y="24"/>
                </a:cxn>
                <a:cxn ang="0">
                  <a:pos x="9" y="27"/>
                </a:cxn>
                <a:cxn ang="0">
                  <a:pos x="9" y="27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lnTo>
                    <a:pt x="8" y="25"/>
                  </a:lnTo>
                  <a:lnTo>
                    <a:pt x="8" y="21"/>
                  </a:lnTo>
                  <a:lnTo>
                    <a:pt x="6" y="18"/>
                  </a:lnTo>
                  <a:lnTo>
                    <a:pt x="6" y="13"/>
                  </a:lnTo>
                  <a:lnTo>
                    <a:pt x="5" y="9"/>
                  </a:lnTo>
                  <a:lnTo>
                    <a:pt x="3" y="6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7"/>
                  </a:lnTo>
                  <a:lnTo>
                    <a:pt x="3" y="10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8" y="24"/>
                  </a:lnTo>
                  <a:lnTo>
                    <a:pt x="9" y="27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6" name="Freeform 76"/>
            <p:cNvSpPr>
              <a:spLocks/>
            </p:cNvSpPr>
            <p:nvPr/>
          </p:nvSpPr>
          <p:spPr bwMode="auto">
            <a:xfrm>
              <a:off x="4709" y="1844"/>
              <a:ext cx="46" cy="48"/>
            </a:xfrm>
            <a:custGeom>
              <a:avLst/>
              <a:gdLst/>
              <a:ahLst/>
              <a:cxnLst>
                <a:cxn ang="0">
                  <a:pos x="46" y="48"/>
                </a:cxn>
                <a:cxn ang="0">
                  <a:pos x="45" y="45"/>
                </a:cxn>
                <a:cxn ang="0">
                  <a:pos x="42" y="42"/>
                </a:cxn>
                <a:cxn ang="0">
                  <a:pos x="40" y="39"/>
                </a:cxn>
                <a:cxn ang="0">
                  <a:pos x="37" y="37"/>
                </a:cxn>
                <a:cxn ang="0">
                  <a:pos x="36" y="34"/>
                </a:cxn>
                <a:cxn ang="0">
                  <a:pos x="33" y="33"/>
                </a:cxn>
                <a:cxn ang="0">
                  <a:pos x="31" y="30"/>
                </a:cxn>
                <a:cxn ang="0">
                  <a:pos x="28" y="27"/>
                </a:cxn>
                <a:cxn ang="0">
                  <a:pos x="25" y="25"/>
                </a:cxn>
                <a:cxn ang="0">
                  <a:pos x="24" y="22"/>
                </a:cxn>
                <a:cxn ang="0">
                  <a:pos x="21" y="21"/>
                </a:cxn>
                <a:cxn ang="0">
                  <a:pos x="19" y="18"/>
                </a:cxn>
                <a:cxn ang="0">
                  <a:pos x="16" y="16"/>
                </a:cxn>
                <a:cxn ang="0">
                  <a:pos x="13" y="13"/>
                </a:cxn>
                <a:cxn ang="0">
                  <a:pos x="12" y="12"/>
                </a:cxn>
                <a:cxn ang="0">
                  <a:pos x="9" y="9"/>
                </a:cxn>
                <a:cxn ang="0">
                  <a:pos x="7" y="7"/>
                </a:cxn>
                <a:cxn ang="0">
                  <a:pos x="4" y="4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6" y="4"/>
                </a:cxn>
                <a:cxn ang="0">
                  <a:pos x="9" y="7"/>
                </a:cxn>
                <a:cxn ang="0">
                  <a:pos x="12" y="10"/>
                </a:cxn>
                <a:cxn ang="0">
                  <a:pos x="15" y="13"/>
                </a:cxn>
                <a:cxn ang="0">
                  <a:pos x="18" y="16"/>
                </a:cxn>
                <a:cxn ang="0">
                  <a:pos x="21" y="19"/>
                </a:cxn>
                <a:cxn ang="0">
                  <a:pos x="25" y="22"/>
                </a:cxn>
                <a:cxn ang="0">
                  <a:pos x="27" y="25"/>
                </a:cxn>
                <a:cxn ang="0">
                  <a:pos x="30" y="28"/>
                </a:cxn>
                <a:cxn ang="0">
                  <a:pos x="33" y="31"/>
                </a:cxn>
                <a:cxn ang="0">
                  <a:pos x="36" y="34"/>
                </a:cxn>
                <a:cxn ang="0">
                  <a:pos x="39" y="37"/>
                </a:cxn>
                <a:cxn ang="0">
                  <a:pos x="42" y="40"/>
                </a:cxn>
                <a:cxn ang="0">
                  <a:pos x="45" y="43"/>
                </a:cxn>
                <a:cxn ang="0">
                  <a:pos x="46" y="48"/>
                </a:cxn>
                <a:cxn ang="0">
                  <a:pos x="46" y="48"/>
                </a:cxn>
              </a:cxnLst>
              <a:rect l="0" t="0" r="r" b="b"/>
              <a:pathLst>
                <a:path w="46" h="48">
                  <a:moveTo>
                    <a:pt x="46" y="48"/>
                  </a:moveTo>
                  <a:lnTo>
                    <a:pt x="45" y="45"/>
                  </a:lnTo>
                  <a:lnTo>
                    <a:pt x="42" y="42"/>
                  </a:lnTo>
                  <a:lnTo>
                    <a:pt x="40" y="39"/>
                  </a:lnTo>
                  <a:lnTo>
                    <a:pt x="37" y="37"/>
                  </a:lnTo>
                  <a:lnTo>
                    <a:pt x="36" y="34"/>
                  </a:lnTo>
                  <a:lnTo>
                    <a:pt x="33" y="33"/>
                  </a:lnTo>
                  <a:lnTo>
                    <a:pt x="31" y="30"/>
                  </a:lnTo>
                  <a:lnTo>
                    <a:pt x="28" y="27"/>
                  </a:lnTo>
                  <a:lnTo>
                    <a:pt x="25" y="25"/>
                  </a:lnTo>
                  <a:lnTo>
                    <a:pt x="24" y="22"/>
                  </a:lnTo>
                  <a:lnTo>
                    <a:pt x="21" y="21"/>
                  </a:lnTo>
                  <a:lnTo>
                    <a:pt x="19" y="18"/>
                  </a:lnTo>
                  <a:lnTo>
                    <a:pt x="16" y="16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9" y="9"/>
                  </a:lnTo>
                  <a:lnTo>
                    <a:pt x="7" y="7"/>
                  </a:lnTo>
                  <a:lnTo>
                    <a:pt x="4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4"/>
                  </a:lnTo>
                  <a:lnTo>
                    <a:pt x="9" y="7"/>
                  </a:lnTo>
                  <a:lnTo>
                    <a:pt x="12" y="10"/>
                  </a:lnTo>
                  <a:lnTo>
                    <a:pt x="15" y="13"/>
                  </a:lnTo>
                  <a:lnTo>
                    <a:pt x="18" y="16"/>
                  </a:lnTo>
                  <a:lnTo>
                    <a:pt x="21" y="19"/>
                  </a:lnTo>
                  <a:lnTo>
                    <a:pt x="25" y="22"/>
                  </a:lnTo>
                  <a:lnTo>
                    <a:pt x="27" y="25"/>
                  </a:lnTo>
                  <a:lnTo>
                    <a:pt x="30" y="28"/>
                  </a:lnTo>
                  <a:lnTo>
                    <a:pt x="33" y="31"/>
                  </a:lnTo>
                  <a:lnTo>
                    <a:pt x="36" y="34"/>
                  </a:lnTo>
                  <a:lnTo>
                    <a:pt x="39" y="37"/>
                  </a:lnTo>
                  <a:lnTo>
                    <a:pt x="42" y="40"/>
                  </a:lnTo>
                  <a:lnTo>
                    <a:pt x="45" y="43"/>
                  </a:lnTo>
                  <a:lnTo>
                    <a:pt x="46" y="48"/>
                  </a:lnTo>
                  <a:lnTo>
                    <a:pt x="4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7" name="Freeform 77"/>
            <p:cNvSpPr>
              <a:spLocks/>
            </p:cNvSpPr>
            <p:nvPr/>
          </p:nvSpPr>
          <p:spPr bwMode="auto">
            <a:xfrm>
              <a:off x="4755" y="1872"/>
              <a:ext cx="1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8" y="8"/>
                </a:cxn>
                <a:cxn ang="0">
                  <a:pos x="11" y="11"/>
                </a:cxn>
                <a:cxn ang="0">
                  <a:pos x="9" y="9"/>
                </a:cxn>
                <a:cxn ang="0">
                  <a:pos x="6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8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6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8" name="Freeform 78"/>
            <p:cNvSpPr>
              <a:spLocks/>
            </p:cNvSpPr>
            <p:nvPr/>
          </p:nvSpPr>
          <p:spPr bwMode="auto">
            <a:xfrm>
              <a:off x="4740" y="1857"/>
              <a:ext cx="14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9" y="11"/>
                </a:cxn>
                <a:cxn ang="0">
                  <a:pos x="12" y="12"/>
                </a:cxn>
                <a:cxn ang="0">
                  <a:pos x="14" y="14"/>
                </a:cxn>
                <a:cxn ang="0">
                  <a:pos x="12" y="12"/>
                </a:cxn>
                <a:cxn ang="0">
                  <a:pos x="11" y="11"/>
                </a:cxn>
                <a:cxn ang="0">
                  <a:pos x="9" y="8"/>
                </a:cxn>
                <a:cxn ang="0">
                  <a:pos x="6" y="5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3" y="3"/>
                  </a:lnTo>
                  <a:lnTo>
                    <a:pt x="6" y="8"/>
                  </a:lnTo>
                  <a:lnTo>
                    <a:pt x="8" y="8"/>
                  </a:lnTo>
                  <a:lnTo>
                    <a:pt x="9" y="11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1" y="11"/>
                  </a:lnTo>
                  <a:lnTo>
                    <a:pt x="9" y="8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9" name="Freeform 79"/>
            <p:cNvSpPr>
              <a:spLocks/>
            </p:cNvSpPr>
            <p:nvPr/>
          </p:nvSpPr>
          <p:spPr bwMode="auto">
            <a:xfrm>
              <a:off x="4521" y="1710"/>
              <a:ext cx="413" cy="423"/>
            </a:xfrm>
            <a:custGeom>
              <a:avLst/>
              <a:gdLst/>
              <a:ahLst/>
              <a:cxnLst>
                <a:cxn ang="0">
                  <a:pos x="392" y="351"/>
                </a:cxn>
                <a:cxn ang="0">
                  <a:pos x="396" y="326"/>
                </a:cxn>
                <a:cxn ang="0">
                  <a:pos x="366" y="300"/>
                </a:cxn>
                <a:cxn ang="0">
                  <a:pos x="354" y="269"/>
                </a:cxn>
                <a:cxn ang="0">
                  <a:pos x="357" y="251"/>
                </a:cxn>
                <a:cxn ang="0">
                  <a:pos x="356" y="305"/>
                </a:cxn>
                <a:cxn ang="0">
                  <a:pos x="401" y="321"/>
                </a:cxn>
                <a:cxn ang="0">
                  <a:pos x="387" y="386"/>
                </a:cxn>
                <a:cxn ang="0">
                  <a:pos x="404" y="317"/>
                </a:cxn>
                <a:cxn ang="0">
                  <a:pos x="372" y="287"/>
                </a:cxn>
                <a:cxn ang="0">
                  <a:pos x="389" y="273"/>
                </a:cxn>
                <a:cxn ang="0">
                  <a:pos x="407" y="324"/>
                </a:cxn>
                <a:cxn ang="0">
                  <a:pos x="387" y="390"/>
                </a:cxn>
                <a:cxn ang="0">
                  <a:pos x="402" y="372"/>
                </a:cxn>
                <a:cxn ang="0">
                  <a:pos x="410" y="291"/>
                </a:cxn>
                <a:cxn ang="0">
                  <a:pos x="411" y="276"/>
                </a:cxn>
                <a:cxn ang="0">
                  <a:pos x="377" y="258"/>
                </a:cxn>
                <a:cxn ang="0">
                  <a:pos x="357" y="177"/>
                </a:cxn>
                <a:cxn ang="0">
                  <a:pos x="302" y="125"/>
                </a:cxn>
                <a:cxn ang="0">
                  <a:pos x="296" y="116"/>
                </a:cxn>
                <a:cxn ang="0">
                  <a:pos x="366" y="186"/>
                </a:cxn>
                <a:cxn ang="0">
                  <a:pos x="381" y="234"/>
                </a:cxn>
                <a:cxn ang="0">
                  <a:pos x="365" y="176"/>
                </a:cxn>
                <a:cxn ang="0">
                  <a:pos x="269" y="98"/>
                </a:cxn>
                <a:cxn ang="0">
                  <a:pos x="120" y="29"/>
                </a:cxn>
                <a:cxn ang="0">
                  <a:pos x="17" y="0"/>
                </a:cxn>
                <a:cxn ang="0">
                  <a:pos x="20" y="71"/>
                </a:cxn>
                <a:cxn ang="0">
                  <a:pos x="75" y="132"/>
                </a:cxn>
                <a:cxn ang="0">
                  <a:pos x="128" y="192"/>
                </a:cxn>
                <a:cxn ang="0">
                  <a:pos x="189" y="243"/>
                </a:cxn>
                <a:cxn ang="0">
                  <a:pos x="180" y="294"/>
                </a:cxn>
                <a:cxn ang="0">
                  <a:pos x="207" y="359"/>
                </a:cxn>
                <a:cxn ang="0">
                  <a:pos x="276" y="413"/>
                </a:cxn>
                <a:cxn ang="0">
                  <a:pos x="279" y="411"/>
                </a:cxn>
                <a:cxn ang="0">
                  <a:pos x="213" y="362"/>
                </a:cxn>
                <a:cxn ang="0">
                  <a:pos x="222" y="335"/>
                </a:cxn>
                <a:cxn ang="0">
                  <a:pos x="236" y="386"/>
                </a:cxn>
                <a:cxn ang="0">
                  <a:pos x="210" y="338"/>
                </a:cxn>
                <a:cxn ang="0">
                  <a:pos x="236" y="333"/>
                </a:cxn>
                <a:cxn ang="0">
                  <a:pos x="209" y="350"/>
                </a:cxn>
                <a:cxn ang="0">
                  <a:pos x="282" y="408"/>
                </a:cxn>
                <a:cxn ang="0">
                  <a:pos x="347" y="422"/>
                </a:cxn>
                <a:cxn ang="0">
                  <a:pos x="306" y="408"/>
                </a:cxn>
                <a:cxn ang="0">
                  <a:pos x="246" y="383"/>
                </a:cxn>
                <a:cxn ang="0">
                  <a:pos x="245" y="342"/>
                </a:cxn>
                <a:cxn ang="0">
                  <a:pos x="239" y="327"/>
                </a:cxn>
                <a:cxn ang="0">
                  <a:pos x="219" y="347"/>
                </a:cxn>
                <a:cxn ang="0">
                  <a:pos x="278" y="396"/>
                </a:cxn>
                <a:cxn ang="0">
                  <a:pos x="300" y="401"/>
                </a:cxn>
                <a:cxn ang="0">
                  <a:pos x="237" y="366"/>
                </a:cxn>
                <a:cxn ang="0">
                  <a:pos x="255" y="335"/>
                </a:cxn>
                <a:cxn ang="0">
                  <a:pos x="189" y="266"/>
                </a:cxn>
                <a:cxn ang="0">
                  <a:pos x="168" y="218"/>
                </a:cxn>
                <a:cxn ang="0">
                  <a:pos x="117" y="152"/>
                </a:cxn>
                <a:cxn ang="0">
                  <a:pos x="54" y="83"/>
                </a:cxn>
                <a:cxn ang="0">
                  <a:pos x="33" y="21"/>
                </a:cxn>
                <a:cxn ang="0">
                  <a:pos x="125" y="51"/>
                </a:cxn>
                <a:cxn ang="0">
                  <a:pos x="236" y="104"/>
                </a:cxn>
                <a:cxn ang="0">
                  <a:pos x="323" y="165"/>
                </a:cxn>
                <a:cxn ang="0">
                  <a:pos x="353" y="240"/>
                </a:cxn>
                <a:cxn ang="0">
                  <a:pos x="350" y="314"/>
                </a:cxn>
              </a:cxnLst>
              <a:rect l="0" t="0" r="r" b="b"/>
              <a:pathLst>
                <a:path w="413" h="423">
                  <a:moveTo>
                    <a:pt x="392" y="287"/>
                  </a:moveTo>
                  <a:lnTo>
                    <a:pt x="392" y="290"/>
                  </a:lnTo>
                  <a:lnTo>
                    <a:pt x="393" y="291"/>
                  </a:lnTo>
                  <a:lnTo>
                    <a:pt x="393" y="294"/>
                  </a:lnTo>
                  <a:lnTo>
                    <a:pt x="393" y="297"/>
                  </a:lnTo>
                  <a:lnTo>
                    <a:pt x="393" y="300"/>
                  </a:lnTo>
                  <a:lnTo>
                    <a:pt x="395" y="303"/>
                  </a:lnTo>
                  <a:lnTo>
                    <a:pt x="395" y="305"/>
                  </a:lnTo>
                  <a:lnTo>
                    <a:pt x="395" y="308"/>
                  </a:lnTo>
                  <a:lnTo>
                    <a:pt x="395" y="311"/>
                  </a:lnTo>
                  <a:lnTo>
                    <a:pt x="395" y="314"/>
                  </a:lnTo>
                  <a:lnTo>
                    <a:pt x="395" y="315"/>
                  </a:lnTo>
                  <a:lnTo>
                    <a:pt x="395" y="318"/>
                  </a:lnTo>
                  <a:lnTo>
                    <a:pt x="395" y="321"/>
                  </a:lnTo>
                  <a:lnTo>
                    <a:pt x="395" y="324"/>
                  </a:lnTo>
                  <a:lnTo>
                    <a:pt x="395" y="327"/>
                  </a:lnTo>
                  <a:lnTo>
                    <a:pt x="395" y="330"/>
                  </a:lnTo>
                  <a:lnTo>
                    <a:pt x="395" y="332"/>
                  </a:lnTo>
                  <a:lnTo>
                    <a:pt x="395" y="335"/>
                  </a:lnTo>
                  <a:lnTo>
                    <a:pt x="393" y="338"/>
                  </a:lnTo>
                  <a:lnTo>
                    <a:pt x="393" y="341"/>
                  </a:lnTo>
                  <a:lnTo>
                    <a:pt x="392" y="342"/>
                  </a:lnTo>
                  <a:lnTo>
                    <a:pt x="392" y="345"/>
                  </a:lnTo>
                  <a:lnTo>
                    <a:pt x="392" y="348"/>
                  </a:lnTo>
                  <a:lnTo>
                    <a:pt x="392" y="351"/>
                  </a:lnTo>
                  <a:lnTo>
                    <a:pt x="390" y="353"/>
                  </a:lnTo>
                  <a:lnTo>
                    <a:pt x="390" y="356"/>
                  </a:lnTo>
                  <a:lnTo>
                    <a:pt x="389" y="359"/>
                  </a:lnTo>
                  <a:lnTo>
                    <a:pt x="389" y="362"/>
                  </a:lnTo>
                  <a:lnTo>
                    <a:pt x="387" y="363"/>
                  </a:lnTo>
                  <a:lnTo>
                    <a:pt x="387" y="366"/>
                  </a:lnTo>
                  <a:lnTo>
                    <a:pt x="386" y="369"/>
                  </a:lnTo>
                  <a:lnTo>
                    <a:pt x="386" y="372"/>
                  </a:lnTo>
                  <a:lnTo>
                    <a:pt x="386" y="371"/>
                  </a:lnTo>
                  <a:lnTo>
                    <a:pt x="387" y="368"/>
                  </a:lnTo>
                  <a:lnTo>
                    <a:pt x="387" y="366"/>
                  </a:lnTo>
                  <a:lnTo>
                    <a:pt x="389" y="365"/>
                  </a:lnTo>
                  <a:lnTo>
                    <a:pt x="390" y="362"/>
                  </a:lnTo>
                  <a:lnTo>
                    <a:pt x="390" y="359"/>
                  </a:lnTo>
                  <a:lnTo>
                    <a:pt x="392" y="356"/>
                  </a:lnTo>
                  <a:lnTo>
                    <a:pt x="392" y="354"/>
                  </a:lnTo>
                  <a:lnTo>
                    <a:pt x="393" y="351"/>
                  </a:lnTo>
                  <a:lnTo>
                    <a:pt x="393" y="348"/>
                  </a:lnTo>
                  <a:lnTo>
                    <a:pt x="395" y="345"/>
                  </a:lnTo>
                  <a:lnTo>
                    <a:pt x="395" y="342"/>
                  </a:lnTo>
                  <a:lnTo>
                    <a:pt x="395" y="339"/>
                  </a:lnTo>
                  <a:lnTo>
                    <a:pt x="396" y="336"/>
                  </a:lnTo>
                  <a:lnTo>
                    <a:pt x="396" y="332"/>
                  </a:lnTo>
                  <a:lnTo>
                    <a:pt x="396" y="330"/>
                  </a:lnTo>
                  <a:lnTo>
                    <a:pt x="396" y="326"/>
                  </a:lnTo>
                  <a:lnTo>
                    <a:pt x="396" y="323"/>
                  </a:lnTo>
                  <a:lnTo>
                    <a:pt x="396" y="320"/>
                  </a:lnTo>
                  <a:lnTo>
                    <a:pt x="396" y="317"/>
                  </a:lnTo>
                  <a:lnTo>
                    <a:pt x="396" y="312"/>
                  </a:lnTo>
                  <a:lnTo>
                    <a:pt x="396" y="309"/>
                  </a:lnTo>
                  <a:lnTo>
                    <a:pt x="396" y="306"/>
                  </a:lnTo>
                  <a:lnTo>
                    <a:pt x="396" y="303"/>
                  </a:lnTo>
                  <a:lnTo>
                    <a:pt x="396" y="300"/>
                  </a:lnTo>
                  <a:lnTo>
                    <a:pt x="396" y="297"/>
                  </a:lnTo>
                  <a:lnTo>
                    <a:pt x="395" y="294"/>
                  </a:lnTo>
                  <a:lnTo>
                    <a:pt x="395" y="291"/>
                  </a:lnTo>
                  <a:lnTo>
                    <a:pt x="395" y="290"/>
                  </a:lnTo>
                  <a:lnTo>
                    <a:pt x="395" y="287"/>
                  </a:lnTo>
                  <a:lnTo>
                    <a:pt x="393" y="284"/>
                  </a:lnTo>
                  <a:lnTo>
                    <a:pt x="393" y="282"/>
                  </a:lnTo>
                  <a:lnTo>
                    <a:pt x="390" y="284"/>
                  </a:lnTo>
                  <a:lnTo>
                    <a:pt x="387" y="287"/>
                  </a:lnTo>
                  <a:lnTo>
                    <a:pt x="384" y="288"/>
                  </a:lnTo>
                  <a:lnTo>
                    <a:pt x="381" y="290"/>
                  </a:lnTo>
                  <a:lnTo>
                    <a:pt x="380" y="291"/>
                  </a:lnTo>
                  <a:lnTo>
                    <a:pt x="377" y="293"/>
                  </a:lnTo>
                  <a:lnTo>
                    <a:pt x="374" y="296"/>
                  </a:lnTo>
                  <a:lnTo>
                    <a:pt x="371" y="297"/>
                  </a:lnTo>
                  <a:lnTo>
                    <a:pt x="368" y="299"/>
                  </a:lnTo>
                  <a:lnTo>
                    <a:pt x="366" y="300"/>
                  </a:lnTo>
                  <a:lnTo>
                    <a:pt x="363" y="303"/>
                  </a:lnTo>
                  <a:lnTo>
                    <a:pt x="360" y="305"/>
                  </a:lnTo>
                  <a:lnTo>
                    <a:pt x="357" y="306"/>
                  </a:lnTo>
                  <a:lnTo>
                    <a:pt x="354" y="309"/>
                  </a:lnTo>
                  <a:lnTo>
                    <a:pt x="353" y="311"/>
                  </a:lnTo>
                  <a:lnTo>
                    <a:pt x="350" y="312"/>
                  </a:lnTo>
                  <a:lnTo>
                    <a:pt x="350" y="309"/>
                  </a:lnTo>
                  <a:lnTo>
                    <a:pt x="350" y="308"/>
                  </a:lnTo>
                  <a:lnTo>
                    <a:pt x="351" y="305"/>
                  </a:lnTo>
                  <a:lnTo>
                    <a:pt x="351" y="303"/>
                  </a:lnTo>
                  <a:lnTo>
                    <a:pt x="351" y="300"/>
                  </a:lnTo>
                  <a:lnTo>
                    <a:pt x="351" y="299"/>
                  </a:lnTo>
                  <a:lnTo>
                    <a:pt x="351" y="296"/>
                  </a:lnTo>
                  <a:lnTo>
                    <a:pt x="353" y="293"/>
                  </a:lnTo>
                  <a:lnTo>
                    <a:pt x="353" y="291"/>
                  </a:lnTo>
                  <a:lnTo>
                    <a:pt x="353" y="288"/>
                  </a:lnTo>
                  <a:lnTo>
                    <a:pt x="353" y="287"/>
                  </a:lnTo>
                  <a:lnTo>
                    <a:pt x="353" y="284"/>
                  </a:lnTo>
                  <a:lnTo>
                    <a:pt x="353" y="282"/>
                  </a:lnTo>
                  <a:lnTo>
                    <a:pt x="353" y="281"/>
                  </a:lnTo>
                  <a:lnTo>
                    <a:pt x="354" y="278"/>
                  </a:lnTo>
                  <a:lnTo>
                    <a:pt x="354" y="276"/>
                  </a:lnTo>
                  <a:lnTo>
                    <a:pt x="354" y="273"/>
                  </a:lnTo>
                  <a:lnTo>
                    <a:pt x="354" y="272"/>
                  </a:lnTo>
                  <a:lnTo>
                    <a:pt x="354" y="269"/>
                  </a:lnTo>
                  <a:lnTo>
                    <a:pt x="354" y="267"/>
                  </a:lnTo>
                  <a:lnTo>
                    <a:pt x="354" y="264"/>
                  </a:lnTo>
                  <a:lnTo>
                    <a:pt x="354" y="263"/>
                  </a:lnTo>
                  <a:lnTo>
                    <a:pt x="354" y="260"/>
                  </a:lnTo>
                  <a:lnTo>
                    <a:pt x="354" y="258"/>
                  </a:lnTo>
                  <a:lnTo>
                    <a:pt x="354" y="255"/>
                  </a:lnTo>
                  <a:lnTo>
                    <a:pt x="354" y="254"/>
                  </a:lnTo>
                  <a:lnTo>
                    <a:pt x="354" y="251"/>
                  </a:lnTo>
                  <a:lnTo>
                    <a:pt x="354" y="249"/>
                  </a:lnTo>
                  <a:lnTo>
                    <a:pt x="354" y="246"/>
                  </a:lnTo>
                  <a:lnTo>
                    <a:pt x="354" y="245"/>
                  </a:lnTo>
                  <a:lnTo>
                    <a:pt x="354" y="242"/>
                  </a:lnTo>
                  <a:lnTo>
                    <a:pt x="356" y="240"/>
                  </a:lnTo>
                  <a:lnTo>
                    <a:pt x="354" y="237"/>
                  </a:lnTo>
                  <a:lnTo>
                    <a:pt x="354" y="234"/>
                  </a:lnTo>
                  <a:lnTo>
                    <a:pt x="354" y="233"/>
                  </a:lnTo>
                  <a:lnTo>
                    <a:pt x="354" y="230"/>
                  </a:lnTo>
                  <a:lnTo>
                    <a:pt x="354" y="228"/>
                  </a:lnTo>
                  <a:lnTo>
                    <a:pt x="354" y="225"/>
                  </a:lnTo>
                  <a:lnTo>
                    <a:pt x="354" y="222"/>
                  </a:lnTo>
                  <a:lnTo>
                    <a:pt x="354" y="221"/>
                  </a:lnTo>
                  <a:lnTo>
                    <a:pt x="357" y="239"/>
                  </a:lnTo>
                  <a:lnTo>
                    <a:pt x="357" y="243"/>
                  </a:lnTo>
                  <a:lnTo>
                    <a:pt x="357" y="246"/>
                  </a:lnTo>
                  <a:lnTo>
                    <a:pt x="357" y="251"/>
                  </a:lnTo>
                  <a:lnTo>
                    <a:pt x="357" y="254"/>
                  </a:lnTo>
                  <a:lnTo>
                    <a:pt x="356" y="258"/>
                  </a:lnTo>
                  <a:lnTo>
                    <a:pt x="356" y="263"/>
                  </a:lnTo>
                  <a:lnTo>
                    <a:pt x="356" y="264"/>
                  </a:lnTo>
                  <a:lnTo>
                    <a:pt x="356" y="267"/>
                  </a:lnTo>
                  <a:lnTo>
                    <a:pt x="356" y="269"/>
                  </a:lnTo>
                  <a:lnTo>
                    <a:pt x="356" y="272"/>
                  </a:lnTo>
                  <a:lnTo>
                    <a:pt x="356" y="273"/>
                  </a:lnTo>
                  <a:lnTo>
                    <a:pt x="356" y="276"/>
                  </a:lnTo>
                  <a:lnTo>
                    <a:pt x="354" y="278"/>
                  </a:lnTo>
                  <a:lnTo>
                    <a:pt x="354" y="281"/>
                  </a:lnTo>
                  <a:lnTo>
                    <a:pt x="354" y="282"/>
                  </a:lnTo>
                  <a:lnTo>
                    <a:pt x="354" y="285"/>
                  </a:lnTo>
                  <a:lnTo>
                    <a:pt x="354" y="288"/>
                  </a:lnTo>
                  <a:lnTo>
                    <a:pt x="354" y="290"/>
                  </a:lnTo>
                  <a:lnTo>
                    <a:pt x="354" y="293"/>
                  </a:lnTo>
                  <a:lnTo>
                    <a:pt x="353" y="294"/>
                  </a:lnTo>
                  <a:lnTo>
                    <a:pt x="353" y="297"/>
                  </a:lnTo>
                  <a:lnTo>
                    <a:pt x="353" y="299"/>
                  </a:lnTo>
                  <a:lnTo>
                    <a:pt x="353" y="302"/>
                  </a:lnTo>
                  <a:lnTo>
                    <a:pt x="351" y="305"/>
                  </a:lnTo>
                  <a:lnTo>
                    <a:pt x="351" y="306"/>
                  </a:lnTo>
                  <a:lnTo>
                    <a:pt x="351" y="309"/>
                  </a:lnTo>
                  <a:lnTo>
                    <a:pt x="354" y="306"/>
                  </a:lnTo>
                  <a:lnTo>
                    <a:pt x="356" y="305"/>
                  </a:lnTo>
                  <a:lnTo>
                    <a:pt x="359" y="303"/>
                  </a:lnTo>
                  <a:lnTo>
                    <a:pt x="362" y="300"/>
                  </a:lnTo>
                  <a:lnTo>
                    <a:pt x="365" y="299"/>
                  </a:lnTo>
                  <a:lnTo>
                    <a:pt x="368" y="297"/>
                  </a:lnTo>
                  <a:lnTo>
                    <a:pt x="371" y="296"/>
                  </a:lnTo>
                  <a:lnTo>
                    <a:pt x="374" y="294"/>
                  </a:lnTo>
                  <a:lnTo>
                    <a:pt x="375" y="291"/>
                  </a:lnTo>
                  <a:lnTo>
                    <a:pt x="378" y="290"/>
                  </a:lnTo>
                  <a:lnTo>
                    <a:pt x="381" y="288"/>
                  </a:lnTo>
                  <a:lnTo>
                    <a:pt x="384" y="287"/>
                  </a:lnTo>
                  <a:lnTo>
                    <a:pt x="386" y="284"/>
                  </a:lnTo>
                  <a:lnTo>
                    <a:pt x="389" y="282"/>
                  </a:lnTo>
                  <a:lnTo>
                    <a:pt x="392" y="281"/>
                  </a:lnTo>
                  <a:lnTo>
                    <a:pt x="395" y="279"/>
                  </a:lnTo>
                  <a:lnTo>
                    <a:pt x="396" y="282"/>
                  </a:lnTo>
                  <a:lnTo>
                    <a:pt x="396" y="287"/>
                  </a:lnTo>
                  <a:lnTo>
                    <a:pt x="398" y="291"/>
                  </a:lnTo>
                  <a:lnTo>
                    <a:pt x="398" y="294"/>
                  </a:lnTo>
                  <a:lnTo>
                    <a:pt x="399" y="299"/>
                  </a:lnTo>
                  <a:lnTo>
                    <a:pt x="399" y="303"/>
                  </a:lnTo>
                  <a:lnTo>
                    <a:pt x="399" y="306"/>
                  </a:lnTo>
                  <a:lnTo>
                    <a:pt x="401" y="311"/>
                  </a:lnTo>
                  <a:lnTo>
                    <a:pt x="401" y="314"/>
                  </a:lnTo>
                  <a:lnTo>
                    <a:pt x="401" y="318"/>
                  </a:lnTo>
                  <a:lnTo>
                    <a:pt x="401" y="321"/>
                  </a:lnTo>
                  <a:lnTo>
                    <a:pt x="401" y="326"/>
                  </a:lnTo>
                  <a:lnTo>
                    <a:pt x="399" y="329"/>
                  </a:lnTo>
                  <a:lnTo>
                    <a:pt x="399" y="333"/>
                  </a:lnTo>
                  <a:lnTo>
                    <a:pt x="399" y="336"/>
                  </a:lnTo>
                  <a:lnTo>
                    <a:pt x="399" y="341"/>
                  </a:lnTo>
                  <a:lnTo>
                    <a:pt x="398" y="344"/>
                  </a:lnTo>
                  <a:lnTo>
                    <a:pt x="398" y="348"/>
                  </a:lnTo>
                  <a:lnTo>
                    <a:pt x="396" y="351"/>
                  </a:lnTo>
                  <a:lnTo>
                    <a:pt x="396" y="354"/>
                  </a:lnTo>
                  <a:lnTo>
                    <a:pt x="395" y="359"/>
                  </a:lnTo>
                  <a:lnTo>
                    <a:pt x="393" y="362"/>
                  </a:lnTo>
                  <a:lnTo>
                    <a:pt x="392" y="366"/>
                  </a:lnTo>
                  <a:lnTo>
                    <a:pt x="390" y="369"/>
                  </a:lnTo>
                  <a:lnTo>
                    <a:pt x="389" y="374"/>
                  </a:lnTo>
                  <a:lnTo>
                    <a:pt x="387" y="377"/>
                  </a:lnTo>
                  <a:lnTo>
                    <a:pt x="386" y="380"/>
                  </a:lnTo>
                  <a:lnTo>
                    <a:pt x="384" y="384"/>
                  </a:lnTo>
                  <a:lnTo>
                    <a:pt x="383" y="387"/>
                  </a:lnTo>
                  <a:lnTo>
                    <a:pt x="380" y="390"/>
                  </a:lnTo>
                  <a:lnTo>
                    <a:pt x="378" y="395"/>
                  </a:lnTo>
                  <a:lnTo>
                    <a:pt x="377" y="398"/>
                  </a:lnTo>
                  <a:lnTo>
                    <a:pt x="378" y="395"/>
                  </a:lnTo>
                  <a:lnTo>
                    <a:pt x="381" y="392"/>
                  </a:lnTo>
                  <a:lnTo>
                    <a:pt x="384" y="389"/>
                  </a:lnTo>
                  <a:lnTo>
                    <a:pt x="387" y="386"/>
                  </a:lnTo>
                  <a:lnTo>
                    <a:pt x="389" y="383"/>
                  </a:lnTo>
                  <a:lnTo>
                    <a:pt x="390" y="378"/>
                  </a:lnTo>
                  <a:lnTo>
                    <a:pt x="392" y="375"/>
                  </a:lnTo>
                  <a:lnTo>
                    <a:pt x="395" y="372"/>
                  </a:lnTo>
                  <a:lnTo>
                    <a:pt x="396" y="368"/>
                  </a:lnTo>
                  <a:lnTo>
                    <a:pt x="398" y="363"/>
                  </a:lnTo>
                  <a:lnTo>
                    <a:pt x="398" y="359"/>
                  </a:lnTo>
                  <a:lnTo>
                    <a:pt x="399" y="354"/>
                  </a:lnTo>
                  <a:lnTo>
                    <a:pt x="399" y="353"/>
                  </a:lnTo>
                  <a:lnTo>
                    <a:pt x="401" y="351"/>
                  </a:lnTo>
                  <a:lnTo>
                    <a:pt x="401" y="348"/>
                  </a:lnTo>
                  <a:lnTo>
                    <a:pt x="401" y="347"/>
                  </a:lnTo>
                  <a:lnTo>
                    <a:pt x="401" y="344"/>
                  </a:lnTo>
                  <a:lnTo>
                    <a:pt x="402" y="342"/>
                  </a:lnTo>
                  <a:lnTo>
                    <a:pt x="402" y="339"/>
                  </a:lnTo>
                  <a:lnTo>
                    <a:pt x="402" y="338"/>
                  </a:lnTo>
                  <a:lnTo>
                    <a:pt x="402" y="335"/>
                  </a:lnTo>
                  <a:lnTo>
                    <a:pt x="402" y="333"/>
                  </a:lnTo>
                  <a:lnTo>
                    <a:pt x="402" y="330"/>
                  </a:lnTo>
                  <a:lnTo>
                    <a:pt x="404" y="329"/>
                  </a:lnTo>
                  <a:lnTo>
                    <a:pt x="404" y="326"/>
                  </a:lnTo>
                  <a:lnTo>
                    <a:pt x="404" y="324"/>
                  </a:lnTo>
                  <a:lnTo>
                    <a:pt x="404" y="321"/>
                  </a:lnTo>
                  <a:lnTo>
                    <a:pt x="404" y="320"/>
                  </a:lnTo>
                  <a:lnTo>
                    <a:pt x="404" y="317"/>
                  </a:lnTo>
                  <a:lnTo>
                    <a:pt x="404" y="315"/>
                  </a:lnTo>
                  <a:lnTo>
                    <a:pt x="404" y="312"/>
                  </a:lnTo>
                  <a:lnTo>
                    <a:pt x="404" y="311"/>
                  </a:lnTo>
                  <a:lnTo>
                    <a:pt x="402" y="306"/>
                  </a:lnTo>
                  <a:lnTo>
                    <a:pt x="402" y="302"/>
                  </a:lnTo>
                  <a:lnTo>
                    <a:pt x="402" y="300"/>
                  </a:lnTo>
                  <a:lnTo>
                    <a:pt x="402" y="297"/>
                  </a:lnTo>
                  <a:lnTo>
                    <a:pt x="401" y="296"/>
                  </a:lnTo>
                  <a:lnTo>
                    <a:pt x="401" y="293"/>
                  </a:lnTo>
                  <a:lnTo>
                    <a:pt x="401" y="288"/>
                  </a:lnTo>
                  <a:lnTo>
                    <a:pt x="399" y="285"/>
                  </a:lnTo>
                  <a:lnTo>
                    <a:pt x="399" y="281"/>
                  </a:lnTo>
                  <a:lnTo>
                    <a:pt x="398" y="278"/>
                  </a:lnTo>
                  <a:lnTo>
                    <a:pt x="398" y="273"/>
                  </a:lnTo>
                  <a:lnTo>
                    <a:pt x="396" y="270"/>
                  </a:lnTo>
                  <a:lnTo>
                    <a:pt x="395" y="272"/>
                  </a:lnTo>
                  <a:lnTo>
                    <a:pt x="392" y="273"/>
                  </a:lnTo>
                  <a:lnTo>
                    <a:pt x="389" y="275"/>
                  </a:lnTo>
                  <a:lnTo>
                    <a:pt x="387" y="278"/>
                  </a:lnTo>
                  <a:lnTo>
                    <a:pt x="384" y="278"/>
                  </a:lnTo>
                  <a:lnTo>
                    <a:pt x="383" y="281"/>
                  </a:lnTo>
                  <a:lnTo>
                    <a:pt x="380" y="282"/>
                  </a:lnTo>
                  <a:lnTo>
                    <a:pt x="378" y="284"/>
                  </a:lnTo>
                  <a:lnTo>
                    <a:pt x="375" y="285"/>
                  </a:lnTo>
                  <a:lnTo>
                    <a:pt x="372" y="287"/>
                  </a:lnTo>
                  <a:lnTo>
                    <a:pt x="371" y="288"/>
                  </a:lnTo>
                  <a:lnTo>
                    <a:pt x="368" y="290"/>
                  </a:lnTo>
                  <a:lnTo>
                    <a:pt x="366" y="291"/>
                  </a:lnTo>
                  <a:lnTo>
                    <a:pt x="363" y="293"/>
                  </a:lnTo>
                  <a:lnTo>
                    <a:pt x="362" y="296"/>
                  </a:lnTo>
                  <a:lnTo>
                    <a:pt x="359" y="297"/>
                  </a:lnTo>
                  <a:lnTo>
                    <a:pt x="363" y="267"/>
                  </a:lnTo>
                  <a:lnTo>
                    <a:pt x="363" y="270"/>
                  </a:lnTo>
                  <a:lnTo>
                    <a:pt x="363" y="273"/>
                  </a:lnTo>
                  <a:lnTo>
                    <a:pt x="363" y="276"/>
                  </a:lnTo>
                  <a:lnTo>
                    <a:pt x="363" y="279"/>
                  </a:lnTo>
                  <a:lnTo>
                    <a:pt x="363" y="282"/>
                  </a:lnTo>
                  <a:lnTo>
                    <a:pt x="363" y="285"/>
                  </a:lnTo>
                  <a:lnTo>
                    <a:pt x="363" y="288"/>
                  </a:lnTo>
                  <a:lnTo>
                    <a:pt x="363" y="293"/>
                  </a:lnTo>
                  <a:lnTo>
                    <a:pt x="365" y="291"/>
                  </a:lnTo>
                  <a:lnTo>
                    <a:pt x="366" y="290"/>
                  </a:lnTo>
                  <a:lnTo>
                    <a:pt x="369" y="288"/>
                  </a:lnTo>
                  <a:lnTo>
                    <a:pt x="371" y="287"/>
                  </a:lnTo>
                  <a:lnTo>
                    <a:pt x="374" y="284"/>
                  </a:lnTo>
                  <a:lnTo>
                    <a:pt x="375" y="282"/>
                  </a:lnTo>
                  <a:lnTo>
                    <a:pt x="378" y="281"/>
                  </a:lnTo>
                  <a:lnTo>
                    <a:pt x="380" y="279"/>
                  </a:lnTo>
                  <a:lnTo>
                    <a:pt x="384" y="276"/>
                  </a:lnTo>
                  <a:lnTo>
                    <a:pt x="389" y="273"/>
                  </a:lnTo>
                  <a:lnTo>
                    <a:pt x="390" y="272"/>
                  </a:lnTo>
                  <a:lnTo>
                    <a:pt x="393" y="270"/>
                  </a:lnTo>
                  <a:lnTo>
                    <a:pt x="395" y="269"/>
                  </a:lnTo>
                  <a:lnTo>
                    <a:pt x="398" y="267"/>
                  </a:lnTo>
                  <a:lnTo>
                    <a:pt x="398" y="269"/>
                  </a:lnTo>
                  <a:lnTo>
                    <a:pt x="399" y="272"/>
                  </a:lnTo>
                  <a:lnTo>
                    <a:pt x="399" y="275"/>
                  </a:lnTo>
                  <a:lnTo>
                    <a:pt x="401" y="279"/>
                  </a:lnTo>
                  <a:lnTo>
                    <a:pt x="401" y="281"/>
                  </a:lnTo>
                  <a:lnTo>
                    <a:pt x="402" y="284"/>
                  </a:lnTo>
                  <a:lnTo>
                    <a:pt x="402" y="287"/>
                  </a:lnTo>
                  <a:lnTo>
                    <a:pt x="404" y="288"/>
                  </a:lnTo>
                  <a:lnTo>
                    <a:pt x="404" y="291"/>
                  </a:lnTo>
                  <a:lnTo>
                    <a:pt x="404" y="294"/>
                  </a:lnTo>
                  <a:lnTo>
                    <a:pt x="405" y="297"/>
                  </a:lnTo>
                  <a:lnTo>
                    <a:pt x="405" y="299"/>
                  </a:lnTo>
                  <a:lnTo>
                    <a:pt x="405" y="302"/>
                  </a:lnTo>
                  <a:lnTo>
                    <a:pt x="405" y="305"/>
                  </a:lnTo>
                  <a:lnTo>
                    <a:pt x="407" y="308"/>
                  </a:lnTo>
                  <a:lnTo>
                    <a:pt x="407" y="311"/>
                  </a:lnTo>
                  <a:lnTo>
                    <a:pt x="407" y="312"/>
                  </a:lnTo>
                  <a:lnTo>
                    <a:pt x="407" y="315"/>
                  </a:lnTo>
                  <a:lnTo>
                    <a:pt x="407" y="318"/>
                  </a:lnTo>
                  <a:lnTo>
                    <a:pt x="408" y="321"/>
                  </a:lnTo>
                  <a:lnTo>
                    <a:pt x="407" y="324"/>
                  </a:lnTo>
                  <a:lnTo>
                    <a:pt x="407" y="326"/>
                  </a:lnTo>
                  <a:lnTo>
                    <a:pt x="407" y="329"/>
                  </a:lnTo>
                  <a:lnTo>
                    <a:pt x="407" y="332"/>
                  </a:lnTo>
                  <a:lnTo>
                    <a:pt x="407" y="335"/>
                  </a:lnTo>
                  <a:lnTo>
                    <a:pt x="407" y="338"/>
                  </a:lnTo>
                  <a:lnTo>
                    <a:pt x="407" y="341"/>
                  </a:lnTo>
                  <a:lnTo>
                    <a:pt x="407" y="344"/>
                  </a:lnTo>
                  <a:lnTo>
                    <a:pt x="405" y="345"/>
                  </a:lnTo>
                  <a:lnTo>
                    <a:pt x="405" y="348"/>
                  </a:lnTo>
                  <a:lnTo>
                    <a:pt x="405" y="351"/>
                  </a:lnTo>
                  <a:lnTo>
                    <a:pt x="405" y="353"/>
                  </a:lnTo>
                  <a:lnTo>
                    <a:pt x="404" y="356"/>
                  </a:lnTo>
                  <a:lnTo>
                    <a:pt x="404" y="359"/>
                  </a:lnTo>
                  <a:lnTo>
                    <a:pt x="402" y="362"/>
                  </a:lnTo>
                  <a:lnTo>
                    <a:pt x="402" y="365"/>
                  </a:lnTo>
                  <a:lnTo>
                    <a:pt x="401" y="365"/>
                  </a:lnTo>
                  <a:lnTo>
                    <a:pt x="399" y="368"/>
                  </a:lnTo>
                  <a:lnTo>
                    <a:pt x="398" y="369"/>
                  </a:lnTo>
                  <a:lnTo>
                    <a:pt x="396" y="374"/>
                  </a:lnTo>
                  <a:lnTo>
                    <a:pt x="395" y="377"/>
                  </a:lnTo>
                  <a:lnTo>
                    <a:pt x="392" y="381"/>
                  </a:lnTo>
                  <a:lnTo>
                    <a:pt x="392" y="384"/>
                  </a:lnTo>
                  <a:lnTo>
                    <a:pt x="390" y="386"/>
                  </a:lnTo>
                  <a:lnTo>
                    <a:pt x="389" y="389"/>
                  </a:lnTo>
                  <a:lnTo>
                    <a:pt x="387" y="390"/>
                  </a:lnTo>
                  <a:lnTo>
                    <a:pt x="387" y="393"/>
                  </a:lnTo>
                  <a:lnTo>
                    <a:pt x="386" y="395"/>
                  </a:lnTo>
                  <a:lnTo>
                    <a:pt x="384" y="396"/>
                  </a:lnTo>
                  <a:lnTo>
                    <a:pt x="383" y="399"/>
                  </a:lnTo>
                  <a:lnTo>
                    <a:pt x="381" y="402"/>
                  </a:lnTo>
                  <a:lnTo>
                    <a:pt x="380" y="407"/>
                  </a:lnTo>
                  <a:lnTo>
                    <a:pt x="378" y="410"/>
                  </a:lnTo>
                  <a:lnTo>
                    <a:pt x="377" y="411"/>
                  </a:lnTo>
                  <a:lnTo>
                    <a:pt x="377" y="413"/>
                  </a:lnTo>
                  <a:lnTo>
                    <a:pt x="377" y="414"/>
                  </a:lnTo>
                  <a:lnTo>
                    <a:pt x="380" y="411"/>
                  </a:lnTo>
                  <a:lnTo>
                    <a:pt x="383" y="408"/>
                  </a:lnTo>
                  <a:lnTo>
                    <a:pt x="386" y="404"/>
                  </a:lnTo>
                  <a:lnTo>
                    <a:pt x="389" y="401"/>
                  </a:lnTo>
                  <a:lnTo>
                    <a:pt x="389" y="398"/>
                  </a:lnTo>
                  <a:lnTo>
                    <a:pt x="390" y="396"/>
                  </a:lnTo>
                  <a:lnTo>
                    <a:pt x="392" y="393"/>
                  </a:lnTo>
                  <a:lnTo>
                    <a:pt x="393" y="392"/>
                  </a:lnTo>
                  <a:lnTo>
                    <a:pt x="395" y="387"/>
                  </a:lnTo>
                  <a:lnTo>
                    <a:pt x="398" y="384"/>
                  </a:lnTo>
                  <a:lnTo>
                    <a:pt x="398" y="383"/>
                  </a:lnTo>
                  <a:lnTo>
                    <a:pt x="399" y="380"/>
                  </a:lnTo>
                  <a:lnTo>
                    <a:pt x="399" y="377"/>
                  </a:lnTo>
                  <a:lnTo>
                    <a:pt x="401" y="375"/>
                  </a:lnTo>
                  <a:lnTo>
                    <a:pt x="402" y="372"/>
                  </a:lnTo>
                  <a:lnTo>
                    <a:pt x="402" y="371"/>
                  </a:lnTo>
                  <a:lnTo>
                    <a:pt x="404" y="368"/>
                  </a:lnTo>
                  <a:lnTo>
                    <a:pt x="405" y="366"/>
                  </a:lnTo>
                  <a:lnTo>
                    <a:pt x="405" y="363"/>
                  </a:lnTo>
                  <a:lnTo>
                    <a:pt x="405" y="362"/>
                  </a:lnTo>
                  <a:lnTo>
                    <a:pt x="407" y="359"/>
                  </a:lnTo>
                  <a:lnTo>
                    <a:pt x="407" y="357"/>
                  </a:lnTo>
                  <a:lnTo>
                    <a:pt x="408" y="353"/>
                  </a:lnTo>
                  <a:lnTo>
                    <a:pt x="410" y="348"/>
                  </a:lnTo>
                  <a:lnTo>
                    <a:pt x="410" y="347"/>
                  </a:lnTo>
                  <a:lnTo>
                    <a:pt x="410" y="344"/>
                  </a:lnTo>
                  <a:lnTo>
                    <a:pt x="411" y="342"/>
                  </a:lnTo>
                  <a:lnTo>
                    <a:pt x="411" y="341"/>
                  </a:lnTo>
                  <a:lnTo>
                    <a:pt x="411" y="336"/>
                  </a:lnTo>
                  <a:lnTo>
                    <a:pt x="413" y="332"/>
                  </a:lnTo>
                  <a:lnTo>
                    <a:pt x="413" y="327"/>
                  </a:lnTo>
                  <a:lnTo>
                    <a:pt x="413" y="324"/>
                  </a:lnTo>
                  <a:lnTo>
                    <a:pt x="413" y="320"/>
                  </a:lnTo>
                  <a:lnTo>
                    <a:pt x="413" y="315"/>
                  </a:lnTo>
                  <a:lnTo>
                    <a:pt x="413" y="311"/>
                  </a:lnTo>
                  <a:lnTo>
                    <a:pt x="411" y="308"/>
                  </a:lnTo>
                  <a:lnTo>
                    <a:pt x="411" y="303"/>
                  </a:lnTo>
                  <a:lnTo>
                    <a:pt x="411" y="299"/>
                  </a:lnTo>
                  <a:lnTo>
                    <a:pt x="410" y="294"/>
                  </a:lnTo>
                  <a:lnTo>
                    <a:pt x="410" y="291"/>
                  </a:lnTo>
                  <a:lnTo>
                    <a:pt x="408" y="287"/>
                  </a:lnTo>
                  <a:lnTo>
                    <a:pt x="408" y="284"/>
                  </a:lnTo>
                  <a:lnTo>
                    <a:pt x="407" y="279"/>
                  </a:lnTo>
                  <a:lnTo>
                    <a:pt x="407" y="275"/>
                  </a:lnTo>
                  <a:lnTo>
                    <a:pt x="405" y="272"/>
                  </a:lnTo>
                  <a:lnTo>
                    <a:pt x="405" y="267"/>
                  </a:lnTo>
                  <a:lnTo>
                    <a:pt x="404" y="263"/>
                  </a:lnTo>
                  <a:lnTo>
                    <a:pt x="402" y="260"/>
                  </a:lnTo>
                  <a:lnTo>
                    <a:pt x="401" y="255"/>
                  </a:lnTo>
                  <a:lnTo>
                    <a:pt x="401" y="252"/>
                  </a:lnTo>
                  <a:lnTo>
                    <a:pt x="398" y="254"/>
                  </a:lnTo>
                  <a:lnTo>
                    <a:pt x="396" y="255"/>
                  </a:lnTo>
                  <a:lnTo>
                    <a:pt x="393" y="258"/>
                  </a:lnTo>
                  <a:lnTo>
                    <a:pt x="390" y="261"/>
                  </a:lnTo>
                  <a:lnTo>
                    <a:pt x="387" y="263"/>
                  </a:lnTo>
                  <a:lnTo>
                    <a:pt x="383" y="267"/>
                  </a:lnTo>
                  <a:lnTo>
                    <a:pt x="384" y="264"/>
                  </a:lnTo>
                  <a:lnTo>
                    <a:pt x="387" y="261"/>
                  </a:lnTo>
                  <a:lnTo>
                    <a:pt x="389" y="260"/>
                  </a:lnTo>
                  <a:lnTo>
                    <a:pt x="392" y="257"/>
                  </a:lnTo>
                  <a:lnTo>
                    <a:pt x="395" y="254"/>
                  </a:lnTo>
                  <a:lnTo>
                    <a:pt x="396" y="252"/>
                  </a:lnTo>
                  <a:lnTo>
                    <a:pt x="399" y="249"/>
                  </a:lnTo>
                  <a:lnTo>
                    <a:pt x="401" y="248"/>
                  </a:lnTo>
                  <a:lnTo>
                    <a:pt x="411" y="276"/>
                  </a:lnTo>
                  <a:lnTo>
                    <a:pt x="410" y="273"/>
                  </a:lnTo>
                  <a:lnTo>
                    <a:pt x="410" y="272"/>
                  </a:lnTo>
                  <a:lnTo>
                    <a:pt x="410" y="270"/>
                  </a:lnTo>
                  <a:lnTo>
                    <a:pt x="410" y="269"/>
                  </a:lnTo>
                  <a:lnTo>
                    <a:pt x="408" y="266"/>
                  </a:lnTo>
                  <a:lnTo>
                    <a:pt x="408" y="263"/>
                  </a:lnTo>
                  <a:lnTo>
                    <a:pt x="407" y="261"/>
                  </a:lnTo>
                  <a:lnTo>
                    <a:pt x="407" y="258"/>
                  </a:lnTo>
                  <a:lnTo>
                    <a:pt x="405" y="255"/>
                  </a:lnTo>
                  <a:lnTo>
                    <a:pt x="405" y="252"/>
                  </a:lnTo>
                  <a:lnTo>
                    <a:pt x="404" y="251"/>
                  </a:lnTo>
                  <a:lnTo>
                    <a:pt x="404" y="248"/>
                  </a:lnTo>
                  <a:lnTo>
                    <a:pt x="402" y="245"/>
                  </a:lnTo>
                  <a:lnTo>
                    <a:pt x="402" y="242"/>
                  </a:lnTo>
                  <a:lnTo>
                    <a:pt x="399" y="245"/>
                  </a:lnTo>
                  <a:lnTo>
                    <a:pt x="396" y="246"/>
                  </a:lnTo>
                  <a:lnTo>
                    <a:pt x="395" y="249"/>
                  </a:lnTo>
                  <a:lnTo>
                    <a:pt x="392" y="252"/>
                  </a:lnTo>
                  <a:lnTo>
                    <a:pt x="390" y="254"/>
                  </a:lnTo>
                  <a:lnTo>
                    <a:pt x="387" y="257"/>
                  </a:lnTo>
                  <a:lnTo>
                    <a:pt x="386" y="258"/>
                  </a:lnTo>
                  <a:lnTo>
                    <a:pt x="383" y="261"/>
                  </a:lnTo>
                  <a:lnTo>
                    <a:pt x="380" y="264"/>
                  </a:lnTo>
                  <a:lnTo>
                    <a:pt x="377" y="267"/>
                  </a:lnTo>
                  <a:lnTo>
                    <a:pt x="377" y="258"/>
                  </a:lnTo>
                  <a:lnTo>
                    <a:pt x="377" y="254"/>
                  </a:lnTo>
                  <a:lnTo>
                    <a:pt x="377" y="251"/>
                  </a:lnTo>
                  <a:lnTo>
                    <a:pt x="377" y="246"/>
                  </a:lnTo>
                  <a:lnTo>
                    <a:pt x="377" y="243"/>
                  </a:lnTo>
                  <a:lnTo>
                    <a:pt x="377" y="239"/>
                  </a:lnTo>
                  <a:lnTo>
                    <a:pt x="377" y="234"/>
                  </a:lnTo>
                  <a:lnTo>
                    <a:pt x="375" y="231"/>
                  </a:lnTo>
                  <a:lnTo>
                    <a:pt x="375" y="228"/>
                  </a:lnTo>
                  <a:lnTo>
                    <a:pt x="375" y="224"/>
                  </a:lnTo>
                  <a:lnTo>
                    <a:pt x="375" y="221"/>
                  </a:lnTo>
                  <a:lnTo>
                    <a:pt x="374" y="218"/>
                  </a:lnTo>
                  <a:lnTo>
                    <a:pt x="374" y="215"/>
                  </a:lnTo>
                  <a:lnTo>
                    <a:pt x="372" y="210"/>
                  </a:lnTo>
                  <a:lnTo>
                    <a:pt x="371" y="209"/>
                  </a:lnTo>
                  <a:lnTo>
                    <a:pt x="371" y="206"/>
                  </a:lnTo>
                  <a:lnTo>
                    <a:pt x="369" y="203"/>
                  </a:lnTo>
                  <a:lnTo>
                    <a:pt x="369" y="200"/>
                  </a:lnTo>
                  <a:lnTo>
                    <a:pt x="368" y="197"/>
                  </a:lnTo>
                  <a:lnTo>
                    <a:pt x="366" y="194"/>
                  </a:lnTo>
                  <a:lnTo>
                    <a:pt x="365" y="191"/>
                  </a:lnTo>
                  <a:lnTo>
                    <a:pt x="363" y="188"/>
                  </a:lnTo>
                  <a:lnTo>
                    <a:pt x="362" y="185"/>
                  </a:lnTo>
                  <a:lnTo>
                    <a:pt x="360" y="183"/>
                  </a:lnTo>
                  <a:lnTo>
                    <a:pt x="360" y="180"/>
                  </a:lnTo>
                  <a:lnTo>
                    <a:pt x="357" y="177"/>
                  </a:lnTo>
                  <a:lnTo>
                    <a:pt x="356" y="176"/>
                  </a:lnTo>
                  <a:lnTo>
                    <a:pt x="354" y="173"/>
                  </a:lnTo>
                  <a:lnTo>
                    <a:pt x="353" y="171"/>
                  </a:lnTo>
                  <a:lnTo>
                    <a:pt x="351" y="168"/>
                  </a:lnTo>
                  <a:lnTo>
                    <a:pt x="350" y="167"/>
                  </a:lnTo>
                  <a:lnTo>
                    <a:pt x="347" y="164"/>
                  </a:lnTo>
                  <a:lnTo>
                    <a:pt x="345" y="162"/>
                  </a:lnTo>
                  <a:lnTo>
                    <a:pt x="344" y="159"/>
                  </a:lnTo>
                  <a:lnTo>
                    <a:pt x="342" y="158"/>
                  </a:lnTo>
                  <a:lnTo>
                    <a:pt x="339" y="155"/>
                  </a:lnTo>
                  <a:lnTo>
                    <a:pt x="338" y="153"/>
                  </a:lnTo>
                  <a:lnTo>
                    <a:pt x="335" y="150"/>
                  </a:lnTo>
                  <a:lnTo>
                    <a:pt x="333" y="149"/>
                  </a:lnTo>
                  <a:lnTo>
                    <a:pt x="330" y="147"/>
                  </a:lnTo>
                  <a:lnTo>
                    <a:pt x="329" y="144"/>
                  </a:lnTo>
                  <a:lnTo>
                    <a:pt x="326" y="143"/>
                  </a:lnTo>
                  <a:lnTo>
                    <a:pt x="323" y="140"/>
                  </a:lnTo>
                  <a:lnTo>
                    <a:pt x="320" y="138"/>
                  </a:lnTo>
                  <a:lnTo>
                    <a:pt x="318" y="137"/>
                  </a:lnTo>
                  <a:lnTo>
                    <a:pt x="315" y="134"/>
                  </a:lnTo>
                  <a:lnTo>
                    <a:pt x="312" y="132"/>
                  </a:lnTo>
                  <a:lnTo>
                    <a:pt x="309" y="131"/>
                  </a:lnTo>
                  <a:lnTo>
                    <a:pt x="308" y="129"/>
                  </a:lnTo>
                  <a:lnTo>
                    <a:pt x="305" y="126"/>
                  </a:lnTo>
                  <a:lnTo>
                    <a:pt x="302" y="125"/>
                  </a:lnTo>
                  <a:lnTo>
                    <a:pt x="299" y="122"/>
                  </a:lnTo>
                  <a:lnTo>
                    <a:pt x="296" y="120"/>
                  </a:lnTo>
                  <a:lnTo>
                    <a:pt x="293" y="117"/>
                  </a:lnTo>
                  <a:lnTo>
                    <a:pt x="290" y="116"/>
                  </a:lnTo>
                  <a:lnTo>
                    <a:pt x="287" y="114"/>
                  </a:lnTo>
                  <a:lnTo>
                    <a:pt x="284" y="111"/>
                  </a:lnTo>
                  <a:lnTo>
                    <a:pt x="279" y="110"/>
                  </a:lnTo>
                  <a:lnTo>
                    <a:pt x="276" y="107"/>
                  </a:lnTo>
                  <a:lnTo>
                    <a:pt x="273" y="105"/>
                  </a:lnTo>
                  <a:lnTo>
                    <a:pt x="270" y="102"/>
                  </a:lnTo>
                  <a:lnTo>
                    <a:pt x="267" y="101"/>
                  </a:lnTo>
                  <a:lnTo>
                    <a:pt x="264" y="98"/>
                  </a:lnTo>
                  <a:lnTo>
                    <a:pt x="260" y="96"/>
                  </a:lnTo>
                  <a:lnTo>
                    <a:pt x="257" y="93"/>
                  </a:lnTo>
                  <a:lnTo>
                    <a:pt x="260" y="95"/>
                  </a:lnTo>
                  <a:lnTo>
                    <a:pt x="263" y="96"/>
                  </a:lnTo>
                  <a:lnTo>
                    <a:pt x="266" y="98"/>
                  </a:lnTo>
                  <a:lnTo>
                    <a:pt x="269" y="99"/>
                  </a:lnTo>
                  <a:lnTo>
                    <a:pt x="272" y="102"/>
                  </a:lnTo>
                  <a:lnTo>
                    <a:pt x="275" y="104"/>
                  </a:lnTo>
                  <a:lnTo>
                    <a:pt x="279" y="105"/>
                  </a:lnTo>
                  <a:lnTo>
                    <a:pt x="284" y="108"/>
                  </a:lnTo>
                  <a:lnTo>
                    <a:pt x="287" y="111"/>
                  </a:lnTo>
                  <a:lnTo>
                    <a:pt x="291" y="114"/>
                  </a:lnTo>
                  <a:lnTo>
                    <a:pt x="296" y="116"/>
                  </a:lnTo>
                  <a:lnTo>
                    <a:pt x="300" y="120"/>
                  </a:lnTo>
                  <a:lnTo>
                    <a:pt x="303" y="122"/>
                  </a:lnTo>
                  <a:lnTo>
                    <a:pt x="308" y="125"/>
                  </a:lnTo>
                  <a:lnTo>
                    <a:pt x="309" y="126"/>
                  </a:lnTo>
                  <a:lnTo>
                    <a:pt x="312" y="129"/>
                  </a:lnTo>
                  <a:lnTo>
                    <a:pt x="314" y="131"/>
                  </a:lnTo>
                  <a:lnTo>
                    <a:pt x="317" y="132"/>
                  </a:lnTo>
                  <a:lnTo>
                    <a:pt x="320" y="135"/>
                  </a:lnTo>
                  <a:lnTo>
                    <a:pt x="324" y="138"/>
                  </a:lnTo>
                  <a:lnTo>
                    <a:pt x="329" y="141"/>
                  </a:lnTo>
                  <a:lnTo>
                    <a:pt x="332" y="144"/>
                  </a:lnTo>
                  <a:lnTo>
                    <a:pt x="336" y="147"/>
                  </a:lnTo>
                  <a:lnTo>
                    <a:pt x="339" y="150"/>
                  </a:lnTo>
                  <a:lnTo>
                    <a:pt x="344" y="155"/>
                  </a:lnTo>
                  <a:lnTo>
                    <a:pt x="347" y="158"/>
                  </a:lnTo>
                  <a:lnTo>
                    <a:pt x="350" y="161"/>
                  </a:lnTo>
                  <a:lnTo>
                    <a:pt x="353" y="164"/>
                  </a:lnTo>
                  <a:lnTo>
                    <a:pt x="354" y="167"/>
                  </a:lnTo>
                  <a:lnTo>
                    <a:pt x="357" y="170"/>
                  </a:lnTo>
                  <a:lnTo>
                    <a:pt x="359" y="173"/>
                  </a:lnTo>
                  <a:lnTo>
                    <a:pt x="362" y="176"/>
                  </a:lnTo>
                  <a:lnTo>
                    <a:pt x="363" y="179"/>
                  </a:lnTo>
                  <a:lnTo>
                    <a:pt x="365" y="182"/>
                  </a:lnTo>
                  <a:lnTo>
                    <a:pt x="365" y="183"/>
                  </a:lnTo>
                  <a:lnTo>
                    <a:pt x="366" y="186"/>
                  </a:lnTo>
                  <a:lnTo>
                    <a:pt x="368" y="191"/>
                  </a:lnTo>
                  <a:lnTo>
                    <a:pt x="369" y="194"/>
                  </a:lnTo>
                  <a:lnTo>
                    <a:pt x="369" y="197"/>
                  </a:lnTo>
                  <a:lnTo>
                    <a:pt x="371" y="200"/>
                  </a:lnTo>
                  <a:lnTo>
                    <a:pt x="372" y="203"/>
                  </a:lnTo>
                  <a:lnTo>
                    <a:pt x="374" y="207"/>
                  </a:lnTo>
                  <a:lnTo>
                    <a:pt x="374" y="210"/>
                  </a:lnTo>
                  <a:lnTo>
                    <a:pt x="375" y="213"/>
                  </a:lnTo>
                  <a:lnTo>
                    <a:pt x="375" y="216"/>
                  </a:lnTo>
                  <a:lnTo>
                    <a:pt x="377" y="219"/>
                  </a:lnTo>
                  <a:lnTo>
                    <a:pt x="377" y="222"/>
                  </a:lnTo>
                  <a:lnTo>
                    <a:pt x="377" y="227"/>
                  </a:lnTo>
                  <a:lnTo>
                    <a:pt x="378" y="230"/>
                  </a:lnTo>
                  <a:lnTo>
                    <a:pt x="378" y="234"/>
                  </a:lnTo>
                  <a:lnTo>
                    <a:pt x="378" y="236"/>
                  </a:lnTo>
                  <a:lnTo>
                    <a:pt x="378" y="240"/>
                  </a:lnTo>
                  <a:lnTo>
                    <a:pt x="378" y="243"/>
                  </a:lnTo>
                  <a:lnTo>
                    <a:pt x="380" y="246"/>
                  </a:lnTo>
                  <a:lnTo>
                    <a:pt x="380" y="248"/>
                  </a:lnTo>
                  <a:lnTo>
                    <a:pt x="380" y="252"/>
                  </a:lnTo>
                  <a:lnTo>
                    <a:pt x="380" y="254"/>
                  </a:lnTo>
                  <a:lnTo>
                    <a:pt x="381" y="257"/>
                  </a:lnTo>
                  <a:lnTo>
                    <a:pt x="381" y="239"/>
                  </a:lnTo>
                  <a:lnTo>
                    <a:pt x="381" y="237"/>
                  </a:lnTo>
                  <a:lnTo>
                    <a:pt x="381" y="234"/>
                  </a:lnTo>
                  <a:lnTo>
                    <a:pt x="381" y="233"/>
                  </a:lnTo>
                  <a:lnTo>
                    <a:pt x="380" y="230"/>
                  </a:lnTo>
                  <a:lnTo>
                    <a:pt x="380" y="227"/>
                  </a:lnTo>
                  <a:lnTo>
                    <a:pt x="380" y="225"/>
                  </a:lnTo>
                  <a:lnTo>
                    <a:pt x="380" y="222"/>
                  </a:lnTo>
                  <a:lnTo>
                    <a:pt x="380" y="221"/>
                  </a:lnTo>
                  <a:lnTo>
                    <a:pt x="378" y="218"/>
                  </a:lnTo>
                  <a:lnTo>
                    <a:pt x="378" y="216"/>
                  </a:lnTo>
                  <a:lnTo>
                    <a:pt x="377" y="213"/>
                  </a:lnTo>
                  <a:lnTo>
                    <a:pt x="377" y="210"/>
                  </a:lnTo>
                  <a:lnTo>
                    <a:pt x="377" y="209"/>
                  </a:lnTo>
                  <a:lnTo>
                    <a:pt x="375" y="206"/>
                  </a:lnTo>
                  <a:lnTo>
                    <a:pt x="375" y="204"/>
                  </a:lnTo>
                  <a:lnTo>
                    <a:pt x="375" y="201"/>
                  </a:lnTo>
                  <a:lnTo>
                    <a:pt x="374" y="200"/>
                  </a:lnTo>
                  <a:lnTo>
                    <a:pt x="372" y="197"/>
                  </a:lnTo>
                  <a:lnTo>
                    <a:pt x="372" y="194"/>
                  </a:lnTo>
                  <a:lnTo>
                    <a:pt x="371" y="192"/>
                  </a:lnTo>
                  <a:lnTo>
                    <a:pt x="371" y="189"/>
                  </a:lnTo>
                  <a:lnTo>
                    <a:pt x="369" y="188"/>
                  </a:lnTo>
                  <a:lnTo>
                    <a:pt x="369" y="185"/>
                  </a:lnTo>
                  <a:lnTo>
                    <a:pt x="368" y="183"/>
                  </a:lnTo>
                  <a:lnTo>
                    <a:pt x="366" y="180"/>
                  </a:lnTo>
                  <a:lnTo>
                    <a:pt x="366" y="179"/>
                  </a:lnTo>
                  <a:lnTo>
                    <a:pt x="365" y="176"/>
                  </a:lnTo>
                  <a:lnTo>
                    <a:pt x="363" y="174"/>
                  </a:lnTo>
                  <a:lnTo>
                    <a:pt x="362" y="171"/>
                  </a:lnTo>
                  <a:lnTo>
                    <a:pt x="360" y="167"/>
                  </a:lnTo>
                  <a:lnTo>
                    <a:pt x="357" y="164"/>
                  </a:lnTo>
                  <a:lnTo>
                    <a:pt x="354" y="161"/>
                  </a:lnTo>
                  <a:lnTo>
                    <a:pt x="351" y="158"/>
                  </a:lnTo>
                  <a:lnTo>
                    <a:pt x="350" y="155"/>
                  </a:lnTo>
                  <a:lnTo>
                    <a:pt x="345" y="152"/>
                  </a:lnTo>
                  <a:lnTo>
                    <a:pt x="342" y="149"/>
                  </a:lnTo>
                  <a:lnTo>
                    <a:pt x="339" y="146"/>
                  </a:lnTo>
                  <a:lnTo>
                    <a:pt x="336" y="143"/>
                  </a:lnTo>
                  <a:lnTo>
                    <a:pt x="332" y="138"/>
                  </a:lnTo>
                  <a:lnTo>
                    <a:pt x="327" y="135"/>
                  </a:lnTo>
                  <a:lnTo>
                    <a:pt x="323" y="132"/>
                  </a:lnTo>
                  <a:lnTo>
                    <a:pt x="320" y="129"/>
                  </a:lnTo>
                  <a:lnTo>
                    <a:pt x="315" y="126"/>
                  </a:lnTo>
                  <a:lnTo>
                    <a:pt x="309" y="123"/>
                  </a:lnTo>
                  <a:lnTo>
                    <a:pt x="305" y="120"/>
                  </a:lnTo>
                  <a:lnTo>
                    <a:pt x="300" y="117"/>
                  </a:lnTo>
                  <a:lnTo>
                    <a:pt x="296" y="113"/>
                  </a:lnTo>
                  <a:lnTo>
                    <a:pt x="290" y="110"/>
                  </a:lnTo>
                  <a:lnTo>
                    <a:pt x="285" y="107"/>
                  </a:lnTo>
                  <a:lnTo>
                    <a:pt x="281" y="104"/>
                  </a:lnTo>
                  <a:lnTo>
                    <a:pt x="275" y="101"/>
                  </a:lnTo>
                  <a:lnTo>
                    <a:pt x="269" y="98"/>
                  </a:lnTo>
                  <a:lnTo>
                    <a:pt x="263" y="95"/>
                  </a:lnTo>
                  <a:lnTo>
                    <a:pt x="258" y="92"/>
                  </a:lnTo>
                  <a:lnTo>
                    <a:pt x="252" y="87"/>
                  </a:lnTo>
                  <a:lnTo>
                    <a:pt x="246" y="86"/>
                  </a:lnTo>
                  <a:lnTo>
                    <a:pt x="240" y="81"/>
                  </a:lnTo>
                  <a:lnTo>
                    <a:pt x="234" y="78"/>
                  </a:lnTo>
                  <a:lnTo>
                    <a:pt x="228" y="75"/>
                  </a:lnTo>
                  <a:lnTo>
                    <a:pt x="222" y="74"/>
                  </a:lnTo>
                  <a:lnTo>
                    <a:pt x="216" y="69"/>
                  </a:lnTo>
                  <a:lnTo>
                    <a:pt x="210" y="68"/>
                  </a:lnTo>
                  <a:lnTo>
                    <a:pt x="204" y="65"/>
                  </a:lnTo>
                  <a:lnTo>
                    <a:pt x="198" y="62"/>
                  </a:lnTo>
                  <a:lnTo>
                    <a:pt x="192" y="59"/>
                  </a:lnTo>
                  <a:lnTo>
                    <a:pt x="186" y="56"/>
                  </a:lnTo>
                  <a:lnTo>
                    <a:pt x="180" y="53"/>
                  </a:lnTo>
                  <a:lnTo>
                    <a:pt x="174" y="50"/>
                  </a:lnTo>
                  <a:lnTo>
                    <a:pt x="168" y="47"/>
                  </a:lnTo>
                  <a:lnTo>
                    <a:pt x="162" y="45"/>
                  </a:lnTo>
                  <a:lnTo>
                    <a:pt x="156" y="42"/>
                  </a:lnTo>
                  <a:lnTo>
                    <a:pt x="150" y="41"/>
                  </a:lnTo>
                  <a:lnTo>
                    <a:pt x="144" y="38"/>
                  </a:lnTo>
                  <a:lnTo>
                    <a:pt x="138" y="35"/>
                  </a:lnTo>
                  <a:lnTo>
                    <a:pt x="132" y="33"/>
                  </a:lnTo>
                  <a:lnTo>
                    <a:pt x="126" y="30"/>
                  </a:lnTo>
                  <a:lnTo>
                    <a:pt x="120" y="29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4" y="23"/>
                  </a:lnTo>
                  <a:lnTo>
                    <a:pt x="98" y="20"/>
                  </a:lnTo>
                  <a:lnTo>
                    <a:pt x="93" y="18"/>
                  </a:lnTo>
                  <a:lnTo>
                    <a:pt x="89" y="17"/>
                  </a:lnTo>
                  <a:lnTo>
                    <a:pt x="83" y="15"/>
                  </a:lnTo>
                  <a:lnTo>
                    <a:pt x="78" y="14"/>
                  </a:lnTo>
                  <a:lnTo>
                    <a:pt x="74" y="12"/>
                  </a:lnTo>
                  <a:lnTo>
                    <a:pt x="68" y="11"/>
                  </a:lnTo>
                  <a:lnTo>
                    <a:pt x="63" y="9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1" y="6"/>
                  </a:lnTo>
                  <a:lnTo>
                    <a:pt x="47" y="5"/>
                  </a:lnTo>
                  <a:lnTo>
                    <a:pt x="44" y="5"/>
                  </a:lnTo>
                  <a:lnTo>
                    <a:pt x="41" y="3"/>
                  </a:lnTo>
                  <a:lnTo>
                    <a:pt x="38" y="2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5" y="9"/>
                  </a:lnTo>
                  <a:lnTo>
                    <a:pt x="3" y="12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3" y="41"/>
                  </a:lnTo>
                  <a:lnTo>
                    <a:pt x="3" y="44"/>
                  </a:lnTo>
                  <a:lnTo>
                    <a:pt x="5" y="47"/>
                  </a:lnTo>
                  <a:lnTo>
                    <a:pt x="6" y="51"/>
                  </a:lnTo>
                  <a:lnTo>
                    <a:pt x="8" y="54"/>
                  </a:lnTo>
                  <a:lnTo>
                    <a:pt x="9" y="57"/>
                  </a:lnTo>
                  <a:lnTo>
                    <a:pt x="11" y="60"/>
                  </a:lnTo>
                  <a:lnTo>
                    <a:pt x="12" y="63"/>
                  </a:lnTo>
                  <a:lnTo>
                    <a:pt x="15" y="66"/>
                  </a:lnTo>
                  <a:lnTo>
                    <a:pt x="17" y="69"/>
                  </a:lnTo>
                  <a:lnTo>
                    <a:pt x="20" y="71"/>
                  </a:lnTo>
                  <a:lnTo>
                    <a:pt x="21" y="74"/>
                  </a:lnTo>
                  <a:lnTo>
                    <a:pt x="24" y="77"/>
                  </a:lnTo>
                  <a:lnTo>
                    <a:pt x="27" y="80"/>
                  </a:lnTo>
                  <a:lnTo>
                    <a:pt x="29" y="83"/>
                  </a:lnTo>
                  <a:lnTo>
                    <a:pt x="32" y="86"/>
                  </a:lnTo>
                  <a:lnTo>
                    <a:pt x="33" y="87"/>
                  </a:lnTo>
                  <a:lnTo>
                    <a:pt x="36" y="90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2" y="98"/>
                  </a:lnTo>
                  <a:lnTo>
                    <a:pt x="45" y="101"/>
                  </a:lnTo>
                  <a:lnTo>
                    <a:pt x="47" y="104"/>
                  </a:lnTo>
                  <a:lnTo>
                    <a:pt x="50" y="105"/>
                  </a:lnTo>
                  <a:lnTo>
                    <a:pt x="51" y="108"/>
                  </a:lnTo>
                  <a:lnTo>
                    <a:pt x="54" y="111"/>
                  </a:lnTo>
                  <a:lnTo>
                    <a:pt x="56" y="113"/>
                  </a:lnTo>
                  <a:lnTo>
                    <a:pt x="57" y="114"/>
                  </a:lnTo>
                  <a:lnTo>
                    <a:pt x="60" y="117"/>
                  </a:lnTo>
                  <a:lnTo>
                    <a:pt x="62" y="120"/>
                  </a:lnTo>
                  <a:lnTo>
                    <a:pt x="65" y="122"/>
                  </a:lnTo>
                  <a:lnTo>
                    <a:pt x="66" y="123"/>
                  </a:lnTo>
                  <a:lnTo>
                    <a:pt x="68" y="126"/>
                  </a:lnTo>
                  <a:lnTo>
                    <a:pt x="71" y="129"/>
                  </a:lnTo>
                  <a:lnTo>
                    <a:pt x="72" y="131"/>
                  </a:lnTo>
                  <a:lnTo>
                    <a:pt x="75" y="132"/>
                  </a:lnTo>
                  <a:lnTo>
                    <a:pt x="77" y="135"/>
                  </a:lnTo>
                  <a:lnTo>
                    <a:pt x="80" y="137"/>
                  </a:lnTo>
                  <a:lnTo>
                    <a:pt x="81" y="140"/>
                  </a:lnTo>
                  <a:lnTo>
                    <a:pt x="83" y="141"/>
                  </a:lnTo>
                  <a:lnTo>
                    <a:pt x="86" y="144"/>
                  </a:lnTo>
                  <a:lnTo>
                    <a:pt x="89" y="147"/>
                  </a:lnTo>
                  <a:lnTo>
                    <a:pt x="90" y="149"/>
                  </a:lnTo>
                  <a:lnTo>
                    <a:pt x="92" y="150"/>
                  </a:lnTo>
                  <a:lnTo>
                    <a:pt x="93" y="153"/>
                  </a:lnTo>
                  <a:lnTo>
                    <a:pt x="96" y="155"/>
                  </a:lnTo>
                  <a:lnTo>
                    <a:pt x="98" y="158"/>
                  </a:lnTo>
                  <a:lnTo>
                    <a:pt x="101" y="159"/>
                  </a:lnTo>
                  <a:lnTo>
                    <a:pt x="102" y="162"/>
                  </a:lnTo>
                  <a:lnTo>
                    <a:pt x="104" y="165"/>
                  </a:lnTo>
                  <a:lnTo>
                    <a:pt x="107" y="167"/>
                  </a:lnTo>
                  <a:lnTo>
                    <a:pt x="108" y="170"/>
                  </a:lnTo>
                  <a:lnTo>
                    <a:pt x="110" y="171"/>
                  </a:lnTo>
                  <a:lnTo>
                    <a:pt x="113" y="174"/>
                  </a:lnTo>
                  <a:lnTo>
                    <a:pt x="114" y="176"/>
                  </a:lnTo>
                  <a:lnTo>
                    <a:pt x="117" y="179"/>
                  </a:lnTo>
                  <a:lnTo>
                    <a:pt x="119" y="182"/>
                  </a:lnTo>
                  <a:lnTo>
                    <a:pt x="122" y="185"/>
                  </a:lnTo>
                  <a:lnTo>
                    <a:pt x="123" y="188"/>
                  </a:lnTo>
                  <a:lnTo>
                    <a:pt x="126" y="191"/>
                  </a:lnTo>
                  <a:lnTo>
                    <a:pt x="128" y="192"/>
                  </a:lnTo>
                  <a:lnTo>
                    <a:pt x="129" y="195"/>
                  </a:lnTo>
                  <a:lnTo>
                    <a:pt x="132" y="198"/>
                  </a:lnTo>
                  <a:lnTo>
                    <a:pt x="134" y="201"/>
                  </a:lnTo>
                  <a:lnTo>
                    <a:pt x="137" y="204"/>
                  </a:lnTo>
                  <a:lnTo>
                    <a:pt x="138" y="209"/>
                  </a:lnTo>
                  <a:lnTo>
                    <a:pt x="141" y="212"/>
                  </a:lnTo>
                  <a:lnTo>
                    <a:pt x="143" y="215"/>
                  </a:lnTo>
                  <a:lnTo>
                    <a:pt x="146" y="218"/>
                  </a:lnTo>
                  <a:lnTo>
                    <a:pt x="147" y="221"/>
                  </a:lnTo>
                  <a:lnTo>
                    <a:pt x="150" y="225"/>
                  </a:lnTo>
                  <a:lnTo>
                    <a:pt x="153" y="228"/>
                  </a:lnTo>
                  <a:lnTo>
                    <a:pt x="155" y="233"/>
                  </a:lnTo>
                  <a:lnTo>
                    <a:pt x="158" y="236"/>
                  </a:lnTo>
                  <a:lnTo>
                    <a:pt x="159" y="236"/>
                  </a:lnTo>
                  <a:lnTo>
                    <a:pt x="164" y="237"/>
                  </a:lnTo>
                  <a:lnTo>
                    <a:pt x="165" y="237"/>
                  </a:lnTo>
                  <a:lnTo>
                    <a:pt x="168" y="237"/>
                  </a:lnTo>
                  <a:lnTo>
                    <a:pt x="171" y="237"/>
                  </a:lnTo>
                  <a:lnTo>
                    <a:pt x="173" y="239"/>
                  </a:lnTo>
                  <a:lnTo>
                    <a:pt x="176" y="239"/>
                  </a:lnTo>
                  <a:lnTo>
                    <a:pt x="179" y="240"/>
                  </a:lnTo>
                  <a:lnTo>
                    <a:pt x="180" y="240"/>
                  </a:lnTo>
                  <a:lnTo>
                    <a:pt x="183" y="240"/>
                  </a:lnTo>
                  <a:lnTo>
                    <a:pt x="186" y="242"/>
                  </a:lnTo>
                  <a:lnTo>
                    <a:pt x="189" y="243"/>
                  </a:lnTo>
                  <a:lnTo>
                    <a:pt x="185" y="242"/>
                  </a:lnTo>
                  <a:lnTo>
                    <a:pt x="182" y="242"/>
                  </a:lnTo>
                  <a:lnTo>
                    <a:pt x="177" y="242"/>
                  </a:lnTo>
                  <a:lnTo>
                    <a:pt x="174" y="242"/>
                  </a:lnTo>
                  <a:lnTo>
                    <a:pt x="182" y="243"/>
                  </a:lnTo>
                  <a:lnTo>
                    <a:pt x="180" y="243"/>
                  </a:lnTo>
                  <a:lnTo>
                    <a:pt x="177" y="243"/>
                  </a:lnTo>
                  <a:lnTo>
                    <a:pt x="176" y="245"/>
                  </a:lnTo>
                  <a:lnTo>
                    <a:pt x="173" y="245"/>
                  </a:lnTo>
                  <a:lnTo>
                    <a:pt x="170" y="246"/>
                  </a:lnTo>
                  <a:lnTo>
                    <a:pt x="165" y="248"/>
                  </a:lnTo>
                  <a:lnTo>
                    <a:pt x="165" y="252"/>
                  </a:lnTo>
                  <a:lnTo>
                    <a:pt x="167" y="257"/>
                  </a:lnTo>
                  <a:lnTo>
                    <a:pt x="168" y="260"/>
                  </a:lnTo>
                  <a:lnTo>
                    <a:pt x="170" y="264"/>
                  </a:lnTo>
                  <a:lnTo>
                    <a:pt x="170" y="269"/>
                  </a:lnTo>
                  <a:lnTo>
                    <a:pt x="171" y="272"/>
                  </a:lnTo>
                  <a:lnTo>
                    <a:pt x="173" y="275"/>
                  </a:lnTo>
                  <a:lnTo>
                    <a:pt x="174" y="278"/>
                  </a:lnTo>
                  <a:lnTo>
                    <a:pt x="174" y="281"/>
                  </a:lnTo>
                  <a:lnTo>
                    <a:pt x="176" y="284"/>
                  </a:lnTo>
                  <a:lnTo>
                    <a:pt x="177" y="287"/>
                  </a:lnTo>
                  <a:lnTo>
                    <a:pt x="177" y="290"/>
                  </a:lnTo>
                  <a:lnTo>
                    <a:pt x="179" y="291"/>
                  </a:lnTo>
                  <a:lnTo>
                    <a:pt x="180" y="294"/>
                  </a:lnTo>
                  <a:lnTo>
                    <a:pt x="182" y="296"/>
                  </a:lnTo>
                  <a:lnTo>
                    <a:pt x="182" y="299"/>
                  </a:lnTo>
                  <a:lnTo>
                    <a:pt x="185" y="303"/>
                  </a:lnTo>
                  <a:lnTo>
                    <a:pt x="188" y="306"/>
                  </a:lnTo>
                  <a:lnTo>
                    <a:pt x="189" y="309"/>
                  </a:lnTo>
                  <a:lnTo>
                    <a:pt x="192" y="314"/>
                  </a:lnTo>
                  <a:lnTo>
                    <a:pt x="195" y="317"/>
                  </a:lnTo>
                  <a:lnTo>
                    <a:pt x="200" y="320"/>
                  </a:lnTo>
                  <a:lnTo>
                    <a:pt x="201" y="321"/>
                  </a:lnTo>
                  <a:lnTo>
                    <a:pt x="203" y="323"/>
                  </a:lnTo>
                  <a:lnTo>
                    <a:pt x="206" y="324"/>
                  </a:lnTo>
                  <a:lnTo>
                    <a:pt x="209" y="326"/>
                  </a:lnTo>
                  <a:lnTo>
                    <a:pt x="216" y="332"/>
                  </a:lnTo>
                  <a:lnTo>
                    <a:pt x="192" y="330"/>
                  </a:lnTo>
                  <a:lnTo>
                    <a:pt x="192" y="332"/>
                  </a:lnTo>
                  <a:lnTo>
                    <a:pt x="194" y="335"/>
                  </a:lnTo>
                  <a:lnTo>
                    <a:pt x="195" y="338"/>
                  </a:lnTo>
                  <a:lnTo>
                    <a:pt x="195" y="339"/>
                  </a:lnTo>
                  <a:lnTo>
                    <a:pt x="197" y="342"/>
                  </a:lnTo>
                  <a:lnTo>
                    <a:pt x="198" y="344"/>
                  </a:lnTo>
                  <a:lnTo>
                    <a:pt x="200" y="347"/>
                  </a:lnTo>
                  <a:lnTo>
                    <a:pt x="201" y="348"/>
                  </a:lnTo>
                  <a:lnTo>
                    <a:pt x="203" y="353"/>
                  </a:lnTo>
                  <a:lnTo>
                    <a:pt x="206" y="357"/>
                  </a:lnTo>
                  <a:lnTo>
                    <a:pt x="207" y="359"/>
                  </a:lnTo>
                  <a:lnTo>
                    <a:pt x="209" y="362"/>
                  </a:lnTo>
                  <a:lnTo>
                    <a:pt x="210" y="363"/>
                  </a:lnTo>
                  <a:lnTo>
                    <a:pt x="212" y="366"/>
                  </a:lnTo>
                  <a:lnTo>
                    <a:pt x="215" y="369"/>
                  </a:lnTo>
                  <a:lnTo>
                    <a:pt x="218" y="372"/>
                  </a:lnTo>
                  <a:lnTo>
                    <a:pt x="221" y="377"/>
                  </a:lnTo>
                  <a:lnTo>
                    <a:pt x="224" y="380"/>
                  </a:lnTo>
                  <a:lnTo>
                    <a:pt x="227" y="383"/>
                  </a:lnTo>
                  <a:lnTo>
                    <a:pt x="231" y="386"/>
                  </a:lnTo>
                  <a:lnTo>
                    <a:pt x="234" y="389"/>
                  </a:lnTo>
                  <a:lnTo>
                    <a:pt x="239" y="392"/>
                  </a:lnTo>
                  <a:lnTo>
                    <a:pt x="242" y="395"/>
                  </a:lnTo>
                  <a:lnTo>
                    <a:pt x="245" y="398"/>
                  </a:lnTo>
                  <a:lnTo>
                    <a:pt x="249" y="399"/>
                  </a:lnTo>
                  <a:lnTo>
                    <a:pt x="254" y="402"/>
                  </a:lnTo>
                  <a:lnTo>
                    <a:pt x="255" y="404"/>
                  </a:lnTo>
                  <a:lnTo>
                    <a:pt x="258" y="404"/>
                  </a:lnTo>
                  <a:lnTo>
                    <a:pt x="260" y="405"/>
                  </a:lnTo>
                  <a:lnTo>
                    <a:pt x="263" y="407"/>
                  </a:lnTo>
                  <a:lnTo>
                    <a:pt x="264" y="408"/>
                  </a:lnTo>
                  <a:lnTo>
                    <a:pt x="267" y="408"/>
                  </a:lnTo>
                  <a:lnTo>
                    <a:pt x="269" y="410"/>
                  </a:lnTo>
                  <a:lnTo>
                    <a:pt x="272" y="411"/>
                  </a:lnTo>
                  <a:lnTo>
                    <a:pt x="273" y="411"/>
                  </a:lnTo>
                  <a:lnTo>
                    <a:pt x="276" y="413"/>
                  </a:lnTo>
                  <a:lnTo>
                    <a:pt x="279" y="413"/>
                  </a:lnTo>
                  <a:lnTo>
                    <a:pt x="281" y="414"/>
                  </a:lnTo>
                  <a:lnTo>
                    <a:pt x="284" y="416"/>
                  </a:lnTo>
                  <a:lnTo>
                    <a:pt x="287" y="416"/>
                  </a:lnTo>
                  <a:lnTo>
                    <a:pt x="288" y="417"/>
                  </a:lnTo>
                  <a:lnTo>
                    <a:pt x="291" y="419"/>
                  </a:lnTo>
                  <a:lnTo>
                    <a:pt x="294" y="419"/>
                  </a:lnTo>
                  <a:lnTo>
                    <a:pt x="297" y="419"/>
                  </a:lnTo>
                  <a:lnTo>
                    <a:pt x="299" y="420"/>
                  </a:lnTo>
                  <a:lnTo>
                    <a:pt x="302" y="420"/>
                  </a:lnTo>
                  <a:lnTo>
                    <a:pt x="305" y="422"/>
                  </a:lnTo>
                  <a:lnTo>
                    <a:pt x="308" y="422"/>
                  </a:lnTo>
                  <a:lnTo>
                    <a:pt x="311" y="423"/>
                  </a:lnTo>
                  <a:lnTo>
                    <a:pt x="314" y="423"/>
                  </a:lnTo>
                  <a:lnTo>
                    <a:pt x="314" y="423"/>
                  </a:lnTo>
                  <a:lnTo>
                    <a:pt x="311" y="422"/>
                  </a:lnTo>
                  <a:lnTo>
                    <a:pt x="308" y="420"/>
                  </a:lnTo>
                  <a:lnTo>
                    <a:pt x="305" y="420"/>
                  </a:lnTo>
                  <a:lnTo>
                    <a:pt x="302" y="419"/>
                  </a:lnTo>
                  <a:lnTo>
                    <a:pt x="299" y="417"/>
                  </a:lnTo>
                  <a:lnTo>
                    <a:pt x="294" y="416"/>
                  </a:lnTo>
                  <a:lnTo>
                    <a:pt x="291" y="414"/>
                  </a:lnTo>
                  <a:lnTo>
                    <a:pt x="287" y="413"/>
                  </a:lnTo>
                  <a:lnTo>
                    <a:pt x="284" y="413"/>
                  </a:lnTo>
                  <a:lnTo>
                    <a:pt x="279" y="411"/>
                  </a:lnTo>
                  <a:lnTo>
                    <a:pt x="276" y="410"/>
                  </a:lnTo>
                  <a:lnTo>
                    <a:pt x="273" y="408"/>
                  </a:lnTo>
                  <a:lnTo>
                    <a:pt x="270" y="408"/>
                  </a:lnTo>
                  <a:lnTo>
                    <a:pt x="267" y="407"/>
                  </a:lnTo>
                  <a:lnTo>
                    <a:pt x="263" y="404"/>
                  </a:lnTo>
                  <a:lnTo>
                    <a:pt x="260" y="402"/>
                  </a:lnTo>
                  <a:lnTo>
                    <a:pt x="257" y="401"/>
                  </a:lnTo>
                  <a:lnTo>
                    <a:pt x="252" y="399"/>
                  </a:lnTo>
                  <a:lnTo>
                    <a:pt x="251" y="398"/>
                  </a:lnTo>
                  <a:lnTo>
                    <a:pt x="246" y="395"/>
                  </a:lnTo>
                  <a:lnTo>
                    <a:pt x="245" y="393"/>
                  </a:lnTo>
                  <a:lnTo>
                    <a:pt x="242" y="392"/>
                  </a:lnTo>
                  <a:lnTo>
                    <a:pt x="239" y="389"/>
                  </a:lnTo>
                  <a:lnTo>
                    <a:pt x="236" y="387"/>
                  </a:lnTo>
                  <a:lnTo>
                    <a:pt x="234" y="386"/>
                  </a:lnTo>
                  <a:lnTo>
                    <a:pt x="231" y="383"/>
                  </a:lnTo>
                  <a:lnTo>
                    <a:pt x="230" y="381"/>
                  </a:lnTo>
                  <a:lnTo>
                    <a:pt x="227" y="380"/>
                  </a:lnTo>
                  <a:lnTo>
                    <a:pt x="225" y="377"/>
                  </a:lnTo>
                  <a:lnTo>
                    <a:pt x="222" y="375"/>
                  </a:lnTo>
                  <a:lnTo>
                    <a:pt x="221" y="372"/>
                  </a:lnTo>
                  <a:lnTo>
                    <a:pt x="218" y="371"/>
                  </a:lnTo>
                  <a:lnTo>
                    <a:pt x="216" y="368"/>
                  </a:lnTo>
                  <a:lnTo>
                    <a:pt x="215" y="365"/>
                  </a:lnTo>
                  <a:lnTo>
                    <a:pt x="213" y="362"/>
                  </a:lnTo>
                  <a:lnTo>
                    <a:pt x="210" y="360"/>
                  </a:lnTo>
                  <a:lnTo>
                    <a:pt x="209" y="357"/>
                  </a:lnTo>
                  <a:lnTo>
                    <a:pt x="207" y="354"/>
                  </a:lnTo>
                  <a:lnTo>
                    <a:pt x="206" y="351"/>
                  </a:lnTo>
                  <a:lnTo>
                    <a:pt x="203" y="348"/>
                  </a:lnTo>
                  <a:lnTo>
                    <a:pt x="201" y="345"/>
                  </a:lnTo>
                  <a:lnTo>
                    <a:pt x="200" y="342"/>
                  </a:lnTo>
                  <a:lnTo>
                    <a:pt x="198" y="339"/>
                  </a:lnTo>
                  <a:lnTo>
                    <a:pt x="197" y="336"/>
                  </a:lnTo>
                  <a:lnTo>
                    <a:pt x="195" y="333"/>
                  </a:lnTo>
                  <a:lnTo>
                    <a:pt x="197" y="333"/>
                  </a:lnTo>
                  <a:lnTo>
                    <a:pt x="200" y="333"/>
                  </a:lnTo>
                  <a:lnTo>
                    <a:pt x="203" y="333"/>
                  </a:lnTo>
                  <a:lnTo>
                    <a:pt x="206" y="333"/>
                  </a:lnTo>
                  <a:lnTo>
                    <a:pt x="207" y="333"/>
                  </a:lnTo>
                  <a:lnTo>
                    <a:pt x="210" y="333"/>
                  </a:lnTo>
                  <a:lnTo>
                    <a:pt x="213" y="333"/>
                  </a:lnTo>
                  <a:lnTo>
                    <a:pt x="216" y="333"/>
                  </a:lnTo>
                  <a:lnTo>
                    <a:pt x="218" y="333"/>
                  </a:lnTo>
                  <a:lnTo>
                    <a:pt x="221" y="333"/>
                  </a:lnTo>
                  <a:lnTo>
                    <a:pt x="222" y="333"/>
                  </a:lnTo>
                  <a:lnTo>
                    <a:pt x="224" y="333"/>
                  </a:lnTo>
                  <a:lnTo>
                    <a:pt x="225" y="335"/>
                  </a:lnTo>
                  <a:lnTo>
                    <a:pt x="225" y="335"/>
                  </a:lnTo>
                  <a:lnTo>
                    <a:pt x="222" y="335"/>
                  </a:lnTo>
                  <a:lnTo>
                    <a:pt x="218" y="335"/>
                  </a:lnTo>
                  <a:lnTo>
                    <a:pt x="215" y="335"/>
                  </a:lnTo>
                  <a:lnTo>
                    <a:pt x="212" y="335"/>
                  </a:lnTo>
                  <a:lnTo>
                    <a:pt x="209" y="335"/>
                  </a:lnTo>
                  <a:lnTo>
                    <a:pt x="204" y="335"/>
                  </a:lnTo>
                  <a:lnTo>
                    <a:pt x="201" y="335"/>
                  </a:lnTo>
                  <a:lnTo>
                    <a:pt x="197" y="335"/>
                  </a:lnTo>
                  <a:lnTo>
                    <a:pt x="198" y="338"/>
                  </a:lnTo>
                  <a:lnTo>
                    <a:pt x="201" y="341"/>
                  </a:lnTo>
                  <a:lnTo>
                    <a:pt x="203" y="344"/>
                  </a:lnTo>
                  <a:lnTo>
                    <a:pt x="204" y="348"/>
                  </a:lnTo>
                  <a:lnTo>
                    <a:pt x="206" y="351"/>
                  </a:lnTo>
                  <a:lnTo>
                    <a:pt x="207" y="354"/>
                  </a:lnTo>
                  <a:lnTo>
                    <a:pt x="210" y="357"/>
                  </a:lnTo>
                  <a:lnTo>
                    <a:pt x="212" y="360"/>
                  </a:lnTo>
                  <a:lnTo>
                    <a:pt x="215" y="363"/>
                  </a:lnTo>
                  <a:lnTo>
                    <a:pt x="216" y="366"/>
                  </a:lnTo>
                  <a:lnTo>
                    <a:pt x="219" y="369"/>
                  </a:lnTo>
                  <a:lnTo>
                    <a:pt x="222" y="372"/>
                  </a:lnTo>
                  <a:lnTo>
                    <a:pt x="224" y="375"/>
                  </a:lnTo>
                  <a:lnTo>
                    <a:pt x="227" y="378"/>
                  </a:lnTo>
                  <a:lnTo>
                    <a:pt x="230" y="380"/>
                  </a:lnTo>
                  <a:lnTo>
                    <a:pt x="233" y="383"/>
                  </a:lnTo>
                  <a:lnTo>
                    <a:pt x="236" y="384"/>
                  </a:lnTo>
                  <a:lnTo>
                    <a:pt x="236" y="386"/>
                  </a:lnTo>
                  <a:lnTo>
                    <a:pt x="236" y="384"/>
                  </a:lnTo>
                  <a:lnTo>
                    <a:pt x="234" y="383"/>
                  </a:lnTo>
                  <a:lnTo>
                    <a:pt x="233" y="381"/>
                  </a:lnTo>
                  <a:lnTo>
                    <a:pt x="230" y="378"/>
                  </a:lnTo>
                  <a:lnTo>
                    <a:pt x="228" y="377"/>
                  </a:lnTo>
                  <a:lnTo>
                    <a:pt x="227" y="377"/>
                  </a:lnTo>
                  <a:lnTo>
                    <a:pt x="225" y="374"/>
                  </a:lnTo>
                  <a:lnTo>
                    <a:pt x="222" y="372"/>
                  </a:lnTo>
                  <a:lnTo>
                    <a:pt x="221" y="369"/>
                  </a:lnTo>
                  <a:lnTo>
                    <a:pt x="219" y="366"/>
                  </a:lnTo>
                  <a:lnTo>
                    <a:pt x="216" y="365"/>
                  </a:lnTo>
                  <a:lnTo>
                    <a:pt x="215" y="362"/>
                  </a:lnTo>
                  <a:lnTo>
                    <a:pt x="213" y="360"/>
                  </a:lnTo>
                  <a:lnTo>
                    <a:pt x="212" y="357"/>
                  </a:lnTo>
                  <a:lnTo>
                    <a:pt x="210" y="354"/>
                  </a:lnTo>
                  <a:lnTo>
                    <a:pt x="209" y="351"/>
                  </a:lnTo>
                  <a:lnTo>
                    <a:pt x="207" y="350"/>
                  </a:lnTo>
                  <a:lnTo>
                    <a:pt x="206" y="347"/>
                  </a:lnTo>
                  <a:lnTo>
                    <a:pt x="204" y="344"/>
                  </a:lnTo>
                  <a:lnTo>
                    <a:pt x="203" y="342"/>
                  </a:lnTo>
                  <a:lnTo>
                    <a:pt x="201" y="339"/>
                  </a:lnTo>
                  <a:lnTo>
                    <a:pt x="201" y="336"/>
                  </a:lnTo>
                  <a:lnTo>
                    <a:pt x="204" y="336"/>
                  </a:lnTo>
                  <a:lnTo>
                    <a:pt x="209" y="338"/>
                  </a:lnTo>
                  <a:lnTo>
                    <a:pt x="210" y="338"/>
                  </a:lnTo>
                  <a:lnTo>
                    <a:pt x="213" y="338"/>
                  </a:lnTo>
                  <a:lnTo>
                    <a:pt x="215" y="338"/>
                  </a:lnTo>
                  <a:lnTo>
                    <a:pt x="218" y="338"/>
                  </a:lnTo>
                  <a:lnTo>
                    <a:pt x="222" y="336"/>
                  </a:lnTo>
                  <a:lnTo>
                    <a:pt x="225" y="336"/>
                  </a:lnTo>
                  <a:lnTo>
                    <a:pt x="230" y="336"/>
                  </a:lnTo>
                  <a:lnTo>
                    <a:pt x="234" y="335"/>
                  </a:lnTo>
                  <a:lnTo>
                    <a:pt x="230" y="333"/>
                  </a:lnTo>
                  <a:lnTo>
                    <a:pt x="227" y="330"/>
                  </a:lnTo>
                  <a:lnTo>
                    <a:pt x="224" y="327"/>
                  </a:lnTo>
                  <a:lnTo>
                    <a:pt x="221" y="326"/>
                  </a:lnTo>
                  <a:lnTo>
                    <a:pt x="216" y="323"/>
                  </a:lnTo>
                  <a:lnTo>
                    <a:pt x="215" y="321"/>
                  </a:lnTo>
                  <a:lnTo>
                    <a:pt x="212" y="318"/>
                  </a:lnTo>
                  <a:lnTo>
                    <a:pt x="210" y="318"/>
                  </a:lnTo>
                  <a:lnTo>
                    <a:pt x="212" y="318"/>
                  </a:lnTo>
                  <a:lnTo>
                    <a:pt x="215" y="320"/>
                  </a:lnTo>
                  <a:lnTo>
                    <a:pt x="216" y="321"/>
                  </a:lnTo>
                  <a:lnTo>
                    <a:pt x="219" y="323"/>
                  </a:lnTo>
                  <a:lnTo>
                    <a:pt x="221" y="324"/>
                  </a:lnTo>
                  <a:lnTo>
                    <a:pt x="224" y="326"/>
                  </a:lnTo>
                  <a:lnTo>
                    <a:pt x="227" y="327"/>
                  </a:lnTo>
                  <a:lnTo>
                    <a:pt x="230" y="329"/>
                  </a:lnTo>
                  <a:lnTo>
                    <a:pt x="233" y="330"/>
                  </a:lnTo>
                  <a:lnTo>
                    <a:pt x="236" y="333"/>
                  </a:lnTo>
                  <a:lnTo>
                    <a:pt x="237" y="335"/>
                  </a:lnTo>
                  <a:lnTo>
                    <a:pt x="239" y="336"/>
                  </a:lnTo>
                  <a:lnTo>
                    <a:pt x="242" y="338"/>
                  </a:lnTo>
                  <a:lnTo>
                    <a:pt x="243" y="338"/>
                  </a:lnTo>
                  <a:lnTo>
                    <a:pt x="240" y="338"/>
                  </a:lnTo>
                  <a:lnTo>
                    <a:pt x="237" y="339"/>
                  </a:lnTo>
                  <a:lnTo>
                    <a:pt x="236" y="339"/>
                  </a:lnTo>
                  <a:lnTo>
                    <a:pt x="233" y="339"/>
                  </a:lnTo>
                  <a:lnTo>
                    <a:pt x="230" y="339"/>
                  </a:lnTo>
                  <a:lnTo>
                    <a:pt x="228" y="339"/>
                  </a:lnTo>
                  <a:lnTo>
                    <a:pt x="225" y="339"/>
                  </a:lnTo>
                  <a:lnTo>
                    <a:pt x="224" y="339"/>
                  </a:lnTo>
                  <a:lnTo>
                    <a:pt x="221" y="339"/>
                  </a:lnTo>
                  <a:lnTo>
                    <a:pt x="218" y="339"/>
                  </a:lnTo>
                  <a:lnTo>
                    <a:pt x="215" y="339"/>
                  </a:lnTo>
                  <a:lnTo>
                    <a:pt x="213" y="339"/>
                  </a:lnTo>
                  <a:lnTo>
                    <a:pt x="210" y="339"/>
                  </a:lnTo>
                  <a:lnTo>
                    <a:pt x="207" y="339"/>
                  </a:lnTo>
                  <a:lnTo>
                    <a:pt x="206" y="338"/>
                  </a:lnTo>
                  <a:lnTo>
                    <a:pt x="203" y="338"/>
                  </a:lnTo>
                  <a:lnTo>
                    <a:pt x="204" y="341"/>
                  </a:lnTo>
                  <a:lnTo>
                    <a:pt x="206" y="342"/>
                  </a:lnTo>
                  <a:lnTo>
                    <a:pt x="206" y="345"/>
                  </a:lnTo>
                  <a:lnTo>
                    <a:pt x="207" y="348"/>
                  </a:lnTo>
                  <a:lnTo>
                    <a:pt x="209" y="350"/>
                  </a:lnTo>
                  <a:lnTo>
                    <a:pt x="210" y="353"/>
                  </a:lnTo>
                  <a:lnTo>
                    <a:pt x="212" y="354"/>
                  </a:lnTo>
                  <a:lnTo>
                    <a:pt x="215" y="357"/>
                  </a:lnTo>
                  <a:lnTo>
                    <a:pt x="216" y="362"/>
                  </a:lnTo>
                  <a:lnTo>
                    <a:pt x="221" y="366"/>
                  </a:lnTo>
                  <a:lnTo>
                    <a:pt x="224" y="369"/>
                  </a:lnTo>
                  <a:lnTo>
                    <a:pt x="227" y="374"/>
                  </a:lnTo>
                  <a:lnTo>
                    <a:pt x="231" y="377"/>
                  </a:lnTo>
                  <a:lnTo>
                    <a:pt x="234" y="380"/>
                  </a:lnTo>
                  <a:lnTo>
                    <a:pt x="239" y="384"/>
                  </a:lnTo>
                  <a:lnTo>
                    <a:pt x="242" y="387"/>
                  </a:lnTo>
                  <a:lnTo>
                    <a:pt x="246" y="389"/>
                  </a:lnTo>
                  <a:lnTo>
                    <a:pt x="251" y="393"/>
                  </a:lnTo>
                  <a:lnTo>
                    <a:pt x="252" y="393"/>
                  </a:lnTo>
                  <a:lnTo>
                    <a:pt x="255" y="395"/>
                  </a:lnTo>
                  <a:lnTo>
                    <a:pt x="257" y="396"/>
                  </a:lnTo>
                  <a:lnTo>
                    <a:pt x="260" y="398"/>
                  </a:lnTo>
                  <a:lnTo>
                    <a:pt x="263" y="399"/>
                  </a:lnTo>
                  <a:lnTo>
                    <a:pt x="267" y="402"/>
                  </a:lnTo>
                  <a:lnTo>
                    <a:pt x="270" y="402"/>
                  </a:lnTo>
                  <a:lnTo>
                    <a:pt x="272" y="404"/>
                  </a:lnTo>
                  <a:lnTo>
                    <a:pt x="275" y="405"/>
                  </a:lnTo>
                  <a:lnTo>
                    <a:pt x="276" y="405"/>
                  </a:lnTo>
                  <a:lnTo>
                    <a:pt x="279" y="407"/>
                  </a:lnTo>
                  <a:lnTo>
                    <a:pt x="282" y="408"/>
                  </a:lnTo>
                  <a:lnTo>
                    <a:pt x="284" y="408"/>
                  </a:lnTo>
                  <a:lnTo>
                    <a:pt x="287" y="410"/>
                  </a:lnTo>
                  <a:lnTo>
                    <a:pt x="288" y="410"/>
                  </a:lnTo>
                  <a:lnTo>
                    <a:pt x="291" y="411"/>
                  </a:lnTo>
                  <a:lnTo>
                    <a:pt x="294" y="411"/>
                  </a:lnTo>
                  <a:lnTo>
                    <a:pt x="297" y="413"/>
                  </a:lnTo>
                  <a:lnTo>
                    <a:pt x="299" y="413"/>
                  </a:lnTo>
                  <a:lnTo>
                    <a:pt x="302" y="414"/>
                  </a:lnTo>
                  <a:lnTo>
                    <a:pt x="305" y="414"/>
                  </a:lnTo>
                  <a:lnTo>
                    <a:pt x="308" y="414"/>
                  </a:lnTo>
                  <a:lnTo>
                    <a:pt x="309" y="416"/>
                  </a:lnTo>
                  <a:lnTo>
                    <a:pt x="312" y="416"/>
                  </a:lnTo>
                  <a:lnTo>
                    <a:pt x="315" y="417"/>
                  </a:lnTo>
                  <a:lnTo>
                    <a:pt x="318" y="417"/>
                  </a:lnTo>
                  <a:lnTo>
                    <a:pt x="320" y="417"/>
                  </a:lnTo>
                  <a:lnTo>
                    <a:pt x="323" y="419"/>
                  </a:lnTo>
                  <a:lnTo>
                    <a:pt x="326" y="419"/>
                  </a:lnTo>
                  <a:lnTo>
                    <a:pt x="329" y="419"/>
                  </a:lnTo>
                  <a:lnTo>
                    <a:pt x="332" y="420"/>
                  </a:lnTo>
                  <a:lnTo>
                    <a:pt x="335" y="420"/>
                  </a:lnTo>
                  <a:lnTo>
                    <a:pt x="338" y="420"/>
                  </a:lnTo>
                  <a:lnTo>
                    <a:pt x="341" y="422"/>
                  </a:lnTo>
                  <a:lnTo>
                    <a:pt x="342" y="422"/>
                  </a:lnTo>
                  <a:lnTo>
                    <a:pt x="344" y="422"/>
                  </a:lnTo>
                  <a:lnTo>
                    <a:pt x="347" y="422"/>
                  </a:lnTo>
                  <a:lnTo>
                    <a:pt x="350" y="422"/>
                  </a:lnTo>
                  <a:lnTo>
                    <a:pt x="353" y="422"/>
                  </a:lnTo>
                  <a:lnTo>
                    <a:pt x="356" y="422"/>
                  </a:lnTo>
                  <a:lnTo>
                    <a:pt x="357" y="422"/>
                  </a:lnTo>
                  <a:lnTo>
                    <a:pt x="360" y="422"/>
                  </a:lnTo>
                  <a:lnTo>
                    <a:pt x="356" y="422"/>
                  </a:lnTo>
                  <a:lnTo>
                    <a:pt x="353" y="420"/>
                  </a:lnTo>
                  <a:lnTo>
                    <a:pt x="350" y="420"/>
                  </a:lnTo>
                  <a:lnTo>
                    <a:pt x="347" y="419"/>
                  </a:lnTo>
                  <a:lnTo>
                    <a:pt x="345" y="419"/>
                  </a:lnTo>
                  <a:lnTo>
                    <a:pt x="342" y="419"/>
                  </a:lnTo>
                  <a:lnTo>
                    <a:pt x="341" y="417"/>
                  </a:lnTo>
                  <a:lnTo>
                    <a:pt x="338" y="417"/>
                  </a:lnTo>
                  <a:lnTo>
                    <a:pt x="335" y="417"/>
                  </a:lnTo>
                  <a:lnTo>
                    <a:pt x="333" y="416"/>
                  </a:lnTo>
                  <a:lnTo>
                    <a:pt x="330" y="414"/>
                  </a:lnTo>
                  <a:lnTo>
                    <a:pt x="327" y="414"/>
                  </a:lnTo>
                  <a:lnTo>
                    <a:pt x="326" y="414"/>
                  </a:lnTo>
                  <a:lnTo>
                    <a:pt x="323" y="413"/>
                  </a:lnTo>
                  <a:lnTo>
                    <a:pt x="320" y="413"/>
                  </a:lnTo>
                  <a:lnTo>
                    <a:pt x="317" y="411"/>
                  </a:lnTo>
                  <a:lnTo>
                    <a:pt x="315" y="411"/>
                  </a:lnTo>
                  <a:lnTo>
                    <a:pt x="312" y="410"/>
                  </a:lnTo>
                  <a:lnTo>
                    <a:pt x="309" y="410"/>
                  </a:lnTo>
                  <a:lnTo>
                    <a:pt x="306" y="408"/>
                  </a:lnTo>
                  <a:lnTo>
                    <a:pt x="305" y="408"/>
                  </a:lnTo>
                  <a:lnTo>
                    <a:pt x="302" y="408"/>
                  </a:lnTo>
                  <a:lnTo>
                    <a:pt x="299" y="407"/>
                  </a:lnTo>
                  <a:lnTo>
                    <a:pt x="297" y="405"/>
                  </a:lnTo>
                  <a:lnTo>
                    <a:pt x="294" y="405"/>
                  </a:lnTo>
                  <a:lnTo>
                    <a:pt x="291" y="404"/>
                  </a:lnTo>
                  <a:lnTo>
                    <a:pt x="288" y="404"/>
                  </a:lnTo>
                  <a:lnTo>
                    <a:pt x="287" y="402"/>
                  </a:lnTo>
                  <a:lnTo>
                    <a:pt x="284" y="402"/>
                  </a:lnTo>
                  <a:lnTo>
                    <a:pt x="281" y="401"/>
                  </a:lnTo>
                  <a:lnTo>
                    <a:pt x="279" y="401"/>
                  </a:lnTo>
                  <a:lnTo>
                    <a:pt x="276" y="399"/>
                  </a:lnTo>
                  <a:lnTo>
                    <a:pt x="275" y="399"/>
                  </a:lnTo>
                  <a:lnTo>
                    <a:pt x="272" y="398"/>
                  </a:lnTo>
                  <a:lnTo>
                    <a:pt x="269" y="396"/>
                  </a:lnTo>
                  <a:lnTo>
                    <a:pt x="266" y="395"/>
                  </a:lnTo>
                  <a:lnTo>
                    <a:pt x="264" y="393"/>
                  </a:lnTo>
                  <a:lnTo>
                    <a:pt x="261" y="393"/>
                  </a:lnTo>
                  <a:lnTo>
                    <a:pt x="260" y="392"/>
                  </a:lnTo>
                  <a:lnTo>
                    <a:pt x="257" y="390"/>
                  </a:lnTo>
                  <a:lnTo>
                    <a:pt x="255" y="389"/>
                  </a:lnTo>
                  <a:lnTo>
                    <a:pt x="252" y="387"/>
                  </a:lnTo>
                  <a:lnTo>
                    <a:pt x="251" y="386"/>
                  </a:lnTo>
                  <a:lnTo>
                    <a:pt x="248" y="384"/>
                  </a:lnTo>
                  <a:lnTo>
                    <a:pt x="246" y="383"/>
                  </a:lnTo>
                  <a:lnTo>
                    <a:pt x="242" y="380"/>
                  </a:lnTo>
                  <a:lnTo>
                    <a:pt x="239" y="377"/>
                  </a:lnTo>
                  <a:lnTo>
                    <a:pt x="234" y="374"/>
                  </a:lnTo>
                  <a:lnTo>
                    <a:pt x="230" y="371"/>
                  </a:lnTo>
                  <a:lnTo>
                    <a:pt x="227" y="366"/>
                  </a:lnTo>
                  <a:lnTo>
                    <a:pt x="224" y="363"/>
                  </a:lnTo>
                  <a:lnTo>
                    <a:pt x="221" y="359"/>
                  </a:lnTo>
                  <a:lnTo>
                    <a:pt x="218" y="354"/>
                  </a:lnTo>
                  <a:lnTo>
                    <a:pt x="216" y="353"/>
                  </a:lnTo>
                  <a:lnTo>
                    <a:pt x="215" y="350"/>
                  </a:lnTo>
                  <a:lnTo>
                    <a:pt x="213" y="348"/>
                  </a:lnTo>
                  <a:lnTo>
                    <a:pt x="213" y="345"/>
                  </a:lnTo>
                  <a:lnTo>
                    <a:pt x="213" y="345"/>
                  </a:lnTo>
                  <a:lnTo>
                    <a:pt x="215" y="345"/>
                  </a:lnTo>
                  <a:lnTo>
                    <a:pt x="216" y="345"/>
                  </a:lnTo>
                  <a:lnTo>
                    <a:pt x="219" y="345"/>
                  </a:lnTo>
                  <a:lnTo>
                    <a:pt x="221" y="344"/>
                  </a:lnTo>
                  <a:lnTo>
                    <a:pt x="224" y="344"/>
                  </a:lnTo>
                  <a:lnTo>
                    <a:pt x="227" y="344"/>
                  </a:lnTo>
                  <a:lnTo>
                    <a:pt x="230" y="344"/>
                  </a:lnTo>
                  <a:lnTo>
                    <a:pt x="234" y="344"/>
                  </a:lnTo>
                  <a:lnTo>
                    <a:pt x="237" y="342"/>
                  </a:lnTo>
                  <a:lnTo>
                    <a:pt x="240" y="342"/>
                  </a:lnTo>
                  <a:lnTo>
                    <a:pt x="243" y="342"/>
                  </a:lnTo>
                  <a:lnTo>
                    <a:pt x="245" y="342"/>
                  </a:lnTo>
                  <a:lnTo>
                    <a:pt x="248" y="342"/>
                  </a:lnTo>
                  <a:lnTo>
                    <a:pt x="251" y="342"/>
                  </a:lnTo>
                  <a:lnTo>
                    <a:pt x="252" y="342"/>
                  </a:lnTo>
                  <a:lnTo>
                    <a:pt x="251" y="341"/>
                  </a:lnTo>
                  <a:lnTo>
                    <a:pt x="248" y="339"/>
                  </a:lnTo>
                  <a:lnTo>
                    <a:pt x="246" y="338"/>
                  </a:lnTo>
                  <a:lnTo>
                    <a:pt x="243" y="336"/>
                  </a:lnTo>
                  <a:lnTo>
                    <a:pt x="240" y="335"/>
                  </a:lnTo>
                  <a:lnTo>
                    <a:pt x="239" y="333"/>
                  </a:lnTo>
                  <a:lnTo>
                    <a:pt x="236" y="330"/>
                  </a:lnTo>
                  <a:lnTo>
                    <a:pt x="233" y="329"/>
                  </a:lnTo>
                  <a:lnTo>
                    <a:pt x="230" y="327"/>
                  </a:lnTo>
                  <a:lnTo>
                    <a:pt x="228" y="324"/>
                  </a:lnTo>
                  <a:lnTo>
                    <a:pt x="225" y="323"/>
                  </a:lnTo>
                  <a:lnTo>
                    <a:pt x="224" y="321"/>
                  </a:lnTo>
                  <a:lnTo>
                    <a:pt x="219" y="317"/>
                  </a:lnTo>
                  <a:lnTo>
                    <a:pt x="218" y="314"/>
                  </a:lnTo>
                  <a:lnTo>
                    <a:pt x="218" y="314"/>
                  </a:lnTo>
                  <a:lnTo>
                    <a:pt x="221" y="315"/>
                  </a:lnTo>
                  <a:lnTo>
                    <a:pt x="222" y="317"/>
                  </a:lnTo>
                  <a:lnTo>
                    <a:pt x="225" y="318"/>
                  </a:lnTo>
                  <a:lnTo>
                    <a:pt x="228" y="320"/>
                  </a:lnTo>
                  <a:lnTo>
                    <a:pt x="231" y="323"/>
                  </a:lnTo>
                  <a:lnTo>
                    <a:pt x="234" y="324"/>
                  </a:lnTo>
                  <a:lnTo>
                    <a:pt x="239" y="327"/>
                  </a:lnTo>
                  <a:lnTo>
                    <a:pt x="242" y="329"/>
                  </a:lnTo>
                  <a:lnTo>
                    <a:pt x="245" y="332"/>
                  </a:lnTo>
                  <a:lnTo>
                    <a:pt x="248" y="333"/>
                  </a:lnTo>
                  <a:lnTo>
                    <a:pt x="251" y="335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5" y="341"/>
                  </a:lnTo>
                  <a:lnTo>
                    <a:pt x="257" y="342"/>
                  </a:lnTo>
                  <a:lnTo>
                    <a:pt x="258" y="344"/>
                  </a:lnTo>
                  <a:lnTo>
                    <a:pt x="257" y="345"/>
                  </a:lnTo>
                  <a:lnTo>
                    <a:pt x="254" y="345"/>
                  </a:lnTo>
                  <a:lnTo>
                    <a:pt x="252" y="345"/>
                  </a:lnTo>
                  <a:lnTo>
                    <a:pt x="249" y="345"/>
                  </a:lnTo>
                  <a:lnTo>
                    <a:pt x="246" y="345"/>
                  </a:lnTo>
                  <a:lnTo>
                    <a:pt x="243" y="345"/>
                  </a:lnTo>
                  <a:lnTo>
                    <a:pt x="242" y="347"/>
                  </a:lnTo>
                  <a:lnTo>
                    <a:pt x="239" y="347"/>
                  </a:lnTo>
                  <a:lnTo>
                    <a:pt x="236" y="347"/>
                  </a:lnTo>
                  <a:lnTo>
                    <a:pt x="234" y="347"/>
                  </a:lnTo>
                  <a:lnTo>
                    <a:pt x="231" y="347"/>
                  </a:lnTo>
                  <a:lnTo>
                    <a:pt x="228" y="347"/>
                  </a:lnTo>
                  <a:lnTo>
                    <a:pt x="227" y="347"/>
                  </a:lnTo>
                  <a:lnTo>
                    <a:pt x="224" y="347"/>
                  </a:lnTo>
                  <a:lnTo>
                    <a:pt x="221" y="347"/>
                  </a:lnTo>
                  <a:lnTo>
                    <a:pt x="219" y="347"/>
                  </a:lnTo>
                  <a:lnTo>
                    <a:pt x="216" y="348"/>
                  </a:lnTo>
                  <a:lnTo>
                    <a:pt x="216" y="348"/>
                  </a:lnTo>
                  <a:lnTo>
                    <a:pt x="218" y="351"/>
                  </a:lnTo>
                  <a:lnTo>
                    <a:pt x="219" y="354"/>
                  </a:lnTo>
                  <a:lnTo>
                    <a:pt x="224" y="359"/>
                  </a:lnTo>
                  <a:lnTo>
                    <a:pt x="225" y="360"/>
                  </a:lnTo>
                  <a:lnTo>
                    <a:pt x="227" y="362"/>
                  </a:lnTo>
                  <a:lnTo>
                    <a:pt x="230" y="365"/>
                  </a:lnTo>
                  <a:lnTo>
                    <a:pt x="233" y="366"/>
                  </a:lnTo>
                  <a:lnTo>
                    <a:pt x="234" y="369"/>
                  </a:lnTo>
                  <a:lnTo>
                    <a:pt x="237" y="372"/>
                  </a:lnTo>
                  <a:lnTo>
                    <a:pt x="242" y="374"/>
                  </a:lnTo>
                  <a:lnTo>
                    <a:pt x="245" y="377"/>
                  </a:lnTo>
                  <a:lnTo>
                    <a:pt x="248" y="380"/>
                  </a:lnTo>
                  <a:lnTo>
                    <a:pt x="251" y="381"/>
                  </a:lnTo>
                  <a:lnTo>
                    <a:pt x="255" y="384"/>
                  </a:lnTo>
                  <a:lnTo>
                    <a:pt x="260" y="387"/>
                  </a:lnTo>
                  <a:lnTo>
                    <a:pt x="261" y="387"/>
                  </a:lnTo>
                  <a:lnTo>
                    <a:pt x="263" y="389"/>
                  </a:lnTo>
                  <a:lnTo>
                    <a:pt x="266" y="390"/>
                  </a:lnTo>
                  <a:lnTo>
                    <a:pt x="269" y="392"/>
                  </a:lnTo>
                  <a:lnTo>
                    <a:pt x="270" y="393"/>
                  </a:lnTo>
                  <a:lnTo>
                    <a:pt x="273" y="393"/>
                  </a:lnTo>
                  <a:lnTo>
                    <a:pt x="275" y="395"/>
                  </a:lnTo>
                  <a:lnTo>
                    <a:pt x="278" y="396"/>
                  </a:lnTo>
                  <a:lnTo>
                    <a:pt x="281" y="396"/>
                  </a:lnTo>
                  <a:lnTo>
                    <a:pt x="282" y="398"/>
                  </a:lnTo>
                  <a:lnTo>
                    <a:pt x="285" y="399"/>
                  </a:lnTo>
                  <a:lnTo>
                    <a:pt x="288" y="401"/>
                  </a:lnTo>
                  <a:lnTo>
                    <a:pt x="291" y="401"/>
                  </a:lnTo>
                  <a:lnTo>
                    <a:pt x="294" y="402"/>
                  </a:lnTo>
                  <a:lnTo>
                    <a:pt x="297" y="402"/>
                  </a:lnTo>
                  <a:lnTo>
                    <a:pt x="300" y="404"/>
                  </a:lnTo>
                  <a:lnTo>
                    <a:pt x="302" y="404"/>
                  </a:lnTo>
                  <a:lnTo>
                    <a:pt x="306" y="405"/>
                  </a:lnTo>
                  <a:lnTo>
                    <a:pt x="308" y="405"/>
                  </a:lnTo>
                  <a:lnTo>
                    <a:pt x="311" y="407"/>
                  </a:lnTo>
                  <a:lnTo>
                    <a:pt x="315" y="407"/>
                  </a:lnTo>
                  <a:lnTo>
                    <a:pt x="318" y="408"/>
                  </a:lnTo>
                  <a:lnTo>
                    <a:pt x="321" y="408"/>
                  </a:lnTo>
                  <a:lnTo>
                    <a:pt x="324" y="410"/>
                  </a:lnTo>
                  <a:lnTo>
                    <a:pt x="324" y="408"/>
                  </a:lnTo>
                  <a:lnTo>
                    <a:pt x="323" y="408"/>
                  </a:lnTo>
                  <a:lnTo>
                    <a:pt x="318" y="407"/>
                  </a:lnTo>
                  <a:lnTo>
                    <a:pt x="315" y="405"/>
                  </a:lnTo>
                  <a:lnTo>
                    <a:pt x="311" y="404"/>
                  </a:lnTo>
                  <a:lnTo>
                    <a:pt x="308" y="402"/>
                  </a:lnTo>
                  <a:lnTo>
                    <a:pt x="305" y="402"/>
                  </a:lnTo>
                  <a:lnTo>
                    <a:pt x="303" y="402"/>
                  </a:lnTo>
                  <a:lnTo>
                    <a:pt x="300" y="401"/>
                  </a:lnTo>
                  <a:lnTo>
                    <a:pt x="297" y="399"/>
                  </a:lnTo>
                  <a:lnTo>
                    <a:pt x="294" y="399"/>
                  </a:lnTo>
                  <a:lnTo>
                    <a:pt x="291" y="398"/>
                  </a:lnTo>
                  <a:lnTo>
                    <a:pt x="290" y="396"/>
                  </a:lnTo>
                  <a:lnTo>
                    <a:pt x="287" y="396"/>
                  </a:lnTo>
                  <a:lnTo>
                    <a:pt x="284" y="395"/>
                  </a:lnTo>
                  <a:lnTo>
                    <a:pt x="281" y="393"/>
                  </a:lnTo>
                  <a:lnTo>
                    <a:pt x="278" y="393"/>
                  </a:lnTo>
                  <a:lnTo>
                    <a:pt x="275" y="392"/>
                  </a:lnTo>
                  <a:lnTo>
                    <a:pt x="273" y="390"/>
                  </a:lnTo>
                  <a:lnTo>
                    <a:pt x="270" y="389"/>
                  </a:lnTo>
                  <a:lnTo>
                    <a:pt x="267" y="387"/>
                  </a:lnTo>
                  <a:lnTo>
                    <a:pt x="266" y="386"/>
                  </a:lnTo>
                  <a:lnTo>
                    <a:pt x="263" y="386"/>
                  </a:lnTo>
                  <a:lnTo>
                    <a:pt x="261" y="384"/>
                  </a:lnTo>
                  <a:lnTo>
                    <a:pt x="258" y="383"/>
                  </a:lnTo>
                  <a:lnTo>
                    <a:pt x="255" y="381"/>
                  </a:lnTo>
                  <a:lnTo>
                    <a:pt x="254" y="378"/>
                  </a:lnTo>
                  <a:lnTo>
                    <a:pt x="251" y="378"/>
                  </a:lnTo>
                  <a:lnTo>
                    <a:pt x="249" y="375"/>
                  </a:lnTo>
                  <a:lnTo>
                    <a:pt x="246" y="374"/>
                  </a:lnTo>
                  <a:lnTo>
                    <a:pt x="243" y="372"/>
                  </a:lnTo>
                  <a:lnTo>
                    <a:pt x="242" y="371"/>
                  </a:lnTo>
                  <a:lnTo>
                    <a:pt x="239" y="368"/>
                  </a:lnTo>
                  <a:lnTo>
                    <a:pt x="237" y="366"/>
                  </a:lnTo>
                  <a:lnTo>
                    <a:pt x="236" y="365"/>
                  </a:lnTo>
                  <a:lnTo>
                    <a:pt x="234" y="362"/>
                  </a:lnTo>
                  <a:lnTo>
                    <a:pt x="231" y="360"/>
                  </a:lnTo>
                  <a:lnTo>
                    <a:pt x="230" y="357"/>
                  </a:lnTo>
                  <a:lnTo>
                    <a:pt x="228" y="356"/>
                  </a:lnTo>
                  <a:lnTo>
                    <a:pt x="227" y="353"/>
                  </a:lnTo>
                  <a:lnTo>
                    <a:pt x="228" y="353"/>
                  </a:lnTo>
                  <a:lnTo>
                    <a:pt x="230" y="353"/>
                  </a:lnTo>
                  <a:lnTo>
                    <a:pt x="233" y="353"/>
                  </a:lnTo>
                  <a:lnTo>
                    <a:pt x="236" y="353"/>
                  </a:lnTo>
                  <a:lnTo>
                    <a:pt x="237" y="353"/>
                  </a:lnTo>
                  <a:lnTo>
                    <a:pt x="240" y="353"/>
                  </a:lnTo>
                  <a:lnTo>
                    <a:pt x="243" y="351"/>
                  </a:lnTo>
                  <a:lnTo>
                    <a:pt x="246" y="351"/>
                  </a:lnTo>
                  <a:lnTo>
                    <a:pt x="248" y="351"/>
                  </a:lnTo>
                  <a:lnTo>
                    <a:pt x="251" y="351"/>
                  </a:lnTo>
                  <a:lnTo>
                    <a:pt x="252" y="350"/>
                  </a:lnTo>
                  <a:lnTo>
                    <a:pt x="255" y="350"/>
                  </a:lnTo>
                  <a:lnTo>
                    <a:pt x="257" y="348"/>
                  </a:lnTo>
                  <a:lnTo>
                    <a:pt x="260" y="348"/>
                  </a:lnTo>
                  <a:lnTo>
                    <a:pt x="261" y="347"/>
                  </a:lnTo>
                  <a:lnTo>
                    <a:pt x="263" y="347"/>
                  </a:lnTo>
                  <a:lnTo>
                    <a:pt x="261" y="341"/>
                  </a:lnTo>
                  <a:lnTo>
                    <a:pt x="258" y="338"/>
                  </a:lnTo>
                  <a:lnTo>
                    <a:pt x="255" y="335"/>
                  </a:lnTo>
                  <a:lnTo>
                    <a:pt x="251" y="332"/>
                  </a:lnTo>
                  <a:lnTo>
                    <a:pt x="248" y="329"/>
                  </a:lnTo>
                  <a:lnTo>
                    <a:pt x="245" y="326"/>
                  </a:lnTo>
                  <a:lnTo>
                    <a:pt x="242" y="323"/>
                  </a:lnTo>
                  <a:lnTo>
                    <a:pt x="237" y="321"/>
                  </a:lnTo>
                  <a:lnTo>
                    <a:pt x="234" y="318"/>
                  </a:lnTo>
                  <a:lnTo>
                    <a:pt x="230" y="315"/>
                  </a:lnTo>
                  <a:lnTo>
                    <a:pt x="227" y="312"/>
                  </a:lnTo>
                  <a:lnTo>
                    <a:pt x="222" y="309"/>
                  </a:lnTo>
                  <a:lnTo>
                    <a:pt x="219" y="308"/>
                  </a:lnTo>
                  <a:lnTo>
                    <a:pt x="215" y="305"/>
                  </a:lnTo>
                  <a:lnTo>
                    <a:pt x="212" y="303"/>
                  </a:lnTo>
                  <a:lnTo>
                    <a:pt x="209" y="300"/>
                  </a:lnTo>
                  <a:lnTo>
                    <a:pt x="204" y="297"/>
                  </a:lnTo>
                  <a:lnTo>
                    <a:pt x="201" y="296"/>
                  </a:lnTo>
                  <a:lnTo>
                    <a:pt x="200" y="293"/>
                  </a:lnTo>
                  <a:lnTo>
                    <a:pt x="198" y="291"/>
                  </a:lnTo>
                  <a:lnTo>
                    <a:pt x="198" y="291"/>
                  </a:lnTo>
                  <a:lnTo>
                    <a:pt x="195" y="288"/>
                  </a:lnTo>
                  <a:lnTo>
                    <a:pt x="195" y="284"/>
                  </a:lnTo>
                  <a:lnTo>
                    <a:pt x="194" y="281"/>
                  </a:lnTo>
                  <a:lnTo>
                    <a:pt x="192" y="278"/>
                  </a:lnTo>
                  <a:lnTo>
                    <a:pt x="191" y="273"/>
                  </a:lnTo>
                  <a:lnTo>
                    <a:pt x="191" y="270"/>
                  </a:lnTo>
                  <a:lnTo>
                    <a:pt x="189" y="266"/>
                  </a:lnTo>
                  <a:lnTo>
                    <a:pt x="189" y="263"/>
                  </a:lnTo>
                  <a:lnTo>
                    <a:pt x="192" y="261"/>
                  </a:lnTo>
                  <a:lnTo>
                    <a:pt x="197" y="260"/>
                  </a:lnTo>
                  <a:lnTo>
                    <a:pt x="201" y="258"/>
                  </a:lnTo>
                  <a:lnTo>
                    <a:pt x="206" y="257"/>
                  </a:lnTo>
                  <a:lnTo>
                    <a:pt x="209" y="255"/>
                  </a:lnTo>
                  <a:lnTo>
                    <a:pt x="213" y="255"/>
                  </a:lnTo>
                  <a:lnTo>
                    <a:pt x="216" y="254"/>
                  </a:lnTo>
                  <a:lnTo>
                    <a:pt x="221" y="252"/>
                  </a:lnTo>
                  <a:lnTo>
                    <a:pt x="225" y="251"/>
                  </a:lnTo>
                  <a:lnTo>
                    <a:pt x="228" y="251"/>
                  </a:lnTo>
                  <a:lnTo>
                    <a:pt x="231" y="249"/>
                  </a:lnTo>
                  <a:lnTo>
                    <a:pt x="234" y="249"/>
                  </a:lnTo>
                  <a:lnTo>
                    <a:pt x="236" y="248"/>
                  </a:lnTo>
                  <a:lnTo>
                    <a:pt x="237" y="248"/>
                  </a:lnTo>
                  <a:lnTo>
                    <a:pt x="239" y="246"/>
                  </a:lnTo>
                  <a:lnTo>
                    <a:pt x="240" y="246"/>
                  </a:lnTo>
                  <a:lnTo>
                    <a:pt x="242" y="245"/>
                  </a:lnTo>
                  <a:lnTo>
                    <a:pt x="242" y="242"/>
                  </a:lnTo>
                  <a:lnTo>
                    <a:pt x="242" y="239"/>
                  </a:lnTo>
                  <a:lnTo>
                    <a:pt x="242" y="236"/>
                  </a:lnTo>
                  <a:lnTo>
                    <a:pt x="240" y="233"/>
                  </a:lnTo>
                  <a:lnTo>
                    <a:pt x="240" y="228"/>
                  </a:lnTo>
                  <a:lnTo>
                    <a:pt x="168" y="219"/>
                  </a:lnTo>
                  <a:lnTo>
                    <a:pt x="168" y="218"/>
                  </a:lnTo>
                  <a:lnTo>
                    <a:pt x="165" y="216"/>
                  </a:lnTo>
                  <a:lnTo>
                    <a:pt x="165" y="215"/>
                  </a:lnTo>
                  <a:lnTo>
                    <a:pt x="164" y="213"/>
                  </a:lnTo>
                  <a:lnTo>
                    <a:pt x="162" y="210"/>
                  </a:lnTo>
                  <a:lnTo>
                    <a:pt x="161" y="209"/>
                  </a:lnTo>
                  <a:lnTo>
                    <a:pt x="158" y="206"/>
                  </a:lnTo>
                  <a:lnTo>
                    <a:pt x="155" y="201"/>
                  </a:lnTo>
                  <a:lnTo>
                    <a:pt x="153" y="198"/>
                  </a:lnTo>
                  <a:lnTo>
                    <a:pt x="150" y="195"/>
                  </a:lnTo>
                  <a:lnTo>
                    <a:pt x="147" y="191"/>
                  </a:lnTo>
                  <a:lnTo>
                    <a:pt x="144" y="186"/>
                  </a:lnTo>
                  <a:lnTo>
                    <a:pt x="141" y="183"/>
                  </a:lnTo>
                  <a:lnTo>
                    <a:pt x="138" y="179"/>
                  </a:lnTo>
                  <a:lnTo>
                    <a:pt x="137" y="177"/>
                  </a:lnTo>
                  <a:lnTo>
                    <a:pt x="135" y="174"/>
                  </a:lnTo>
                  <a:lnTo>
                    <a:pt x="134" y="173"/>
                  </a:lnTo>
                  <a:lnTo>
                    <a:pt x="132" y="170"/>
                  </a:lnTo>
                  <a:lnTo>
                    <a:pt x="129" y="168"/>
                  </a:lnTo>
                  <a:lnTo>
                    <a:pt x="128" y="165"/>
                  </a:lnTo>
                  <a:lnTo>
                    <a:pt x="126" y="164"/>
                  </a:lnTo>
                  <a:lnTo>
                    <a:pt x="125" y="161"/>
                  </a:lnTo>
                  <a:lnTo>
                    <a:pt x="123" y="159"/>
                  </a:lnTo>
                  <a:lnTo>
                    <a:pt x="122" y="156"/>
                  </a:lnTo>
                  <a:lnTo>
                    <a:pt x="119" y="155"/>
                  </a:lnTo>
                  <a:lnTo>
                    <a:pt x="117" y="152"/>
                  </a:lnTo>
                  <a:lnTo>
                    <a:pt x="116" y="149"/>
                  </a:lnTo>
                  <a:lnTo>
                    <a:pt x="114" y="147"/>
                  </a:lnTo>
                  <a:lnTo>
                    <a:pt x="113" y="146"/>
                  </a:lnTo>
                  <a:lnTo>
                    <a:pt x="111" y="143"/>
                  </a:lnTo>
                  <a:lnTo>
                    <a:pt x="108" y="141"/>
                  </a:lnTo>
                  <a:lnTo>
                    <a:pt x="107" y="138"/>
                  </a:lnTo>
                  <a:lnTo>
                    <a:pt x="105" y="137"/>
                  </a:lnTo>
                  <a:lnTo>
                    <a:pt x="104" y="134"/>
                  </a:lnTo>
                  <a:lnTo>
                    <a:pt x="99" y="129"/>
                  </a:lnTo>
                  <a:lnTo>
                    <a:pt x="96" y="126"/>
                  </a:lnTo>
                  <a:lnTo>
                    <a:pt x="93" y="122"/>
                  </a:lnTo>
                  <a:lnTo>
                    <a:pt x="90" y="119"/>
                  </a:lnTo>
                  <a:lnTo>
                    <a:pt x="87" y="114"/>
                  </a:lnTo>
                  <a:lnTo>
                    <a:pt x="84" y="113"/>
                  </a:lnTo>
                  <a:lnTo>
                    <a:pt x="81" y="108"/>
                  </a:lnTo>
                  <a:lnTo>
                    <a:pt x="77" y="105"/>
                  </a:lnTo>
                  <a:lnTo>
                    <a:pt x="74" y="102"/>
                  </a:lnTo>
                  <a:lnTo>
                    <a:pt x="69" y="98"/>
                  </a:lnTo>
                  <a:lnTo>
                    <a:pt x="66" y="95"/>
                  </a:lnTo>
                  <a:lnTo>
                    <a:pt x="65" y="93"/>
                  </a:lnTo>
                  <a:lnTo>
                    <a:pt x="62" y="92"/>
                  </a:lnTo>
                  <a:lnTo>
                    <a:pt x="60" y="89"/>
                  </a:lnTo>
                  <a:lnTo>
                    <a:pt x="57" y="87"/>
                  </a:lnTo>
                  <a:lnTo>
                    <a:pt x="56" y="86"/>
                  </a:lnTo>
                  <a:lnTo>
                    <a:pt x="54" y="83"/>
                  </a:lnTo>
                  <a:lnTo>
                    <a:pt x="51" y="81"/>
                  </a:lnTo>
                  <a:lnTo>
                    <a:pt x="50" y="78"/>
                  </a:lnTo>
                  <a:lnTo>
                    <a:pt x="47" y="77"/>
                  </a:lnTo>
                  <a:lnTo>
                    <a:pt x="45" y="74"/>
                  </a:lnTo>
                  <a:lnTo>
                    <a:pt x="42" y="72"/>
                  </a:lnTo>
                  <a:lnTo>
                    <a:pt x="39" y="68"/>
                  </a:lnTo>
                  <a:lnTo>
                    <a:pt x="35" y="63"/>
                  </a:lnTo>
                  <a:lnTo>
                    <a:pt x="32" y="59"/>
                  </a:lnTo>
                  <a:lnTo>
                    <a:pt x="29" y="56"/>
                  </a:lnTo>
                  <a:lnTo>
                    <a:pt x="26" y="51"/>
                  </a:lnTo>
                  <a:lnTo>
                    <a:pt x="24" y="48"/>
                  </a:lnTo>
                  <a:lnTo>
                    <a:pt x="23" y="45"/>
                  </a:lnTo>
                  <a:lnTo>
                    <a:pt x="21" y="42"/>
                  </a:lnTo>
                  <a:lnTo>
                    <a:pt x="21" y="39"/>
                  </a:lnTo>
                  <a:lnTo>
                    <a:pt x="20" y="35"/>
                  </a:lnTo>
                  <a:lnTo>
                    <a:pt x="20" y="30"/>
                  </a:lnTo>
                  <a:lnTo>
                    <a:pt x="20" y="27"/>
                  </a:lnTo>
                  <a:lnTo>
                    <a:pt x="20" y="24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3" y="21"/>
                  </a:lnTo>
                  <a:lnTo>
                    <a:pt x="38" y="21"/>
                  </a:lnTo>
                  <a:lnTo>
                    <a:pt x="41" y="23"/>
                  </a:lnTo>
                  <a:lnTo>
                    <a:pt x="44" y="24"/>
                  </a:lnTo>
                  <a:lnTo>
                    <a:pt x="47" y="24"/>
                  </a:lnTo>
                  <a:lnTo>
                    <a:pt x="48" y="26"/>
                  </a:lnTo>
                  <a:lnTo>
                    <a:pt x="53" y="27"/>
                  </a:lnTo>
                  <a:lnTo>
                    <a:pt x="54" y="27"/>
                  </a:lnTo>
                  <a:lnTo>
                    <a:pt x="57" y="29"/>
                  </a:lnTo>
                  <a:lnTo>
                    <a:pt x="59" y="29"/>
                  </a:lnTo>
                  <a:lnTo>
                    <a:pt x="62" y="30"/>
                  </a:lnTo>
                  <a:lnTo>
                    <a:pt x="65" y="30"/>
                  </a:lnTo>
                  <a:lnTo>
                    <a:pt x="69" y="32"/>
                  </a:lnTo>
                  <a:lnTo>
                    <a:pt x="74" y="33"/>
                  </a:lnTo>
                  <a:lnTo>
                    <a:pt x="77" y="35"/>
                  </a:lnTo>
                  <a:lnTo>
                    <a:pt x="81" y="36"/>
                  </a:lnTo>
                  <a:lnTo>
                    <a:pt x="86" y="38"/>
                  </a:lnTo>
                  <a:lnTo>
                    <a:pt x="90" y="39"/>
                  </a:lnTo>
                  <a:lnTo>
                    <a:pt x="95" y="41"/>
                  </a:lnTo>
                  <a:lnTo>
                    <a:pt x="98" y="42"/>
                  </a:lnTo>
                  <a:lnTo>
                    <a:pt x="102" y="44"/>
                  </a:lnTo>
                  <a:lnTo>
                    <a:pt x="107" y="45"/>
                  </a:lnTo>
                  <a:lnTo>
                    <a:pt x="111" y="47"/>
                  </a:lnTo>
                  <a:lnTo>
                    <a:pt x="116" y="48"/>
                  </a:lnTo>
                  <a:lnTo>
                    <a:pt x="120" y="50"/>
                  </a:lnTo>
                  <a:lnTo>
                    <a:pt x="125" y="51"/>
                  </a:lnTo>
                  <a:lnTo>
                    <a:pt x="129" y="54"/>
                  </a:lnTo>
                  <a:lnTo>
                    <a:pt x="134" y="56"/>
                  </a:lnTo>
                  <a:lnTo>
                    <a:pt x="138" y="57"/>
                  </a:lnTo>
                  <a:lnTo>
                    <a:pt x="143" y="59"/>
                  </a:lnTo>
                  <a:lnTo>
                    <a:pt x="147" y="60"/>
                  </a:lnTo>
                  <a:lnTo>
                    <a:pt x="152" y="62"/>
                  </a:lnTo>
                  <a:lnTo>
                    <a:pt x="156" y="65"/>
                  </a:lnTo>
                  <a:lnTo>
                    <a:pt x="161" y="66"/>
                  </a:lnTo>
                  <a:lnTo>
                    <a:pt x="165" y="69"/>
                  </a:lnTo>
                  <a:lnTo>
                    <a:pt x="170" y="71"/>
                  </a:lnTo>
                  <a:lnTo>
                    <a:pt x="174" y="72"/>
                  </a:lnTo>
                  <a:lnTo>
                    <a:pt x="179" y="75"/>
                  </a:lnTo>
                  <a:lnTo>
                    <a:pt x="183" y="77"/>
                  </a:lnTo>
                  <a:lnTo>
                    <a:pt x="188" y="78"/>
                  </a:lnTo>
                  <a:lnTo>
                    <a:pt x="192" y="81"/>
                  </a:lnTo>
                  <a:lnTo>
                    <a:pt x="195" y="84"/>
                  </a:lnTo>
                  <a:lnTo>
                    <a:pt x="201" y="86"/>
                  </a:lnTo>
                  <a:lnTo>
                    <a:pt x="204" y="87"/>
                  </a:lnTo>
                  <a:lnTo>
                    <a:pt x="209" y="90"/>
                  </a:lnTo>
                  <a:lnTo>
                    <a:pt x="213" y="92"/>
                  </a:lnTo>
                  <a:lnTo>
                    <a:pt x="218" y="95"/>
                  </a:lnTo>
                  <a:lnTo>
                    <a:pt x="222" y="96"/>
                  </a:lnTo>
                  <a:lnTo>
                    <a:pt x="227" y="99"/>
                  </a:lnTo>
                  <a:lnTo>
                    <a:pt x="230" y="102"/>
                  </a:lnTo>
                  <a:lnTo>
                    <a:pt x="236" y="104"/>
                  </a:lnTo>
                  <a:lnTo>
                    <a:pt x="239" y="107"/>
                  </a:lnTo>
                  <a:lnTo>
                    <a:pt x="243" y="108"/>
                  </a:lnTo>
                  <a:lnTo>
                    <a:pt x="246" y="111"/>
                  </a:lnTo>
                  <a:lnTo>
                    <a:pt x="251" y="113"/>
                  </a:lnTo>
                  <a:lnTo>
                    <a:pt x="255" y="116"/>
                  </a:lnTo>
                  <a:lnTo>
                    <a:pt x="260" y="119"/>
                  </a:lnTo>
                  <a:lnTo>
                    <a:pt x="263" y="120"/>
                  </a:lnTo>
                  <a:lnTo>
                    <a:pt x="267" y="123"/>
                  </a:lnTo>
                  <a:lnTo>
                    <a:pt x="270" y="126"/>
                  </a:lnTo>
                  <a:lnTo>
                    <a:pt x="275" y="128"/>
                  </a:lnTo>
                  <a:lnTo>
                    <a:pt x="278" y="131"/>
                  </a:lnTo>
                  <a:lnTo>
                    <a:pt x="282" y="134"/>
                  </a:lnTo>
                  <a:lnTo>
                    <a:pt x="285" y="135"/>
                  </a:lnTo>
                  <a:lnTo>
                    <a:pt x="290" y="138"/>
                  </a:lnTo>
                  <a:lnTo>
                    <a:pt x="293" y="141"/>
                  </a:lnTo>
                  <a:lnTo>
                    <a:pt x="297" y="143"/>
                  </a:lnTo>
                  <a:lnTo>
                    <a:pt x="300" y="146"/>
                  </a:lnTo>
                  <a:lnTo>
                    <a:pt x="303" y="149"/>
                  </a:lnTo>
                  <a:lnTo>
                    <a:pt x="306" y="152"/>
                  </a:lnTo>
                  <a:lnTo>
                    <a:pt x="309" y="155"/>
                  </a:lnTo>
                  <a:lnTo>
                    <a:pt x="312" y="156"/>
                  </a:lnTo>
                  <a:lnTo>
                    <a:pt x="315" y="159"/>
                  </a:lnTo>
                  <a:lnTo>
                    <a:pt x="318" y="162"/>
                  </a:lnTo>
                  <a:lnTo>
                    <a:pt x="323" y="165"/>
                  </a:lnTo>
                  <a:lnTo>
                    <a:pt x="323" y="165"/>
                  </a:lnTo>
                  <a:lnTo>
                    <a:pt x="326" y="167"/>
                  </a:lnTo>
                  <a:lnTo>
                    <a:pt x="329" y="170"/>
                  </a:lnTo>
                  <a:lnTo>
                    <a:pt x="332" y="173"/>
                  </a:lnTo>
                  <a:lnTo>
                    <a:pt x="333" y="176"/>
                  </a:lnTo>
                  <a:lnTo>
                    <a:pt x="336" y="177"/>
                  </a:lnTo>
                  <a:lnTo>
                    <a:pt x="339" y="180"/>
                  </a:lnTo>
                  <a:lnTo>
                    <a:pt x="339" y="182"/>
                  </a:lnTo>
                  <a:lnTo>
                    <a:pt x="341" y="183"/>
                  </a:lnTo>
                  <a:lnTo>
                    <a:pt x="341" y="186"/>
                  </a:lnTo>
                  <a:lnTo>
                    <a:pt x="342" y="188"/>
                  </a:lnTo>
                  <a:lnTo>
                    <a:pt x="342" y="191"/>
                  </a:lnTo>
                  <a:lnTo>
                    <a:pt x="344" y="192"/>
                  </a:lnTo>
                  <a:lnTo>
                    <a:pt x="344" y="194"/>
                  </a:lnTo>
                  <a:lnTo>
                    <a:pt x="345" y="197"/>
                  </a:lnTo>
                  <a:lnTo>
                    <a:pt x="345" y="200"/>
                  </a:lnTo>
                  <a:lnTo>
                    <a:pt x="347" y="203"/>
                  </a:lnTo>
                  <a:lnTo>
                    <a:pt x="348" y="207"/>
                  </a:lnTo>
                  <a:lnTo>
                    <a:pt x="350" y="212"/>
                  </a:lnTo>
                  <a:lnTo>
                    <a:pt x="350" y="216"/>
                  </a:lnTo>
                  <a:lnTo>
                    <a:pt x="351" y="219"/>
                  </a:lnTo>
                  <a:lnTo>
                    <a:pt x="351" y="224"/>
                  </a:lnTo>
                  <a:lnTo>
                    <a:pt x="351" y="227"/>
                  </a:lnTo>
                  <a:lnTo>
                    <a:pt x="353" y="231"/>
                  </a:lnTo>
                  <a:lnTo>
                    <a:pt x="353" y="236"/>
                  </a:lnTo>
                  <a:lnTo>
                    <a:pt x="353" y="240"/>
                  </a:lnTo>
                  <a:lnTo>
                    <a:pt x="353" y="243"/>
                  </a:lnTo>
                  <a:lnTo>
                    <a:pt x="354" y="248"/>
                  </a:lnTo>
                  <a:lnTo>
                    <a:pt x="353" y="251"/>
                  </a:lnTo>
                  <a:lnTo>
                    <a:pt x="353" y="255"/>
                  </a:lnTo>
                  <a:lnTo>
                    <a:pt x="353" y="260"/>
                  </a:lnTo>
                  <a:lnTo>
                    <a:pt x="353" y="264"/>
                  </a:lnTo>
                  <a:lnTo>
                    <a:pt x="353" y="267"/>
                  </a:lnTo>
                  <a:lnTo>
                    <a:pt x="353" y="272"/>
                  </a:lnTo>
                  <a:lnTo>
                    <a:pt x="353" y="276"/>
                  </a:lnTo>
                  <a:lnTo>
                    <a:pt x="353" y="281"/>
                  </a:lnTo>
                  <a:lnTo>
                    <a:pt x="351" y="284"/>
                  </a:lnTo>
                  <a:lnTo>
                    <a:pt x="351" y="288"/>
                  </a:lnTo>
                  <a:lnTo>
                    <a:pt x="351" y="290"/>
                  </a:lnTo>
                  <a:lnTo>
                    <a:pt x="350" y="293"/>
                  </a:lnTo>
                  <a:lnTo>
                    <a:pt x="350" y="296"/>
                  </a:lnTo>
                  <a:lnTo>
                    <a:pt x="350" y="297"/>
                  </a:lnTo>
                  <a:lnTo>
                    <a:pt x="350" y="299"/>
                  </a:lnTo>
                  <a:lnTo>
                    <a:pt x="350" y="302"/>
                  </a:lnTo>
                  <a:lnTo>
                    <a:pt x="348" y="305"/>
                  </a:lnTo>
                  <a:lnTo>
                    <a:pt x="348" y="306"/>
                  </a:lnTo>
                  <a:lnTo>
                    <a:pt x="348" y="309"/>
                  </a:lnTo>
                  <a:lnTo>
                    <a:pt x="348" y="311"/>
                  </a:lnTo>
                  <a:lnTo>
                    <a:pt x="348" y="314"/>
                  </a:lnTo>
                  <a:lnTo>
                    <a:pt x="348" y="317"/>
                  </a:lnTo>
                  <a:lnTo>
                    <a:pt x="350" y="314"/>
                  </a:lnTo>
                  <a:lnTo>
                    <a:pt x="351" y="312"/>
                  </a:lnTo>
                  <a:lnTo>
                    <a:pt x="354" y="311"/>
                  </a:lnTo>
                  <a:lnTo>
                    <a:pt x="357" y="309"/>
                  </a:lnTo>
                  <a:lnTo>
                    <a:pt x="360" y="308"/>
                  </a:lnTo>
                  <a:lnTo>
                    <a:pt x="363" y="306"/>
                  </a:lnTo>
                  <a:lnTo>
                    <a:pt x="366" y="303"/>
                  </a:lnTo>
                  <a:lnTo>
                    <a:pt x="369" y="302"/>
                  </a:lnTo>
                  <a:lnTo>
                    <a:pt x="372" y="300"/>
                  </a:lnTo>
                  <a:lnTo>
                    <a:pt x="375" y="297"/>
                  </a:lnTo>
                  <a:lnTo>
                    <a:pt x="378" y="296"/>
                  </a:lnTo>
                  <a:lnTo>
                    <a:pt x="381" y="294"/>
                  </a:lnTo>
                  <a:lnTo>
                    <a:pt x="384" y="291"/>
                  </a:lnTo>
                  <a:lnTo>
                    <a:pt x="387" y="290"/>
                  </a:lnTo>
                  <a:lnTo>
                    <a:pt x="390" y="288"/>
                  </a:lnTo>
                  <a:lnTo>
                    <a:pt x="392" y="287"/>
                  </a:lnTo>
                  <a:lnTo>
                    <a:pt x="392" y="287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0" name="Freeform 80"/>
            <p:cNvSpPr>
              <a:spLocks/>
            </p:cNvSpPr>
            <p:nvPr/>
          </p:nvSpPr>
          <p:spPr bwMode="auto">
            <a:xfrm>
              <a:off x="4701" y="1961"/>
              <a:ext cx="23" cy="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0" y="0"/>
                </a:cxn>
                <a:cxn ang="0">
                  <a:pos x="18" y="1"/>
                </a:cxn>
                <a:cxn ang="0">
                  <a:pos x="15" y="1"/>
                </a:cxn>
                <a:cxn ang="0">
                  <a:pos x="12" y="3"/>
                </a:cxn>
                <a:cxn ang="0">
                  <a:pos x="9" y="3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0" y="7"/>
                </a:cxn>
                <a:cxn ang="0">
                  <a:pos x="3" y="6"/>
                </a:cxn>
                <a:cxn ang="0">
                  <a:pos x="6" y="6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5" y="3"/>
                </a:cxn>
                <a:cxn ang="0">
                  <a:pos x="18" y="3"/>
                </a:cxn>
                <a:cxn ang="0">
                  <a:pos x="21" y="1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3" h="7">
                  <a:moveTo>
                    <a:pt x="23" y="0"/>
                  </a:moveTo>
                  <a:lnTo>
                    <a:pt x="20" y="0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4"/>
                  </a:lnTo>
                  <a:lnTo>
                    <a:pt x="3" y="6"/>
                  </a:lnTo>
                  <a:lnTo>
                    <a:pt x="0" y="7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1" name="Freeform 81"/>
            <p:cNvSpPr>
              <a:spLocks/>
            </p:cNvSpPr>
            <p:nvPr/>
          </p:nvSpPr>
          <p:spPr bwMode="auto">
            <a:xfrm>
              <a:off x="4640" y="1895"/>
              <a:ext cx="21" cy="27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6" y="22"/>
                </a:cxn>
                <a:cxn ang="0">
                  <a:pos x="18" y="24"/>
                </a:cxn>
                <a:cxn ang="0">
                  <a:pos x="19" y="25"/>
                </a:cxn>
                <a:cxn ang="0">
                  <a:pos x="21" y="27"/>
                </a:cxn>
                <a:cxn ang="0">
                  <a:pos x="18" y="22"/>
                </a:cxn>
                <a:cxn ang="0">
                  <a:pos x="16" y="19"/>
                </a:cxn>
                <a:cxn ang="0">
                  <a:pos x="13" y="16"/>
                </a:cxn>
                <a:cxn ang="0">
                  <a:pos x="10" y="13"/>
                </a:cxn>
                <a:cxn ang="0">
                  <a:pos x="7" y="9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3" y="4"/>
                </a:cxn>
                <a:cxn ang="0">
                  <a:pos x="6" y="7"/>
                </a:cxn>
                <a:cxn ang="0">
                  <a:pos x="7" y="10"/>
                </a:cxn>
                <a:cxn ang="0">
                  <a:pos x="10" y="13"/>
                </a:cxn>
                <a:cxn ang="0">
                  <a:pos x="13" y="16"/>
                </a:cxn>
                <a:cxn ang="0">
                  <a:pos x="15" y="21"/>
                </a:cxn>
                <a:cxn ang="0">
                  <a:pos x="15" y="21"/>
                </a:cxn>
              </a:cxnLst>
              <a:rect l="0" t="0" r="r" b="b"/>
              <a:pathLst>
                <a:path w="21" h="27">
                  <a:moveTo>
                    <a:pt x="15" y="21"/>
                  </a:moveTo>
                  <a:lnTo>
                    <a:pt x="16" y="22"/>
                  </a:lnTo>
                  <a:lnTo>
                    <a:pt x="18" y="24"/>
                  </a:lnTo>
                  <a:lnTo>
                    <a:pt x="19" y="25"/>
                  </a:lnTo>
                  <a:lnTo>
                    <a:pt x="21" y="27"/>
                  </a:lnTo>
                  <a:lnTo>
                    <a:pt x="18" y="22"/>
                  </a:lnTo>
                  <a:lnTo>
                    <a:pt x="16" y="19"/>
                  </a:lnTo>
                  <a:lnTo>
                    <a:pt x="13" y="16"/>
                  </a:lnTo>
                  <a:lnTo>
                    <a:pt x="10" y="13"/>
                  </a:lnTo>
                  <a:lnTo>
                    <a:pt x="7" y="9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4"/>
                  </a:lnTo>
                  <a:lnTo>
                    <a:pt x="6" y="7"/>
                  </a:lnTo>
                  <a:lnTo>
                    <a:pt x="7" y="10"/>
                  </a:lnTo>
                  <a:lnTo>
                    <a:pt x="10" y="13"/>
                  </a:lnTo>
                  <a:lnTo>
                    <a:pt x="13" y="16"/>
                  </a:lnTo>
                  <a:lnTo>
                    <a:pt x="15" y="21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2" name="Freeform 82"/>
            <p:cNvSpPr>
              <a:spLocks/>
            </p:cNvSpPr>
            <p:nvPr/>
          </p:nvSpPr>
          <p:spPr bwMode="auto">
            <a:xfrm>
              <a:off x="4664" y="1926"/>
              <a:ext cx="27" cy="24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6" y="24"/>
                </a:cxn>
                <a:cxn ang="0">
                  <a:pos x="19" y="24"/>
                </a:cxn>
                <a:cxn ang="0">
                  <a:pos x="24" y="24"/>
                </a:cxn>
                <a:cxn ang="0">
                  <a:pos x="27" y="24"/>
                </a:cxn>
                <a:cxn ang="0">
                  <a:pos x="24" y="24"/>
                </a:cxn>
                <a:cxn ang="0">
                  <a:pos x="21" y="23"/>
                </a:cxn>
                <a:cxn ang="0">
                  <a:pos x="16" y="21"/>
                </a:cxn>
                <a:cxn ang="0">
                  <a:pos x="13" y="21"/>
                </a:cxn>
                <a:cxn ang="0">
                  <a:pos x="0" y="0"/>
                </a:cxn>
                <a:cxn ang="0">
                  <a:pos x="13" y="23"/>
                </a:cxn>
                <a:cxn ang="0">
                  <a:pos x="13" y="23"/>
                </a:cxn>
              </a:cxnLst>
              <a:rect l="0" t="0" r="r" b="b"/>
              <a:pathLst>
                <a:path w="27" h="24">
                  <a:moveTo>
                    <a:pt x="13" y="23"/>
                  </a:moveTo>
                  <a:lnTo>
                    <a:pt x="16" y="24"/>
                  </a:lnTo>
                  <a:lnTo>
                    <a:pt x="19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4" y="24"/>
                  </a:lnTo>
                  <a:lnTo>
                    <a:pt x="21" y="23"/>
                  </a:lnTo>
                  <a:lnTo>
                    <a:pt x="16" y="21"/>
                  </a:lnTo>
                  <a:lnTo>
                    <a:pt x="13" y="21"/>
                  </a:lnTo>
                  <a:lnTo>
                    <a:pt x="0" y="0"/>
                  </a:lnTo>
                  <a:lnTo>
                    <a:pt x="13" y="23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3" name="Freeform 83"/>
            <p:cNvSpPr>
              <a:spLocks/>
            </p:cNvSpPr>
            <p:nvPr/>
          </p:nvSpPr>
          <p:spPr bwMode="auto">
            <a:xfrm>
              <a:off x="4847" y="2247"/>
              <a:ext cx="48" cy="2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2"/>
                </a:cxn>
                <a:cxn ang="0">
                  <a:pos x="6" y="3"/>
                </a:cxn>
                <a:cxn ang="0">
                  <a:pos x="9" y="5"/>
                </a:cxn>
                <a:cxn ang="0">
                  <a:pos x="12" y="6"/>
                </a:cxn>
                <a:cxn ang="0">
                  <a:pos x="15" y="8"/>
                </a:cxn>
                <a:cxn ang="0">
                  <a:pos x="18" y="8"/>
                </a:cxn>
                <a:cxn ang="0">
                  <a:pos x="21" y="9"/>
                </a:cxn>
                <a:cxn ang="0">
                  <a:pos x="24" y="9"/>
                </a:cxn>
                <a:cxn ang="0">
                  <a:pos x="27" y="9"/>
                </a:cxn>
                <a:cxn ang="0">
                  <a:pos x="30" y="11"/>
                </a:cxn>
                <a:cxn ang="0">
                  <a:pos x="34" y="11"/>
                </a:cxn>
                <a:cxn ang="0">
                  <a:pos x="37" y="12"/>
                </a:cxn>
                <a:cxn ang="0">
                  <a:pos x="40" y="14"/>
                </a:cxn>
                <a:cxn ang="0">
                  <a:pos x="43" y="15"/>
                </a:cxn>
                <a:cxn ang="0">
                  <a:pos x="45" y="17"/>
                </a:cxn>
                <a:cxn ang="0">
                  <a:pos x="48" y="20"/>
                </a:cxn>
                <a:cxn ang="0">
                  <a:pos x="45" y="21"/>
                </a:cxn>
                <a:cxn ang="0">
                  <a:pos x="42" y="21"/>
                </a:cxn>
                <a:cxn ang="0">
                  <a:pos x="37" y="21"/>
                </a:cxn>
                <a:cxn ang="0">
                  <a:pos x="34" y="21"/>
                </a:cxn>
                <a:cxn ang="0">
                  <a:pos x="30" y="21"/>
                </a:cxn>
                <a:cxn ang="0">
                  <a:pos x="25" y="20"/>
                </a:cxn>
                <a:cxn ang="0">
                  <a:pos x="21" y="20"/>
                </a:cxn>
                <a:cxn ang="0">
                  <a:pos x="18" y="18"/>
                </a:cxn>
                <a:cxn ang="0">
                  <a:pos x="13" y="17"/>
                </a:cxn>
                <a:cxn ang="0">
                  <a:pos x="10" y="15"/>
                </a:cxn>
                <a:cxn ang="0">
                  <a:pos x="7" y="14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8" h="21">
                  <a:moveTo>
                    <a:pt x="1" y="0"/>
                  </a:moveTo>
                  <a:lnTo>
                    <a:pt x="3" y="2"/>
                  </a:lnTo>
                  <a:lnTo>
                    <a:pt x="6" y="3"/>
                  </a:lnTo>
                  <a:lnTo>
                    <a:pt x="9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7" y="9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7" y="12"/>
                  </a:lnTo>
                  <a:lnTo>
                    <a:pt x="40" y="14"/>
                  </a:lnTo>
                  <a:lnTo>
                    <a:pt x="43" y="15"/>
                  </a:lnTo>
                  <a:lnTo>
                    <a:pt x="45" y="17"/>
                  </a:lnTo>
                  <a:lnTo>
                    <a:pt x="48" y="20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37" y="21"/>
                  </a:lnTo>
                  <a:lnTo>
                    <a:pt x="34" y="21"/>
                  </a:lnTo>
                  <a:lnTo>
                    <a:pt x="30" y="21"/>
                  </a:lnTo>
                  <a:lnTo>
                    <a:pt x="25" y="20"/>
                  </a:lnTo>
                  <a:lnTo>
                    <a:pt x="21" y="20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5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4" name="Freeform 84"/>
            <p:cNvSpPr>
              <a:spLocks/>
            </p:cNvSpPr>
            <p:nvPr/>
          </p:nvSpPr>
          <p:spPr bwMode="auto">
            <a:xfrm>
              <a:off x="4842" y="2268"/>
              <a:ext cx="42" cy="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8" y="2"/>
                </a:cxn>
                <a:cxn ang="0">
                  <a:pos x="11" y="2"/>
                </a:cxn>
                <a:cxn ang="0">
                  <a:pos x="12" y="3"/>
                </a:cxn>
                <a:cxn ang="0">
                  <a:pos x="15" y="3"/>
                </a:cxn>
                <a:cxn ang="0">
                  <a:pos x="18" y="3"/>
                </a:cxn>
                <a:cxn ang="0">
                  <a:pos x="20" y="3"/>
                </a:cxn>
                <a:cxn ang="0">
                  <a:pos x="23" y="5"/>
                </a:cxn>
                <a:cxn ang="0">
                  <a:pos x="26" y="5"/>
                </a:cxn>
                <a:cxn ang="0">
                  <a:pos x="27" y="5"/>
                </a:cxn>
                <a:cxn ang="0">
                  <a:pos x="30" y="6"/>
                </a:cxn>
                <a:cxn ang="0">
                  <a:pos x="33" y="8"/>
                </a:cxn>
                <a:cxn ang="0">
                  <a:pos x="35" y="8"/>
                </a:cxn>
                <a:cxn ang="0">
                  <a:pos x="38" y="9"/>
                </a:cxn>
                <a:cxn ang="0">
                  <a:pos x="39" y="11"/>
                </a:cxn>
                <a:cxn ang="0">
                  <a:pos x="42" y="12"/>
                </a:cxn>
                <a:cxn ang="0">
                  <a:pos x="39" y="14"/>
                </a:cxn>
                <a:cxn ang="0">
                  <a:pos x="36" y="15"/>
                </a:cxn>
                <a:cxn ang="0">
                  <a:pos x="35" y="17"/>
                </a:cxn>
                <a:cxn ang="0">
                  <a:pos x="32" y="17"/>
                </a:cxn>
                <a:cxn ang="0">
                  <a:pos x="29" y="17"/>
                </a:cxn>
                <a:cxn ang="0">
                  <a:pos x="26" y="17"/>
                </a:cxn>
                <a:cxn ang="0">
                  <a:pos x="23" y="15"/>
                </a:cxn>
                <a:cxn ang="0">
                  <a:pos x="21" y="15"/>
                </a:cxn>
                <a:cxn ang="0">
                  <a:pos x="18" y="14"/>
                </a:cxn>
                <a:cxn ang="0">
                  <a:pos x="15" y="12"/>
                </a:cxn>
                <a:cxn ang="0">
                  <a:pos x="12" y="12"/>
                </a:cxn>
                <a:cxn ang="0">
                  <a:pos x="9" y="11"/>
                </a:cxn>
                <a:cxn ang="0">
                  <a:pos x="6" y="9"/>
                </a:cxn>
                <a:cxn ang="0">
                  <a:pos x="5" y="8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2" h="17">
                  <a:moveTo>
                    <a:pt x="3" y="0"/>
                  </a:moveTo>
                  <a:lnTo>
                    <a:pt x="5" y="0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3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30" y="6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42" y="12"/>
                  </a:lnTo>
                  <a:lnTo>
                    <a:pt x="39" y="14"/>
                  </a:lnTo>
                  <a:lnTo>
                    <a:pt x="36" y="15"/>
                  </a:lnTo>
                  <a:lnTo>
                    <a:pt x="35" y="17"/>
                  </a:lnTo>
                  <a:lnTo>
                    <a:pt x="32" y="17"/>
                  </a:lnTo>
                  <a:lnTo>
                    <a:pt x="29" y="17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18" y="14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9" y="11"/>
                  </a:lnTo>
                  <a:lnTo>
                    <a:pt x="6" y="9"/>
                  </a:lnTo>
                  <a:lnTo>
                    <a:pt x="5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5" name="Freeform 85"/>
            <p:cNvSpPr>
              <a:spLocks/>
            </p:cNvSpPr>
            <p:nvPr/>
          </p:nvSpPr>
          <p:spPr bwMode="auto">
            <a:xfrm>
              <a:off x="4850" y="2289"/>
              <a:ext cx="30" cy="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10" y="3"/>
                </a:cxn>
                <a:cxn ang="0">
                  <a:pos x="12" y="3"/>
                </a:cxn>
                <a:cxn ang="0">
                  <a:pos x="15" y="5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28" y="8"/>
                </a:cxn>
                <a:cxn ang="0">
                  <a:pos x="30" y="9"/>
                </a:cxn>
                <a:cxn ang="0">
                  <a:pos x="30" y="9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28" y="17"/>
                </a:cxn>
                <a:cxn ang="0">
                  <a:pos x="25" y="15"/>
                </a:cxn>
                <a:cxn ang="0">
                  <a:pos x="24" y="15"/>
                </a:cxn>
                <a:cxn ang="0">
                  <a:pos x="22" y="15"/>
                </a:cxn>
                <a:cxn ang="0">
                  <a:pos x="19" y="15"/>
                </a:cxn>
                <a:cxn ang="0">
                  <a:pos x="16" y="14"/>
                </a:cxn>
                <a:cxn ang="0">
                  <a:pos x="15" y="14"/>
                </a:cxn>
                <a:cxn ang="0">
                  <a:pos x="12" y="14"/>
                </a:cxn>
                <a:cxn ang="0">
                  <a:pos x="9" y="12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0" h="17">
                  <a:moveTo>
                    <a:pt x="1" y="0"/>
                  </a:moveTo>
                  <a:lnTo>
                    <a:pt x="3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71" y="4365104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52131"/>
            <a:ext cx="32194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4488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39" y="427937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9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-100" dirty="0">
                <a:ln w="11430"/>
                <a:latin typeface="Arial" charset="0"/>
              </a:rPr>
              <a:t>Так около 4 тыс. лет назад возникла наука </a:t>
            </a:r>
          </a:p>
          <a:p>
            <a:pPr algn="ctr"/>
            <a:r>
              <a:rPr lang="ru-RU" sz="2400" b="1" i="1" spc="-100" dirty="0">
                <a:ln w="11430"/>
                <a:latin typeface="Arial" charset="0"/>
              </a:rPr>
              <a:t>об измерении расстояний, площадей и объёмов, </a:t>
            </a:r>
          </a:p>
          <a:p>
            <a:pPr algn="ctr"/>
            <a:r>
              <a:rPr lang="ru-RU" sz="2400" b="1" i="1" spc="-100" dirty="0">
                <a:ln w="11430"/>
                <a:latin typeface="Arial" charset="0"/>
              </a:rPr>
              <a:t>о свойствах различных фигур.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3668" y="2016901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ГЕОМЕТРИЯ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42900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ГЕО - ЗЕМЛЯ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3404805"/>
            <a:ext cx="5040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МЕТРИЯ - ИЗМЕРЯЮ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08140" y="4221088"/>
            <a:ext cx="45437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>
                <a:solidFill>
                  <a:srgbClr val="C00000"/>
                </a:solidFill>
              </a:rPr>
              <a:t>ЗЕМЛЕМЕРИЕ</a:t>
            </a:r>
          </a:p>
        </p:txBody>
      </p:sp>
    </p:spTree>
    <p:extLst>
      <p:ext uri="{BB962C8B-B14F-4D97-AF65-F5344CB8AC3E}">
        <p14:creationId xmlns:p14="http://schemas.microsoft.com/office/powerpoint/2010/main" val="106927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162735" y="260350"/>
            <a:ext cx="68185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</a:rPr>
              <a:t> Появление и развитие геометрических знаний </a:t>
            </a:r>
          </a:p>
          <a:p>
            <a:pPr algn="ctr"/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</a:rPr>
              <a:t>связано с практической деятельностью людей.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90538" y="1196975"/>
            <a:ext cx="816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 Это отразилось и в названиях многих геометрических фигур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808038" y="1916113"/>
            <a:ext cx="426801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/>
              <a:t>Название фигуры </a:t>
            </a:r>
          </a:p>
          <a:p>
            <a:pPr algn="ctr"/>
            <a:r>
              <a:rPr lang="ru-RU" sz="2400" b="1" u="sng" dirty="0">
                <a:solidFill>
                  <a:srgbClr val="C00000"/>
                </a:solidFill>
              </a:rPr>
              <a:t>трапеция</a:t>
            </a:r>
            <a:r>
              <a:rPr lang="ru-RU" sz="2400" dirty="0"/>
              <a:t> происходит </a:t>
            </a:r>
          </a:p>
          <a:p>
            <a:pPr algn="ctr"/>
            <a:r>
              <a:rPr lang="ru-RU" sz="2400" dirty="0"/>
              <a:t>от греческого  слова</a:t>
            </a:r>
            <a:r>
              <a:rPr lang="en-US" sz="2400" dirty="0"/>
              <a:t> </a:t>
            </a:r>
            <a:endParaRPr lang="ru-RU" sz="2400" dirty="0"/>
          </a:p>
          <a:p>
            <a:pPr algn="ctr"/>
            <a:r>
              <a:rPr lang="en-US" sz="2400" b="1" i="1" dirty="0" err="1">
                <a:solidFill>
                  <a:srgbClr val="FFC000"/>
                </a:solidFill>
              </a:rPr>
              <a:t>trapezion</a:t>
            </a:r>
            <a:r>
              <a:rPr lang="en-US" sz="2400" i="1" dirty="0">
                <a:solidFill>
                  <a:srgbClr val="FFC000"/>
                </a:solidFill>
              </a:rPr>
              <a:t> </a:t>
            </a:r>
            <a:r>
              <a:rPr lang="en-US" sz="2400" b="1" i="1" dirty="0"/>
              <a:t>- </a:t>
            </a:r>
            <a:r>
              <a:rPr lang="ru-RU" sz="2400" b="1" i="1" dirty="0">
                <a:solidFill>
                  <a:srgbClr val="C00000"/>
                </a:solidFill>
              </a:rPr>
              <a:t>«столик»,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400" dirty="0"/>
              <a:t>от которого произошло </a:t>
            </a:r>
          </a:p>
          <a:p>
            <a:pPr algn="ctr"/>
            <a:r>
              <a:rPr lang="ru-RU" sz="2400" dirty="0"/>
              <a:t>также слово </a:t>
            </a:r>
            <a:r>
              <a:rPr lang="ru-RU" sz="2400" b="1" i="1" dirty="0">
                <a:solidFill>
                  <a:srgbClr val="C00000"/>
                </a:solidFill>
              </a:rPr>
              <a:t>«трапеза».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952648" y="4698862"/>
            <a:ext cx="34427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/>
              <a:t>Термин </a:t>
            </a:r>
            <a:r>
              <a:rPr lang="ru-RU" sz="2400" b="1" u="sng" dirty="0">
                <a:solidFill>
                  <a:srgbClr val="C00000"/>
                </a:solidFill>
              </a:rPr>
              <a:t>линия</a:t>
            </a:r>
            <a:r>
              <a:rPr lang="ru-RU" sz="2400" dirty="0"/>
              <a:t> возник</a:t>
            </a:r>
          </a:p>
          <a:p>
            <a:pPr algn="ctr"/>
            <a:r>
              <a:rPr lang="ru-RU" sz="2400" dirty="0"/>
              <a:t> от </a:t>
            </a:r>
            <a:r>
              <a:rPr lang="ru-RU" sz="2400" dirty="0" smtClean="0"/>
              <a:t>латинского </a:t>
            </a:r>
            <a:r>
              <a:rPr lang="en-US" sz="2400" b="1" i="1" dirty="0" err="1">
                <a:solidFill>
                  <a:srgbClr val="FFC000"/>
                </a:solidFill>
              </a:rPr>
              <a:t>linum</a:t>
            </a:r>
            <a:r>
              <a:rPr lang="ru-RU" sz="2400" i="1" dirty="0"/>
              <a:t> –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«лён, льняная нить».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24" y="1916113"/>
            <a:ext cx="2875083" cy="21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98862"/>
            <a:ext cx="3312368" cy="13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1629406" y="5620609"/>
            <a:ext cx="3384550" cy="936625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7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/>
      <p:bldP spid="53254" grpId="0"/>
      <p:bldP spid="53258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967681" y="260350"/>
            <a:ext cx="72610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</a:rPr>
              <a:t>Но не только в процессе работы</a:t>
            </a:r>
          </a:p>
          <a:p>
            <a:pPr algn="ctr"/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</a:rPr>
              <a:t> знакомились  люди с геометрическими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</a:rPr>
              <a:t>фигурами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41338" y="1196975"/>
            <a:ext cx="806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Издавна они любили украшать себя, свою одежду, жилище.</a:t>
            </a:r>
          </a:p>
        </p:txBody>
      </p:sp>
      <p:pic>
        <p:nvPicPr>
          <p:cNvPr id="3074" name="Picture 2" descr="ÐÐ°ÑÑÐ¸Ð½ÐºÐ¸ Ð¿Ð¾ Ð·Ð°Ð¿ÑÐ¾ÑÑ ÑÐºÑÐ°ÑÐµÐ½Ð¸Ñ Ð´ÑÐµÐ²Ð½ÐµÐ³Ð¾ ÐµÐ³Ð¸Ð¿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22" y="1761097"/>
            <a:ext cx="2736304" cy="2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ÑÐºÑÐ°ÑÐµÐ½Ð¸Ñ Ð´ÑÐµÐ²Ð½ÐµÐ³Ð¾ ÐµÐ³Ð¸Ð¿Ñ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13" y="1761098"/>
            <a:ext cx="3295789" cy="2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ÑÐ¾ÑÐ¿Ð¸ÑÑ Ð´Ð²Ð¾ÑÑÐ¾Ð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19946"/>
            <a:ext cx="25241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Ð°ÑÑÐ¸Ð½ÐºÐ¸ Ð¿Ð¾ Ð·Ð°Ð¿ÑÐ¾ÑÑ ÑÐ¾ÑÐ¿Ð¸ÑÑ Ð¿Ð¾ÑÑÐ´Ñ Ð² ÐµÐ³Ð¸Ð¿Ñ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19946"/>
            <a:ext cx="3000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ÐÐ°ÑÑÐ¸Ð½ÐºÐ¸ Ð¿Ð¾ Ð·Ð°Ð¿ÑÐ¾ÑÑ ÑÐ¾ÑÐ¿Ð¸ÑÑ Ð¿Ð¾ÑÑÐ´Ñ Ð² ÐµÐ³Ð¸Ð¿Ñ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81834"/>
            <a:ext cx="2543175" cy="166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 descr="ÐÐ°ÑÑÐ¸Ð½ÐºÐ¸ Ð¿Ð¾ Ð·Ð°Ð¿ÑÐ¾ÑÑ ÑÐ¾ÑÐ¿Ð¸ÑÑ Ð¿Ð¾ÑÑÐ´Ñ Ð² ÐµÐ³Ð¸Ð¿Ñ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4" descr="ÐÐ°ÑÑÐ¸Ð½ÐºÐ¸ Ð¿Ð¾ Ð·Ð°Ð¿ÑÐ¾ÑÑ ÑÐ¾ÑÐ¿Ð¸ÑÑ Ð¿Ð¾ÑÑÐ´Ñ Ð² ÐµÐ³Ð¸Ð¿Ñ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6" descr="ÐÐ°ÑÑÐ¸Ð½ÐºÐ¸ Ð¿Ð¾ Ð·Ð°Ð¿ÑÐ¾ÑÑ ÑÐ¾ÑÐ¿Ð¸ÑÑ Ð¿Ð¾ÑÑÐ´Ñ Ð² ÐµÐ³Ð¸Ð¿ÑÐ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Ð°ÑÑÐ¸Ð½ÐºÐ¸ Ð¿Ð¾ Ð·Ð°Ð¿ÑÐ¾ÑÑ ÑÐ¾Ð¾ÑÑÐ¶ÐµÐ½Ð¸Ñ Ð´ÑÐµÐ²Ð½ÐµÐ³Ð¾ ÐµÐ³Ð¸Ð¿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66" y="3034306"/>
            <a:ext cx="270916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181099" y="404813"/>
            <a:ext cx="6823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FFC000"/>
                </a:solidFill>
              </a:rPr>
              <a:t>Без математических знаний невозможно</a:t>
            </a:r>
          </a:p>
          <a:p>
            <a:pPr algn="ctr"/>
            <a:r>
              <a:rPr lang="ru-RU" sz="2400" b="1" i="1" dirty="0">
                <a:solidFill>
                  <a:srgbClr val="FFC000"/>
                </a:solidFill>
              </a:rPr>
              <a:t>было бы построить все эти </a:t>
            </a:r>
            <a:r>
              <a:rPr lang="ru-RU" sz="2400" b="1" i="1" dirty="0" smtClean="0">
                <a:solidFill>
                  <a:srgbClr val="FFC000"/>
                </a:solidFill>
              </a:rPr>
              <a:t>сооружения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4102" name="Picture 6" descr="ÐÐ°ÑÑÐ¸Ð½ÐºÐ¸ Ð¿Ð¾ Ð·Ð°Ð¿ÑÐ¾ÑÑ ÑÐ¾Ð¾ÑÑÐ¶ÐµÐ½Ð¸Ñ Ð´ÑÐµÐ²Ð½ÐµÐ³Ð¾ ÐµÐ³Ð¸Ð¿Ñ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6" y="170497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°ÑÑÐ¸Ð½ÐºÐ¸ Ð¿Ð¾ Ð·Ð°Ð¿ÑÐ¾ÑÑ ÑÐ¾Ð¾ÑÑÐ¶ÐµÐ½Ð¸Ñ Ð´ÑÐµÐ²Ð½ÐµÐ³Ð¾ ÐµÐ³Ð¸Ð¿Ñ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8" y="4653136"/>
            <a:ext cx="25717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Ð°ÑÑÐ¸Ð½ÐºÐ¸ Ð¿Ð¾ Ð·Ð°Ð¿ÑÐ¾ÑÑ ÑÐ¾Ð¾ÑÑÐ¶ÐµÐ½Ð¸Ñ Ð´ÑÐµÐ²Ð½ÐµÐ³Ð¾ ÐµÐ³Ð¸Ð¿Ñ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48386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ÐÐ°ÑÑÐ¸Ð½ÐºÐ¸ Ð¿Ð¾ Ð·Ð°Ð¿ÑÐ¾ÑÑ ÑÐ¾Ð¾ÑÑÐ¶ÐµÐ½Ð¸Ñ Ð´ÑÐµÐ²Ð½ÐµÐ³Ð¾ ÐµÐ³Ð¸Ð¿ÑÐ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34306"/>
            <a:ext cx="22669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Ð°ÑÑÐ¸Ð½ÐºÐ¸ Ð¿Ð¾ Ð·Ð°Ð¿ÑÐ¾ÑÑ ÑÐ¾Ð¾ÑÑÐ¶ÐµÐ½Ð¸Ñ Ð´ÑÐµÐ²Ð½ÐµÐ³Ð¾ ÐµÐ³Ð¸Ð¿ÑÐ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4974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34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99992" y="1484784"/>
            <a:ext cx="4176712" cy="237626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800000"/>
                </a:solidFill>
                <a:effectLst/>
              </a:rPr>
              <a:t>"</a:t>
            </a:r>
            <a:r>
              <a:rPr lang="ru-RU" sz="4000" b="1" i="1" dirty="0">
                <a:solidFill>
                  <a:srgbClr val="800000"/>
                </a:solidFill>
                <a:effectLst/>
              </a:rPr>
              <a:t>Не знающие геометрии не допускаются!"</a:t>
            </a:r>
          </a:p>
        </p:txBody>
      </p:sp>
      <p:pic>
        <p:nvPicPr>
          <p:cNvPr id="56323" name="Picture 3" descr="docu0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2000" contrast="24000"/>
          </a:blip>
          <a:srcRect/>
          <a:stretch>
            <a:fillRect/>
          </a:stretch>
        </p:blipFill>
        <p:spPr>
          <a:xfrm>
            <a:off x="468313" y="476673"/>
            <a:ext cx="3703637" cy="5817766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8612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hales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2350" y="836712"/>
            <a:ext cx="3168650" cy="3816350"/>
          </a:xfrm>
          <a:prstGeom prst="rect">
            <a:avLst/>
          </a:prstGeom>
          <a:noFill/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92350" y="5157788"/>
            <a:ext cx="3203388" cy="461665"/>
          </a:xfrm>
          <a:prstGeom prst="rect">
            <a:avLst/>
          </a:prstGeom>
          <a:noFill/>
          <a:ln w="9525">
            <a:noFill/>
            <a:prstDash val="lgDashDot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</a:rPr>
              <a:t>VI </a:t>
            </a:r>
            <a:r>
              <a:rPr lang="ru-RU" sz="2400" b="1" dirty="0">
                <a:solidFill>
                  <a:srgbClr val="CC3300"/>
                </a:solidFill>
              </a:rPr>
              <a:t>век до нашей эры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139952" y="1753828"/>
            <a:ext cx="457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FFC000"/>
                </a:solidFill>
              </a:rPr>
              <a:t>Великий ученый  </a:t>
            </a:r>
          </a:p>
          <a:p>
            <a:pPr algn="ctr"/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b="1" dirty="0">
                <a:solidFill>
                  <a:srgbClr val="FFC000"/>
                </a:solidFill>
              </a:rPr>
              <a:t>Фалес </a:t>
            </a:r>
            <a:r>
              <a:rPr lang="ru-RU" sz="3200" b="1" dirty="0" smtClean="0">
                <a:solidFill>
                  <a:srgbClr val="FFC000"/>
                </a:solidFill>
              </a:rPr>
              <a:t>Милетский</a:t>
            </a:r>
          </a:p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   </a:t>
            </a:r>
            <a:endParaRPr lang="ru-RU" sz="3200" dirty="0">
              <a:solidFill>
                <a:srgbClr val="FFC000"/>
              </a:solidFill>
            </a:endParaRPr>
          </a:p>
          <a:p>
            <a:pPr algn="ctr"/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основал одну из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 прекраснейших наук –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ГЕОМЕТРИЮ</a:t>
            </a:r>
            <a:r>
              <a:rPr lang="ru-RU" sz="3200" i="1" dirty="0" smtClean="0">
                <a:solidFill>
                  <a:srgbClr val="FFC000"/>
                </a:solidFill>
              </a:rPr>
              <a:t> </a:t>
            </a:r>
            <a:endParaRPr lang="ru-RU" sz="3200" i="1" dirty="0">
              <a:solidFill>
                <a:srgbClr val="FFC000"/>
              </a:solidFill>
            </a:endParaRPr>
          </a:p>
          <a:p>
            <a:pPr algn="ctr"/>
            <a:endParaRPr lang="ru-RU" sz="2400" i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3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4441195" y="188913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096164" y="1023938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58372" name="Picture 4" descr="ev"/>
          <p:cNvPicPr>
            <a:picLocks noChangeAspect="1" noChangeArrowheads="1"/>
          </p:cNvPicPr>
          <p:nvPr/>
        </p:nvPicPr>
        <p:blipFill>
          <a:blip r:embed="rId2" cstate="email">
            <a:lum bright="12000" contrast="8000"/>
          </a:blip>
          <a:srcRect l="12892" t="10652"/>
          <a:stretch>
            <a:fillRect/>
          </a:stretch>
        </p:blipFill>
        <p:spPr bwMode="auto">
          <a:xfrm>
            <a:off x="827087" y="388933"/>
            <a:ext cx="27257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362647" y="419745"/>
            <a:ext cx="4775795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+mj-lt"/>
              </a:rPr>
              <a:t>Там, где с морем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+mj-lt"/>
              </a:rPr>
              <a:t>Сливается Нил,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+mj-lt"/>
              </a:rPr>
              <a:t>В древнем жарком краю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+mj-lt"/>
              </a:rPr>
              <a:t>Пирамид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+mj-lt"/>
              </a:rPr>
              <a:t>Математик греческий жил – </a:t>
            </a:r>
          </a:p>
          <a:p>
            <a:r>
              <a:rPr lang="ru-RU" sz="2400" b="1" i="1" dirty="0" err="1">
                <a:solidFill>
                  <a:schemeClr val="bg1"/>
                </a:solidFill>
                <a:latin typeface="+mj-lt"/>
              </a:rPr>
              <a:t>Многознающий</a:t>
            </a:r>
            <a:endParaRPr lang="ru-RU" sz="2400" b="1" i="1" dirty="0">
              <a:solidFill>
                <a:schemeClr val="bg1"/>
              </a:solidFill>
              <a:latin typeface="+mj-lt"/>
            </a:endParaRPr>
          </a:p>
          <a:p>
            <a:r>
              <a:rPr lang="ru-RU" sz="2400" b="1" i="1" dirty="0">
                <a:solidFill>
                  <a:schemeClr val="bg1"/>
                </a:solidFill>
                <a:latin typeface="+mj-lt"/>
              </a:rPr>
              <a:t>Мудрый Евклид.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+mj-lt"/>
              </a:rPr>
              <a:t>Геометрию он изучал,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+mj-lt"/>
              </a:rPr>
              <a:t>Геометрии он обучал,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+mj-lt"/>
              </a:rPr>
              <a:t>Написал он великий труд,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+mj-lt"/>
              </a:rPr>
              <a:t>Эту книгу «Начала» зовут.</a:t>
            </a:r>
          </a:p>
          <a:p>
            <a:endParaRPr lang="ru-RU" sz="2000" i="1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7" y="4205397"/>
            <a:ext cx="40456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CC0000"/>
                </a:solidFill>
              </a:rPr>
              <a:t>Евклид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древнегреческий математик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автор первого трактата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 по геометрии.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Жил в Александрии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в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III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 в. до. н. э.</a:t>
            </a:r>
          </a:p>
        </p:txBody>
      </p:sp>
    </p:spTree>
    <p:extLst>
      <p:ext uri="{BB962C8B-B14F-4D97-AF65-F5344CB8AC3E}">
        <p14:creationId xmlns:p14="http://schemas.microsoft.com/office/powerpoint/2010/main" val="169473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/>
      <p:bldP spid="583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76470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Ну-ка проверь, дружок,</a:t>
            </a:r>
          </a:p>
          <a:p>
            <a:pPr algn="ctr"/>
            <a:r>
              <a:rPr lang="ru-RU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 готов начать урок?</a:t>
            </a:r>
          </a:p>
          <a:p>
            <a:pPr algn="ctr"/>
            <a:r>
              <a:rPr lang="ru-RU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Всё ль на месте?</a:t>
            </a:r>
          </a:p>
          <a:p>
            <a:pPr algn="ctr"/>
            <a:r>
              <a:rPr lang="ru-RU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Всё ль в порядке?</a:t>
            </a:r>
          </a:p>
          <a:p>
            <a:pPr algn="ctr"/>
            <a:r>
              <a:rPr lang="ru-RU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Ручка, книжка и тетрадка?</a:t>
            </a:r>
          </a:p>
          <a:p>
            <a:pPr algn="ctr"/>
            <a:r>
              <a:rPr lang="ru-RU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ещё проверьте, детки,</a:t>
            </a:r>
          </a:p>
          <a:p>
            <a:pPr algn="ctr"/>
            <a:r>
              <a:rPr lang="ru-RU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Карандаш, линейку, ручку!</a:t>
            </a:r>
          </a:p>
          <a:p>
            <a:pPr algn="ctr"/>
            <a:r>
              <a:rPr lang="ru-RU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всё в порядке – </a:t>
            </a:r>
          </a:p>
          <a:p>
            <a:pPr algn="ctr"/>
            <a:r>
              <a:rPr lang="ru-RU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 хороший ученик!</a:t>
            </a:r>
          </a:p>
        </p:txBody>
      </p:sp>
      <p:pic>
        <p:nvPicPr>
          <p:cNvPr id="3074" name="Picture 2" descr="ÐÐ°ÑÑÐ¸Ð½ÐºÐ¸ Ð¿Ð¾ Ð·Ð°Ð¿ÑÐ¾ÑÑ ÑÐ¾Ð²Ð° ÑÐ¼Ð½Ð°Ñ ÐºÐ°ÑÑÐ¸Ð½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0"/>
            <a:ext cx="15811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4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1043608" y="476250"/>
            <a:ext cx="6912768" cy="5729288"/>
            <a:chOff x="113" y="300"/>
            <a:chExt cx="2812" cy="3609"/>
          </a:xfrm>
        </p:grpSpPr>
        <p:pic>
          <p:nvPicPr>
            <p:cNvPr id="59395" name="Picture 3" descr="no35_12"/>
            <p:cNvPicPr>
              <a:picLocks noChangeAspect="1" noChangeArrowheads="1"/>
            </p:cNvPicPr>
            <p:nvPr/>
          </p:nvPicPr>
          <p:blipFill>
            <a:blip r:embed="rId3" cstate="email"/>
            <a:srcRect t="2559" b="4288"/>
            <a:stretch>
              <a:fillRect/>
            </a:stretch>
          </p:blipFill>
          <p:spPr bwMode="auto">
            <a:xfrm>
              <a:off x="748" y="1979"/>
              <a:ext cx="1708" cy="1930"/>
            </a:xfrm>
            <a:prstGeom prst="rect">
              <a:avLst/>
            </a:prstGeom>
            <a:noFill/>
          </p:spPr>
        </p:pic>
        <p:sp>
          <p:nvSpPr>
            <p:cNvPr id="59396" name="Text Box 4"/>
            <p:cNvSpPr txBox="1">
              <a:spLocks noChangeArrowheads="1"/>
            </p:cNvSpPr>
            <p:nvPr/>
          </p:nvSpPr>
          <p:spPr bwMode="auto">
            <a:xfrm>
              <a:off x="113" y="300"/>
              <a:ext cx="2812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Сочинение Евклида  «Начала» почти 2000 лет  служило основной книгой,  по которой изучали  геометрию. </a:t>
              </a:r>
            </a:p>
            <a:p>
              <a:pPr algn="ctr"/>
              <a:endParaRPr lang="ru-RU" sz="2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 </a:t>
              </a:r>
              <a:r>
                <a:rPr lang="ru-RU" sz="2400" b="1" dirty="0">
                  <a:solidFill>
                    <a:schemeClr val="bg1"/>
                  </a:solidFill>
                </a:rPr>
                <a:t>Произведение состояло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 из 13 томов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.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77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549859" y="404664"/>
            <a:ext cx="8080001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>Несмотря на то, что содержание геометрии</a:t>
            </a:r>
          </a:p>
          <a:p>
            <a:pPr algn="ctr"/>
            <a:r>
              <a:rPr lang="ru-RU" sz="2800" dirty="0">
                <a:latin typeface="Times New Roman" pitchFamily="18" charset="0"/>
              </a:rPr>
              <a:t> расширилось далеко за пределы учения о земле,</a:t>
            </a:r>
          </a:p>
          <a:p>
            <a:pPr algn="ctr"/>
            <a:r>
              <a:rPr lang="ru-RU" sz="2800" dirty="0">
                <a:latin typeface="Times New Roman" pitchFamily="18" charset="0"/>
              </a:rPr>
              <a:t> она по прежнему продолжает  называться </a:t>
            </a:r>
            <a:r>
              <a:rPr lang="ru-RU" sz="2800" b="1" i="1" dirty="0">
                <a:solidFill>
                  <a:srgbClr val="800000"/>
                </a:solidFill>
                <a:latin typeface="Times New Roman" pitchFamily="18" charset="0"/>
              </a:rPr>
              <a:t>«Геометрией»</a:t>
            </a:r>
            <a:r>
              <a:rPr lang="ru-RU" sz="2800" b="1" i="1" dirty="0">
                <a:latin typeface="Times New Roman" pitchFamily="18" charset="0"/>
              </a:rPr>
              <a:t> </a:t>
            </a:r>
          </a:p>
          <a:p>
            <a:pPr algn="ctr"/>
            <a:r>
              <a:rPr lang="ru-RU" sz="2800" dirty="0">
                <a:latin typeface="Times New Roman" pitchFamily="18" charset="0"/>
              </a:rPr>
              <a:t> и  занимается </a:t>
            </a:r>
          </a:p>
          <a:p>
            <a:pPr algn="ctr"/>
            <a:r>
              <a:rPr lang="ru-RU" sz="2800" dirty="0">
                <a:latin typeface="Times New Roman" pitchFamily="18" charset="0"/>
              </a:rPr>
              <a:t>изучением свойств геометрических фигур.</a:t>
            </a:r>
          </a:p>
        </p:txBody>
      </p:sp>
      <p:pic>
        <p:nvPicPr>
          <p:cNvPr id="5122" name="Picture 2" descr="ÐÐ°ÑÑÐ¸Ð½ÐºÐ¸ Ð¿Ð¾ Ð·Ð°Ð¿ÑÐ¾ÑÑ Ð³ÐµÐ¾Ð¼ÐµÑÑÐ¸ÑÐµÑÐºÐ¸Ðµ ÑÐ¸Ð³ÑÑ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963">
            <a:off x="1133908" y="3892727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Ð³ÐµÐ¾Ð¼ÐµÑÑÐ¸ÑÐµÑÐºÐ¸Ðµ ÑÐ¸Ð³ÑÑ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2218">
            <a:off x="5823200" y="3796436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27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8" name="Group 6"/>
          <p:cNvGrpSpPr>
            <a:grpSpLocks/>
          </p:cNvGrpSpPr>
          <p:nvPr/>
        </p:nvGrpSpPr>
        <p:grpSpPr bwMode="auto">
          <a:xfrm>
            <a:off x="2120899" y="260350"/>
            <a:ext cx="5184775" cy="865188"/>
            <a:chOff x="204" y="164"/>
            <a:chExt cx="3266" cy="545"/>
          </a:xfrm>
        </p:grpSpPr>
        <p:sp>
          <p:nvSpPr>
            <p:cNvPr id="64517" name="AutoShape 5"/>
            <p:cNvSpPr>
              <a:spLocks noChangeArrowheads="1"/>
            </p:cNvSpPr>
            <p:nvPr/>
          </p:nvSpPr>
          <p:spPr bwMode="auto">
            <a:xfrm>
              <a:off x="204" y="164"/>
              <a:ext cx="2857" cy="54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16" name="Rectangle 4"/>
            <p:cNvSpPr>
              <a:spLocks noChangeArrowheads="1"/>
            </p:cNvSpPr>
            <p:nvPr/>
          </p:nvSpPr>
          <p:spPr bwMode="auto">
            <a:xfrm>
              <a:off x="249" y="210"/>
              <a:ext cx="322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b="1" i="1">
                  <a:solidFill>
                    <a:srgbClr val="000000"/>
                  </a:solidFill>
                </a:rPr>
                <a:t>Геометрия -</a:t>
              </a:r>
              <a:r>
                <a:rPr lang="ru-RU" b="1">
                  <a:solidFill>
                    <a:srgbClr val="000000"/>
                  </a:solidFill>
                </a:rPr>
                <a:t>  занимается изучением свойств геометрических фигур.</a:t>
              </a:r>
            </a:p>
          </p:txBody>
        </p:sp>
      </p:grp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755576" y="1125538"/>
            <a:ext cx="76248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Уберите те слова, </a:t>
            </a:r>
            <a:r>
              <a:rPr lang="ru-RU" sz="2000" b="1" dirty="0">
                <a:solidFill>
                  <a:schemeClr val="bg1"/>
                </a:solidFill>
              </a:rPr>
              <a:t>которые не относятся к </a:t>
            </a:r>
            <a:r>
              <a:rPr lang="ru-RU" sz="2000" b="1" dirty="0" smtClean="0">
                <a:solidFill>
                  <a:schemeClr val="bg1"/>
                </a:solidFill>
              </a:rPr>
              <a:t>происхождению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слова «геометрия»,  к определению и чем она занимается?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64540" name="Group 28"/>
          <p:cNvGrpSpPr>
            <a:grpSpLocks/>
          </p:cNvGrpSpPr>
          <p:nvPr/>
        </p:nvGrpSpPr>
        <p:grpSpPr bwMode="auto">
          <a:xfrm>
            <a:off x="317007" y="2243137"/>
            <a:ext cx="8063429" cy="3057525"/>
            <a:chOff x="45" y="1413"/>
            <a:chExt cx="5375" cy="1926"/>
          </a:xfrm>
        </p:grpSpPr>
        <p:grpSp>
          <p:nvGrpSpPr>
            <p:cNvPr id="64523" name="Group 11"/>
            <p:cNvGrpSpPr>
              <a:grpSpLocks/>
            </p:cNvGrpSpPr>
            <p:nvPr/>
          </p:nvGrpSpPr>
          <p:grpSpPr bwMode="auto">
            <a:xfrm>
              <a:off x="1745" y="1669"/>
              <a:ext cx="2448" cy="998"/>
              <a:chOff x="1745" y="1669"/>
              <a:chExt cx="2448" cy="998"/>
            </a:xfrm>
          </p:grpSpPr>
          <p:sp>
            <p:nvSpPr>
              <p:cNvPr id="64520" name="AutoShape 8"/>
              <p:cNvSpPr>
                <a:spLocks noChangeArrowheads="1"/>
              </p:cNvSpPr>
              <p:nvPr/>
            </p:nvSpPr>
            <p:spPr bwMode="auto">
              <a:xfrm rot="353582">
                <a:off x="1745" y="1669"/>
                <a:ext cx="2448" cy="998"/>
              </a:xfrm>
              <a:prstGeom prst="irregularSeal2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64522" name="Text Box 10"/>
              <p:cNvSpPr txBox="1">
                <a:spLocks noChangeArrowheads="1"/>
              </p:cNvSpPr>
              <p:nvPr/>
            </p:nvSpPr>
            <p:spPr bwMode="auto">
              <a:xfrm>
                <a:off x="2154" y="2016"/>
                <a:ext cx="14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olidFill>
                      <a:srgbClr val="000000"/>
                    </a:solidFill>
                    <a:latin typeface="Arial Black" pitchFamily="34" charset="0"/>
                  </a:rPr>
                  <a:t>ГЕОМЕТРИЯ</a:t>
                </a:r>
              </a:p>
            </p:txBody>
          </p:sp>
        </p:grpSp>
        <p:sp>
          <p:nvSpPr>
            <p:cNvPr id="64524" name="AutoShape 12"/>
            <p:cNvSpPr>
              <a:spLocks noChangeArrowheads="1"/>
            </p:cNvSpPr>
            <p:nvPr/>
          </p:nvSpPr>
          <p:spPr bwMode="auto">
            <a:xfrm>
              <a:off x="158" y="1933"/>
              <a:ext cx="1542" cy="553"/>
            </a:xfrm>
            <a:prstGeom prst="wedgeEllipseCallout">
              <a:avLst>
                <a:gd name="adj1" fmla="val 73829"/>
                <a:gd name="adj2" fmla="val -54685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 dirty="0"/>
                <a:t>свойства</a:t>
              </a:r>
            </a:p>
          </p:txBody>
        </p:sp>
        <p:sp>
          <p:nvSpPr>
            <p:cNvPr id="64526" name="AutoShape 14"/>
            <p:cNvSpPr>
              <a:spLocks noChangeArrowheads="1"/>
            </p:cNvSpPr>
            <p:nvPr/>
          </p:nvSpPr>
          <p:spPr bwMode="auto">
            <a:xfrm>
              <a:off x="1882" y="2976"/>
              <a:ext cx="1406" cy="363"/>
            </a:xfrm>
            <a:prstGeom prst="wedgeEllipseCallout">
              <a:avLst>
                <a:gd name="adj1" fmla="val 30866"/>
                <a:gd name="adj2" fmla="val -161296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 dirty="0"/>
                <a:t>фигуры</a:t>
              </a:r>
            </a:p>
          </p:txBody>
        </p:sp>
        <p:sp>
          <p:nvSpPr>
            <p:cNvPr id="64527" name="AutoShape 15"/>
            <p:cNvSpPr>
              <a:spLocks noChangeArrowheads="1"/>
            </p:cNvSpPr>
            <p:nvPr/>
          </p:nvSpPr>
          <p:spPr bwMode="auto">
            <a:xfrm>
              <a:off x="58" y="2659"/>
              <a:ext cx="1869" cy="620"/>
            </a:xfrm>
            <a:prstGeom prst="wedgeEllipseCallout">
              <a:avLst>
                <a:gd name="adj1" fmla="val 68481"/>
                <a:gd name="adj2" fmla="val -90222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 dirty="0"/>
                <a:t>землемерие</a:t>
              </a:r>
            </a:p>
          </p:txBody>
        </p:sp>
        <p:sp>
          <p:nvSpPr>
            <p:cNvPr id="64528" name="AutoShape 16"/>
            <p:cNvSpPr>
              <a:spLocks noChangeArrowheads="1"/>
            </p:cNvSpPr>
            <p:nvPr/>
          </p:nvSpPr>
          <p:spPr bwMode="auto">
            <a:xfrm>
              <a:off x="4377" y="2160"/>
              <a:ext cx="1043" cy="363"/>
            </a:xfrm>
            <a:prstGeom prst="wedgeEllipseCallout">
              <a:avLst>
                <a:gd name="adj1" fmla="val -106856"/>
                <a:gd name="adj2" fmla="val -23278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 dirty="0"/>
                <a:t>земля</a:t>
              </a:r>
            </a:p>
          </p:txBody>
        </p:sp>
        <p:sp>
          <p:nvSpPr>
            <p:cNvPr id="64530" name="AutoShape 18"/>
            <p:cNvSpPr>
              <a:spLocks noChangeArrowheads="1"/>
            </p:cNvSpPr>
            <p:nvPr/>
          </p:nvSpPr>
          <p:spPr bwMode="auto">
            <a:xfrm>
              <a:off x="45" y="1413"/>
              <a:ext cx="2540" cy="363"/>
            </a:xfrm>
            <a:prstGeom prst="wedgeEllipseCallout">
              <a:avLst>
                <a:gd name="adj1" fmla="val 40931"/>
                <a:gd name="adj2" fmla="val 635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 dirty="0"/>
                <a:t>геометрические</a:t>
              </a:r>
            </a:p>
          </p:txBody>
        </p:sp>
      </p:grpSp>
      <p:grpSp>
        <p:nvGrpSpPr>
          <p:cNvPr id="64541" name="Group 29"/>
          <p:cNvGrpSpPr>
            <a:grpSpLocks/>
          </p:cNvGrpSpPr>
          <p:nvPr/>
        </p:nvGrpSpPr>
        <p:grpSpPr bwMode="auto">
          <a:xfrm>
            <a:off x="4703512" y="2133209"/>
            <a:ext cx="4392613" cy="3359695"/>
            <a:chOff x="2880" y="1231"/>
            <a:chExt cx="2767" cy="1882"/>
          </a:xfrm>
          <a:solidFill>
            <a:schemeClr val="accent4">
              <a:lumMod val="75000"/>
            </a:schemeClr>
          </a:solidFill>
        </p:grpSpPr>
        <p:sp>
          <p:nvSpPr>
            <p:cNvPr id="64536" name="AutoShape 24"/>
            <p:cNvSpPr>
              <a:spLocks noChangeArrowheads="1"/>
            </p:cNvSpPr>
            <p:nvPr/>
          </p:nvSpPr>
          <p:spPr bwMode="auto">
            <a:xfrm>
              <a:off x="3264" y="2508"/>
              <a:ext cx="2383" cy="605"/>
            </a:xfrm>
            <a:prstGeom prst="wedgeEllipseCallout">
              <a:avLst>
                <a:gd name="adj1" fmla="val -47019"/>
                <a:gd name="adj2" fmla="val -112259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 dirty="0"/>
                <a:t>алгебраические</a:t>
              </a:r>
            </a:p>
          </p:txBody>
        </p:sp>
        <p:sp>
          <p:nvSpPr>
            <p:cNvPr id="64538" name="AutoShape 26"/>
            <p:cNvSpPr>
              <a:spLocks noChangeArrowheads="1"/>
            </p:cNvSpPr>
            <p:nvPr/>
          </p:nvSpPr>
          <p:spPr bwMode="auto">
            <a:xfrm>
              <a:off x="3969" y="1434"/>
              <a:ext cx="1179" cy="363"/>
            </a:xfrm>
            <a:prstGeom prst="wedgeEllipseCallout">
              <a:avLst>
                <a:gd name="adj1" fmla="val -62046"/>
                <a:gd name="adj2" fmla="val 71764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 dirty="0"/>
                <a:t>резать</a:t>
              </a:r>
            </a:p>
          </p:txBody>
        </p:sp>
        <p:sp>
          <p:nvSpPr>
            <p:cNvPr id="64539" name="AutoShape 27"/>
            <p:cNvSpPr>
              <a:spLocks noChangeArrowheads="1"/>
            </p:cNvSpPr>
            <p:nvPr/>
          </p:nvSpPr>
          <p:spPr bwMode="auto">
            <a:xfrm>
              <a:off x="2880" y="1231"/>
              <a:ext cx="771" cy="430"/>
            </a:xfrm>
            <a:prstGeom prst="wedgeEllipseCallout">
              <a:avLst>
                <a:gd name="adj1" fmla="val -51296"/>
                <a:gd name="adj2" fmla="val 7396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 dirty="0"/>
                <a:t>миф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9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807" y="212031"/>
            <a:ext cx="6696744" cy="126014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ФИЗКУЛЬТМИНУТКА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ÐÐ°ÑÑÐ¸Ð½ÐºÐ¸ Ð¿Ð¾ Ð·Ð°Ð¿ÑÐ¾ÑÑ Ð³Ð¸ÑÐºÐ¸ Ð´Ð»Ñ Ð¿ÑÐµÐ·ÐµÐ½ÑÐ°ÑÐ¸Ð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84" y="1561730"/>
            <a:ext cx="5028215" cy="20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27871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74" y="4293096"/>
            <a:ext cx="467626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1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вырезанным углом 1"/>
          <p:cNvSpPr/>
          <p:nvPr/>
        </p:nvSpPr>
        <p:spPr>
          <a:xfrm>
            <a:off x="1547664" y="692696"/>
            <a:ext cx="6192688" cy="1080120"/>
          </a:xfrm>
          <a:prstGeom prst="snip1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39752" y="836712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ГЕОМЕТРИЯ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060848"/>
            <a:ext cx="360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Планиметрия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C000"/>
                </a:solidFill>
              </a:rPr>
              <a:t>–</a:t>
            </a:r>
            <a:r>
              <a:rPr lang="ru-RU" sz="3200" dirty="0"/>
              <a:t> изучает свойства геометрических фигур, все точки которой лежат в одной плоскости.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2081217"/>
            <a:ext cx="3384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Стереометрия –</a:t>
            </a:r>
            <a:r>
              <a:rPr lang="ru-RU" sz="3200" dirty="0"/>
              <a:t> изучает геометрические фигуры, которые не лежат в одной плоскости.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79712" y="1772816"/>
            <a:ext cx="72008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868144" y="1772816"/>
            <a:ext cx="72008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06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0147" y="5068713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вы думаете, какие фигуры являются основными в планиметрии?</a:t>
            </a:r>
          </a:p>
        </p:txBody>
      </p:sp>
      <p:sp>
        <p:nvSpPr>
          <p:cNvPr id="3" name="AutoShape 2" descr="ÐÐ°ÑÑÐ¸Ð½ÐºÐ¸ Ð¿Ð¾ Ð·Ð°Ð¿ÑÐ¾ÑÑ Ð¡ÐÐÐ ÐÐÐÐÐÐÐ ÐÐÐÐÐÐ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6722">
            <a:off x="566027" y="461503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5481">
            <a:off x="6110181" y="70203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479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2671">
            <a:off x="6507687" y="3194128"/>
            <a:ext cx="2152650" cy="186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576">
            <a:off x="523303" y="3238847"/>
            <a:ext cx="2395800" cy="167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47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39738" y="333375"/>
            <a:ext cx="82629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Точка – 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/>
              <a:t>самое </a:t>
            </a:r>
            <a:r>
              <a:rPr lang="ru-RU" sz="2800" b="1" dirty="0"/>
              <a:t>главное понятие планиметрии</a:t>
            </a:r>
            <a:r>
              <a:rPr lang="ru-RU" b="1" dirty="0"/>
              <a:t>.</a:t>
            </a:r>
          </a:p>
        </p:txBody>
      </p:sp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1462035" y="1544506"/>
            <a:ext cx="6144244" cy="3828710"/>
            <a:chOff x="1429" y="2009"/>
            <a:chExt cx="2073" cy="1514"/>
          </a:xfrm>
        </p:grpSpPr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1693" y="2009"/>
              <a:ext cx="1809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FFC000"/>
                  </a:solidFill>
                </a:rPr>
                <a:t>Обозначение </a:t>
              </a:r>
              <a:r>
                <a:rPr lang="ru-RU" sz="3600" b="1" dirty="0" smtClean="0">
                  <a:solidFill>
                    <a:srgbClr val="FFC000"/>
                  </a:solidFill>
                </a:rPr>
                <a:t>точек </a:t>
              </a:r>
              <a:endParaRPr lang="ru-RU" sz="3600" b="1" dirty="0">
                <a:solidFill>
                  <a:srgbClr val="FFC000"/>
                </a:solidFill>
              </a:endParaRPr>
            </a:p>
          </p:txBody>
        </p:sp>
        <p:grpSp>
          <p:nvGrpSpPr>
            <p:cNvPr id="29714" name="Group 18"/>
            <p:cNvGrpSpPr>
              <a:grpSpLocks/>
            </p:cNvGrpSpPr>
            <p:nvPr/>
          </p:nvGrpSpPr>
          <p:grpSpPr bwMode="auto">
            <a:xfrm>
              <a:off x="1633" y="3022"/>
              <a:ext cx="369" cy="433"/>
              <a:chOff x="1678" y="2432"/>
              <a:chExt cx="369" cy="433"/>
            </a:xfrm>
          </p:grpSpPr>
          <p:sp>
            <p:nvSpPr>
              <p:cNvPr id="29702" name="Oval 6"/>
              <p:cNvSpPr>
                <a:spLocks noChangeArrowheads="1"/>
              </p:cNvSpPr>
              <p:nvPr/>
            </p:nvSpPr>
            <p:spPr bwMode="auto">
              <a:xfrm>
                <a:off x="1678" y="2728"/>
                <a:ext cx="136" cy="137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9703" name="Text Box 7"/>
              <p:cNvSpPr txBox="1">
                <a:spLocks noChangeArrowheads="1"/>
              </p:cNvSpPr>
              <p:nvPr/>
            </p:nvSpPr>
            <p:spPr bwMode="auto">
              <a:xfrm>
                <a:off x="1746" y="2432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C00000"/>
                    </a:solidFill>
                  </a:rPr>
                  <a:t>В</a:t>
                </a:r>
              </a:p>
            </p:txBody>
          </p:sp>
        </p:grpSp>
        <p:grpSp>
          <p:nvGrpSpPr>
            <p:cNvPr id="29716" name="Group 20"/>
            <p:cNvGrpSpPr>
              <a:grpSpLocks/>
            </p:cNvGrpSpPr>
            <p:nvPr/>
          </p:nvGrpSpPr>
          <p:grpSpPr bwMode="auto">
            <a:xfrm>
              <a:off x="2729" y="3158"/>
              <a:ext cx="369" cy="365"/>
              <a:chOff x="2608" y="2251"/>
              <a:chExt cx="369" cy="365"/>
            </a:xfrm>
          </p:grpSpPr>
          <p:sp>
            <p:nvSpPr>
              <p:cNvPr id="29705" name="Oval 9"/>
              <p:cNvSpPr>
                <a:spLocks noChangeArrowheads="1"/>
              </p:cNvSpPr>
              <p:nvPr/>
            </p:nvSpPr>
            <p:spPr bwMode="auto">
              <a:xfrm>
                <a:off x="2841" y="2425"/>
                <a:ext cx="136" cy="137"/>
              </a:xfrm>
              <a:prstGeom prst="ellipse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9706" name="Text Box 10"/>
              <p:cNvSpPr txBox="1">
                <a:spLocks noChangeArrowheads="1"/>
              </p:cNvSpPr>
              <p:nvPr/>
            </p:nvSpPr>
            <p:spPr bwMode="auto">
              <a:xfrm>
                <a:off x="2608" y="2251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</a:rPr>
                  <a:t>D</a:t>
                </a:r>
                <a:endParaRPr lang="ru-RU" sz="32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9715" name="Group 19"/>
            <p:cNvGrpSpPr>
              <a:grpSpLocks/>
            </p:cNvGrpSpPr>
            <p:nvPr/>
          </p:nvGrpSpPr>
          <p:grpSpPr bwMode="auto">
            <a:xfrm>
              <a:off x="2302" y="2499"/>
              <a:ext cx="364" cy="365"/>
              <a:chOff x="2348" y="2771"/>
              <a:chExt cx="364" cy="365"/>
            </a:xfrm>
          </p:grpSpPr>
          <p:sp>
            <p:nvSpPr>
              <p:cNvPr id="29707" name="Oval 11"/>
              <p:cNvSpPr>
                <a:spLocks noChangeArrowheads="1"/>
              </p:cNvSpPr>
              <p:nvPr/>
            </p:nvSpPr>
            <p:spPr bwMode="auto">
              <a:xfrm>
                <a:off x="2576" y="2953"/>
                <a:ext cx="136" cy="137"/>
              </a:xfrm>
              <a:prstGeom prst="ellipse">
                <a:avLst/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9708" name="Text Box 12"/>
              <p:cNvSpPr txBox="1">
                <a:spLocks noChangeArrowheads="1"/>
              </p:cNvSpPr>
              <p:nvPr/>
            </p:nvSpPr>
            <p:spPr bwMode="auto">
              <a:xfrm>
                <a:off x="2348" y="2771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C00000"/>
                    </a:solidFill>
                  </a:rPr>
                  <a:t>С</a:t>
                </a:r>
              </a:p>
            </p:txBody>
          </p:sp>
        </p:grpSp>
        <p:grpSp>
          <p:nvGrpSpPr>
            <p:cNvPr id="29717" name="Group 21"/>
            <p:cNvGrpSpPr>
              <a:grpSpLocks/>
            </p:cNvGrpSpPr>
            <p:nvPr/>
          </p:nvGrpSpPr>
          <p:grpSpPr bwMode="auto">
            <a:xfrm>
              <a:off x="3198" y="2296"/>
              <a:ext cx="272" cy="454"/>
              <a:chOff x="3515" y="2297"/>
              <a:chExt cx="272" cy="454"/>
            </a:xfrm>
          </p:grpSpPr>
          <p:sp>
            <p:nvSpPr>
              <p:cNvPr id="29709" name="Oval 13"/>
              <p:cNvSpPr>
                <a:spLocks noChangeArrowheads="1"/>
              </p:cNvSpPr>
              <p:nvPr/>
            </p:nvSpPr>
            <p:spPr bwMode="auto">
              <a:xfrm>
                <a:off x="3651" y="2614"/>
                <a:ext cx="136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9710" name="Text Box 14"/>
              <p:cNvSpPr txBox="1">
                <a:spLocks noChangeArrowheads="1"/>
              </p:cNvSpPr>
              <p:nvPr/>
            </p:nvSpPr>
            <p:spPr bwMode="auto">
              <a:xfrm>
                <a:off x="3515" y="2297"/>
                <a:ext cx="14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C00000"/>
                    </a:solidFill>
                  </a:rPr>
                  <a:t>Е</a:t>
                </a:r>
              </a:p>
            </p:txBody>
          </p:sp>
        </p:grpSp>
        <p:grpSp>
          <p:nvGrpSpPr>
            <p:cNvPr id="29713" name="Group 17"/>
            <p:cNvGrpSpPr>
              <a:grpSpLocks/>
            </p:cNvGrpSpPr>
            <p:nvPr/>
          </p:nvGrpSpPr>
          <p:grpSpPr bwMode="auto">
            <a:xfrm>
              <a:off x="1429" y="2296"/>
              <a:ext cx="301" cy="454"/>
              <a:chOff x="3243" y="3022"/>
              <a:chExt cx="301" cy="454"/>
            </a:xfrm>
          </p:grpSpPr>
          <p:sp>
            <p:nvSpPr>
              <p:cNvPr id="29711" name="Oval 15"/>
              <p:cNvSpPr>
                <a:spLocks noChangeArrowheads="1"/>
              </p:cNvSpPr>
              <p:nvPr/>
            </p:nvSpPr>
            <p:spPr bwMode="auto">
              <a:xfrm>
                <a:off x="3379" y="3339"/>
                <a:ext cx="136" cy="137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9712" name="Text Box 16"/>
              <p:cNvSpPr txBox="1">
                <a:spLocks noChangeArrowheads="1"/>
              </p:cNvSpPr>
              <p:nvPr/>
            </p:nvSpPr>
            <p:spPr bwMode="auto">
              <a:xfrm>
                <a:off x="3243" y="3022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C00000"/>
                    </a:solidFill>
                  </a:rPr>
                  <a:t>А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436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39551" y="396022"/>
            <a:ext cx="78488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Прямая –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/>
              <a:t>второе </a:t>
            </a:r>
            <a:r>
              <a:rPr lang="ru-RU" sz="2800" b="1" dirty="0"/>
              <a:t>основное понятие планиметрии</a:t>
            </a:r>
            <a:r>
              <a:rPr lang="ru-RU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4048" y="2738712"/>
            <a:ext cx="3875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Прямые обозначают двумя заглавными буквами латинского алфавита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865" y="2757085"/>
            <a:ext cx="3168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Прямые </a:t>
            </a:r>
            <a:r>
              <a:rPr lang="ru-RU" sz="2000" b="1" dirty="0" smtClean="0">
                <a:solidFill>
                  <a:srgbClr val="002060"/>
                </a:solidFill>
              </a:rPr>
              <a:t>обозначают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одной малой буквой латинского алфавита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5" y="1350129"/>
            <a:ext cx="532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Прямая безгранична, поэтому на чертеже изображают её часть. </a:t>
            </a:r>
          </a:p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11314" y="4116125"/>
            <a:ext cx="2636550" cy="93610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15267" y="4221232"/>
            <a:ext cx="7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а</a:t>
            </a:r>
            <a:endParaRPr lang="ru-RU" sz="4800" dirty="0">
              <a:solidFill>
                <a:srgbClr val="FF00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4899544" y="3893683"/>
            <a:ext cx="3816424" cy="13809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45480" y="4457387"/>
            <a:ext cx="7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6296" y="4116125"/>
            <a:ext cx="7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8929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2" grpId="0"/>
      <p:bldP spid="3" grpId="0"/>
      <p:bldP spid="5" grpId="0"/>
      <p:bldP spid="8" grpId="0"/>
      <p:bldP spid="23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88938" y="333375"/>
            <a:ext cx="8366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Расположение точки  по отношению к прямой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468313" y="1268413"/>
            <a:ext cx="3522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Точка может </a:t>
            </a:r>
            <a:r>
              <a:rPr lang="ru-RU" u="sng" dirty="0">
                <a:solidFill>
                  <a:srgbClr val="FF0000"/>
                </a:solidFill>
              </a:rPr>
              <a:t>лежать</a:t>
            </a:r>
            <a:r>
              <a:rPr lang="ru-RU" dirty="0"/>
              <a:t> на прямой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4787900" y="1268413"/>
            <a:ext cx="3840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Точка может </a:t>
            </a:r>
            <a:r>
              <a:rPr lang="ru-RU" u="sng" dirty="0"/>
              <a:t>не лежать</a:t>
            </a:r>
            <a:r>
              <a:rPr lang="ru-RU" dirty="0"/>
              <a:t> на прямой</a:t>
            </a:r>
          </a:p>
        </p:txBody>
      </p:sp>
      <p:grpSp>
        <p:nvGrpSpPr>
          <p:cNvPr id="32791" name="Group 23"/>
          <p:cNvGrpSpPr>
            <a:grpSpLocks/>
          </p:cNvGrpSpPr>
          <p:nvPr/>
        </p:nvGrpSpPr>
        <p:grpSpPr bwMode="auto">
          <a:xfrm>
            <a:off x="1042988" y="1700213"/>
            <a:ext cx="3095625" cy="1728787"/>
            <a:chOff x="657" y="1071"/>
            <a:chExt cx="1950" cy="1089"/>
          </a:xfrm>
        </p:grpSpPr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1292" y="1389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00"/>
                  </a:solidFill>
                </a:rPr>
                <a:t>A</a:t>
              </a:r>
              <a:endParaRPr lang="ru-RU" sz="3200" b="1">
                <a:solidFill>
                  <a:srgbClr val="FFFF00"/>
                </a:solidFill>
              </a:endParaRPr>
            </a:p>
          </p:txBody>
        </p:sp>
        <p:sp>
          <p:nvSpPr>
            <p:cNvPr id="32780" name="Text Box 12"/>
            <p:cNvSpPr txBox="1">
              <a:spLocks noChangeArrowheads="1"/>
            </p:cNvSpPr>
            <p:nvPr/>
          </p:nvSpPr>
          <p:spPr bwMode="auto">
            <a:xfrm>
              <a:off x="2109" y="1071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b</a:t>
              </a:r>
              <a:endParaRPr lang="ru-RU" sz="3200" b="1">
                <a:solidFill>
                  <a:srgbClr val="FF0000"/>
                </a:solidFill>
              </a:endParaRPr>
            </a:p>
          </p:txBody>
        </p:sp>
        <p:sp>
          <p:nvSpPr>
            <p:cNvPr id="32781" name="Line 13"/>
            <p:cNvSpPr>
              <a:spLocks noChangeShapeType="1"/>
            </p:cNvSpPr>
            <p:nvPr/>
          </p:nvSpPr>
          <p:spPr bwMode="auto">
            <a:xfrm flipV="1">
              <a:off x="657" y="1298"/>
              <a:ext cx="1950" cy="86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89" name="Oval 21"/>
            <p:cNvSpPr>
              <a:spLocks noChangeArrowheads="1"/>
            </p:cNvSpPr>
            <p:nvPr/>
          </p:nvSpPr>
          <p:spPr bwMode="auto">
            <a:xfrm>
              <a:off x="1474" y="1706"/>
              <a:ext cx="136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92" name="Group 24"/>
          <p:cNvGrpSpPr>
            <a:grpSpLocks/>
          </p:cNvGrpSpPr>
          <p:nvPr/>
        </p:nvGrpSpPr>
        <p:grpSpPr bwMode="auto">
          <a:xfrm>
            <a:off x="4787900" y="1700213"/>
            <a:ext cx="3960813" cy="1584325"/>
            <a:chOff x="3016" y="1071"/>
            <a:chExt cx="2495" cy="998"/>
          </a:xfrm>
        </p:grpSpPr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4649" y="1071"/>
              <a:ext cx="3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FFFF00"/>
                  </a:solidFill>
                </a:rPr>
                <a:t>В</a:t>
              </a:r>
            </a:p>
          </p:txBody>
        </p:sp>
        <p:sp>
          <p:nvSpPr>
            <p:cNvPr id="32776" name="Line 8"/>
            <p:cNvSpPr>
              <a:spLocks noChangeShapeType="1"/>
            </p:cNvSpPr>
            <p:nvPr/>
          </p:nvSpPr>
          <p:spPr bwMode="auto">
            <a:xfrm>
              <a:off x="3016" y="1207"/>
              <a:ext cx="2495" cy="86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Oval 10"/>
            <p:cNvSpPr>
              <a:spLocks noChangeArrowheads="1"/>
            </p:cNvSpPr>
            <p:nvPr/>
          </p:nvSpPr>
          <p:spPr bwMode="auto">
            <a:xfrm>
              <a:off x="4604" y="1344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90" name="Text Box 22"/>
            <p:cNvSpPr txBox="1">
              <a:spLocks noChangeArrowheads="1"/>
            </p:cNvSpPr>
            <p:nvPr/>
          </p:nvSpPr>
          <p:spPr bwMode="auto">
            <a:xfrm>
              <a:off x="5148" y="1616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00FF00"/>
                  </a:solidFill>
                </a:rPr>
                <a:t>c</a:t>
              </a:r>
              <a:endParaRPr lang="ru-RU" sz="3200" b="1">
                <a:solidFill>
                  <a:srgbClr val="00FF00"/>
                </a:solidFill>
              </a:endParaRPr>
            </a:p>
          </p:txBody>
        </p:sp>
      </p:grpSp>
      <p:grpSp>
        <p:nvGrpSpPr>
          <p:cNvPr id="32804" name="Group 36"/>
          <p:cNvGrpSpPr>
            <a:grpSpLocks/>
          </p:cNvGrpSpPr>
          <p:nvPr/>
        </p:nvGrpSpPr>
        <p:grpSpPr bwMode="auto">
          <a:xfrm>
            <a:off x="1692275" y="3429000"/>
            <a:ext cx="2160588" cy="863600"/>
            <a:chOff x="975" y="2160"/>
            <a:chExt cx="1361" cy="544"/>
          </a:xfrm>
        </p:grpSpPr>
        <p:sp>
          <p:nvSpPr>
            <p:cNvPr id="32802" name="Rectangle 34"/>
            <p:cNvSpPr>
              <a:spLocks noChangeArrowheads="1"/>
            </p:cNvSpPr>
            <p:nvPr/>
          </p:nvSpPr>
          <p:spPr bwMode="auto">
            <a:xfrm>
              <a:off x="975" y="2160"/>
              <a:ext cx="1361" cy="5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798" name="Group 30"/>
            <p:cNvGrpSpPr>
              <a:grpSpLocks/>
            </p:cNvGrpSpPr>
            <p:nvPr/>
          </p:nvGrpSpPr>
          <p:grpSpPr bwMode="auto">
            <a:xfrm>
              <a:off x="1111" y="2160"/>
              <a:ext cx="1135" cy="519"/>
              <a:chOff x="1020" y="2160"/>
              <a:chExt cx="1135" cy="519"/>
            </a:xfrm>
          </p:grpSpPr>
          <p:graphicFrame>
            <p:nvGraphicFramePr>
              <p:cNvPr id="32783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03914032"/>
                  </p:ext>
                </p:extLst>
              </p:nvPr>
            </p:nvGraphicFramePr>
            <p:xfrm>
              <a:off x="1383" y="2251"/>
              <a:ext cx="408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6" name="Формула" r:id="rId3" imgW="126720" imgH="126720" progId="Equation.3">
                      <p:embed/>
                    </p:oleObj>
                  </mc:Choice>
                  <mc:Fallback>
                    <p:oleObj name="Формула" r:id="rId3" imgW="126720" imgH="12672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3" y="2251"/>
                            <a:ext cx="408" cy="40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793" name="Text Box 25"/>
              <p:cNvSpPr txBox="1">
                <a:spLocks noChangeArrowheads="1"/>
              </p:cNvSpPr>
              <p:nvPr/>
            </p:nvSpPr>
            <p:spPr bwMode="auto">
              <a:xfrm>
                <a:off x="1020" y="2160"/>
                <a:ext cx="409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4800" b="1" dirty="0"/>
                  <a:t>A</a:t>
                </a:r>
                <a:endParaRPr lang="ru-RU" sz="4800" b="1" dirty="0"/>
              </a:p>
            </p:txBody>
          </p:sp>
          <p:sp>
            <p:nvSpPr>
              <p:cNvPr id="32794" name="Text Box 26"/>
              <p:cNvSpPr txBox="1">
                <a:spLocks noChangeArrowheads="1"/>
              </p:cNvSpPr>
              <p:nvPr/>
            </p:nvSpPr>
            <p:spPr bwMode="auto">
              <a:xfrm>
                <a:off x="1746" y="2160"/>
                <a:ext cx="409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4800" b="1" dirty="0"/>
                  <a:t>b</a:t>
                </a:r>
                <a:endParaRPr lang="ru-RU" sz="4800" b="1" dirty="0"/>
              </a:p>
            </p:txBody>
          </p:sp>
        </p:grpSp>
      </p:grp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5435600" y="3429000"/>
            <a:ext cx="2160588" cy="863600"/>
            <a:chOff x="3424" y="2160"/>
            <a:chExt cx="1361" cy="544"/>
          </a:xfrm>
        </p:grpSpPr>
        <p:sp>
          <p:nvSpPr>
            <p:cNvPr id="32803" name="Rectangle 35"/>
            <p:cNvSpPr>
              <a:spLocks noChangeArrowheads="1"/>
            </p:cNvSpPr>
            <p:nvPr/>
          </p:nvSpPr>
          <p:spPr bwMode="auto">
            <a:xfrm>
              <a:off x="3424" y="2160"/>
              <a:ext cx="1361" cy="5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801" name="Group 33"/>
            <p:cNvGrpSpPr>
              <a:grpSpLocks/>
            </p:cNvGrpSpPr>
            <p:nvPr/>
          </p:nvGrpSpPr>
          <p:grpSpPr bwMode="auto">
            <a:xfrm>
              <a:off x="3560" y="2160"/>
              <a:ext cx="1135" cy="523"/>
              <a:chOff x="3606" y="2613"/>
              <a:chExt cx="1135" cy="523"/>
            </a:xfrm>
          </p:grpSpPr>
          <p:sp>
            <p:nvSpPr>
              <p:cNvPr id="32796" name="Text Box 28"/>
              <p:cNvSpPr txBox="1">
                <a:spLocks noChangeArrowheads="1"/>
              </p:cNvSpPr>
              <p:nvPr/>
            </p:nvSpPr>
            <p:spPr bwMode="auto">
              <a:xfrm>
                <a:off x="3606" y="2613"/>
                <a:ext cx="409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4800" b="1" dirty="0" smtClean="0"/>
                  <a:t>В</a:t>
                </a:r>
                <a:endParaRPr lang="ru-RU" sz="4800" b="1" dirty="0"/>
              </a:p>
            </p:txBody>
          </p:sp>
          <p:sp>
            <p:nvSpPr>
              <p:cNvPr id="32797" name="Text Box 29"/>
              <p:cNvSpPr txBox="1">
                <a:spLocks noChangeArrowheads="1"/>
              </p:cNvSpPr>
              <p:nvPr/>
            </p:nvSpPr>
            <p:spPr bwMode="auto">
              <a:xfrm>
                <a:off x="4332" y="2613"/>
                <a:ext cx="409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4800" b="1"/>
                  <a:t>c</a:t>
                </a:r>
                <a:endParaRPr lang="ru-RU" sz="4800" b="1"/>
              </a:p>
            </p:txBody>
          </p:sp>
          <p:graphicFrame>
            <p:nvGraphicFramePr>
              <p:cNvPr id="32799" name="Object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185068"/>
                  </p:ext>
                </p:extLst>
              </p:nvPr>
            </p:nvGraphicFramePr>
            <p:xfrm>
              <a:off x="4014" y="2614"/>
              <a:ext cx="405" cy="4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7" name="Формула" r:id="rId5" imgW="126720" imgH="152280" progId="Equation.3">
                      <p:embed/>
                    </p:oleObj>
                  </mc:Choice>
                  <mc:Fallback>
                    <p:oleObj name="Формула" r:id="rId5" imgW="12672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14" y="2614"/>
                            <a:ext cx="405" cy="49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0311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87" grpId="0"/>
      <p:bldP spid="3278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826110" y="431899"/>
            <a:ext cx="74901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«Лежать между»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/>
              <a:t>– третье основное понятие планиметрии</a:t>
            </a:r>
            <a:r>
              <a:rPr lang="ru-RU" dirty="0"/>
              <a:t>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472448" y="2078504"/>
            <a:ext cx="42453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 smtClean="0"/>
              <a:t>«</a:t>
            </a:r>
            <a:r>
              <a:rPr lang="en-US" sz="2800" b="1" dirty="0" smtClean="0">
                <a:solidFill>
                  <a:schemeClr val="bg1"/>
                </a:solidFill>
              </a:rPr>
              <a:t>B</a:t>
            </a:r>
            <a:r>
              <a:rPr lang="ru-RU" sz="2800" b="1" dirty="0" smtClean="0"/>
              <a:t> </a:t>
            </a:r>
            <a:r>
              <a:rPr lang="ru-RU" sz="2800" b="1" dirty="0"/>
              <a:t>лежит между </a:t>
            </a:r>
            <a:r>
              <a:rPr lang="en-US" sz="2800" b="1" dirty="0">
                <a:solidFill>
                  <a:schemeClr val="bg1"/>
                </a:solidFill>
              </a:rPr>
              <a:t>A</a:t>
            </a:r>
            <a:r>
              <a:rPr lang="en-US" sz="2800" b="1" dirty="0"/>
              <a:t> </a:t>
            </a:r>
            <a:r>
              <a:rPr lang="ru-RU" sz="2800" b="1" dirty="0"/>
              <a:t>и </a:t>
            </a:r>
            <a:r>
              <a:rPr lang="en-US" sz="2800" b="1" dirty="0" smtClean="0">
                <a:solidFill>
                  <a:schemeClr val="bg1"/>
                </a:solidFill>
              </a:rPr>
              <a:t>C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grpSp>
        <p:nvGrpSpPr>
          <p:cNvPr id="33808" name="Group 16"/>
          <p:cNvGrpSpPr>
            <a:grpSpLocks/>
          </p:cNvGrpSpPr>
          <p:nvPr/>
        </p:nvGrpSpPr>
        <p:grpSpPr bwMode="auto">
          <a:xfrm>
            <a:off x="2268538" y="2205038"/>
            <a:ext cx="4105275" cy="2089150"/>
            <a:chOff x="1479" y="1841"/>
            <a:chExt cx="2586" cy="1316"/>
          </a:xfrm>
        </p:grpSpPr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2851" y="2144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</a:rPr>
                <a:t>B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1917" y="1954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rgbClr val="C00000"/>
                  </a:solidFill>
                </a:rPr>
                <a:t>А</a:t>
              </a:r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rot="-829945">
              <a:off x="1479" y="1841"/>
              <a:ext cx="2586" cy="1316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Oval 9"/>
            <p:cNvSpPr>
              <a:spLocks noChangeArrowheads="1"/>
            </p:cNvSpPr>
            <p:nvPr/>
          </p:nvSpPr>
          <p:spPr bwMode="auto">
            <a:xfrm rot="-829945">
              <a:off x="2007" y="2280"/>
              <a:ext cx="91" cy="91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33802" name="Oval 10"/>
            <p:cNvSpPr>
              <a:spLocks noChangeArrowheads="1"/>
            </p:cNvSpPr>
            <p:nvPr/>
          </p:nvSpPr>
          <p:spPr bwMode="auto">
            <a:xfrm rot="-829945">
              <a:off x="2996" y="2504"/>
              <a:ext cx="91" cy="91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6" name="Oval 14"/>
            <p:cNvSpPr>
              <a:spLocks noChangeArrowheads="1"/>
            </p:cNvSpPr>
            <p:nvPr/>
          </p:nvSpPr>
          <p:spPr bwMode="auto">
            <a:xfrm rot="-829945">
              <a:off x="3470" y="2614"/>
              <a:ext cx="91" cy="91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7" name="Text Box 15"/>
            <p:cNvSpPr txBox="1">
              <a:spLocks noChangeArrowheads="1"/>
            </p:cNvSpPr>
            <p:nvPr/>
          </p:nvSpPr>
          <p:spPr bwMode="auto">
            <a:xfrm>
              <a:off x="3424" y="2251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</a:rPr>
                <a:t>C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815" name="Group 23"/>
          <p:cNvGrpSpPr>
            <a:grpSpLocks/>
          </p:cNvGrpSpPr>
          <p:nvPr/>
        </p:nvGrpSpPr>
        <p:grpSpPr bwMode="auto">
          <a:xfrm>
            <a:off x="3132138" y="4005263"/>
            <a:ext cx="3313112" cy="863600"/>
            <a:chOff x="2199" y="2568"/>
            <a:chExt cx="2087" cy="544"/>
          </a:xfrm>
        </p:grpSpPr>
        <p:sp>
          <p:nvSpPr>
            <p:cNvPr id="33810" name="Rectangle 18"/>
            <p:cNvSpPr>
              <a:spLocks noChangeArrowheads="1"/>
            </p:cNvSpPr>
            <p:nvPr/>
          </p:nvSpPr>
          <p:spPr bwMode="auto">
            <a:xfrm>
              <a:off x="2199" y="2568"/>
              <a:ext cx="1860" cy="5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13" name="Text Box 21"/>
            <p:cNvSpPr txBox="1">
              <a:spLocks noChangeArrowheads="1"/>
            </p:cNvSpPr>
            <p:nvPr/>
          </p:nvSpPr>
          <p:spPr bwMode="auto">
            <a:xfrm>
              <a:off x="2335" y="2568"/>
              <a:ext cx="1951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</a:rPr>
                <a:t>A - B - C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2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07704" y="476672"/>
            <a:ext cx="6192688" cy="11873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79712" y="608659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400" y="2442152"/>
            <a:ext cx="3516519" cy="12380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2065" y="2442152"/>
            <a:ext cx="3240360" cy="11873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31744" y="4221088"/>
            <a:ext cx="3876560" cy="11873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5400" y="274341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АРИФМЕТИКА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0645" y="2743416"/>
            <a:ext cx="277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АЛГЕБРА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4522352"/>
            <a:ext cx="3261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ГЕОМЕТРИЯ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835696" y="1663977"/>
            <a:ext cx="864096" cy="77817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108239" y="1663977"/>
            <a:ext cx="864096" cy="77817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139952" y="1663977"/>
            <a:ext cx="864096" cy="255711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58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1422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Сколько прямых можно провести </a:t>
            </a:r>
            <a:b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через точку А?</a:t>
            </a:r>
          </a:p>
        </p:txBody>
      </p:sp>
      <p:sp>
        <p:nvSpPr>
          <p:cNvPr id="169988" name="Oval 4"/>
          <p:cNvSpPr>
            <a:spLocks noChangeArrowheads="1"/>
          </p:cNvSpPr>
          <p:nvPr/>
        </p:nvSpPr>
        <p:spPr bwMode="auto">
          <a:xfrm>
            <a:off x="4140200" y="3213100"/>
            <a:ext cx="358775" cy="3587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smtClean="0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169989" name="WordArt 5"/>
          <p:cNvSpPr>
            <a:spLocks noChangeArrowheads="1" noChangeShapeType="1" noTextEdit="1"/>
          </p:cNvSpPr>
          <p:nvPr/>
        </p:nvSpPr>
        <p:spPr bwMode="auto">
          <a:xfrm>
            <a:off x="4140200" y="2492375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 flipV="1">
            <a:off x="1042988" y="1484313"/>
            <a:ext cx="6337300" cy="4105275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9991" name="WordArt 7"/>
          <p:cNvSpPr>
            <a:spLocks noChangeArrowheads="1" noChangeShapeType="1" noTextEdit="1"/>
          </p:cNvSpPr>
          <p:nvPr/>
        </p:nvSpPr>
        <p:spPr bwMode="auto">
          <a:xfrm>
            <a:off x="7524750" y="141287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C99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g</a:t>
            </a:r>
            <a:endParaRPr lang="ru-RU" sz="3600" kern="1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C99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2" name="Line 8"/>
          <p:cNvSpPr>
            <a:spLocks noChangeShapeType="1"/>
          </p:cNvSpPr>
          <p:nvPr/>
        </p:nvSpPr>
        <p:spPr bwMode="auto">
          <a:xfrm flipV="1">
            <a:off x="900113" y="2708275"/>
            <a:ext cx="7632700" cy="12239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9993" name="WordArt 9"/>
          <p:cNvSpPr>
            <a:spLocks noChangeArrowheads="1" noChangeShapeType="1" noTextEdit="1"/>
          </p:cNvSpPr>
          <p:nvPr/>
        </p:nvSpPr>
        <p:spPr bwMode="auto">
          <a:xfrm>
            <a:off x="8101013" y="292417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</a:t>
            </a:r>
            <a:endParaRPr lang="ru-RU" sz="3600" kern="1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>
            <a:off x="611188" y="2852738"/>
            <a:ext cx="7632700" cy="11525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9995" name="WordArt 11"/>
          <p:cNvSpPr>
            <a:spLocks noChangeArrowheads="1" noChangeShapeType="1" noTextEdit="1"/>
          </p:cNvSpPr>
          <p:nvPr/>
        </p:nvSpPr>
        <p:spPr bwMode="auto">
          <a:xfrm>
            <a:off x="8101013" y="4221163"/>
            <a:ext cx="215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f</a:t>
            </a:r>
            <a:endParaRPr lang="ru-RU" sz="3600" kern="1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3366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 flipH="1">
            <a:off x="2268538" y="1700213"/>
            <a:ext cx="3455987" cy="41767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9997" name="WordArt 13"/>
          <p:cNvSpPr>
            <a:spLocks noChangeArrowheads="1" noChangeShapeType="1" noTextEdit="1"/>
          </p:cNvSpPr>
          <p:nvPr/>
        </p:nvSpPr>
        <p:spPr bwMode="auto">
          <a:xfrm>
            <a:off x="2771775" y="5589588"/>
            <a:ext cx="2873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e</a:t>
            </a:r>
            <a:endParaRPr lang="ru-RU" sz="3600" kern="1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8" name="Line 14"/>
          <p:cNvSpPr>
            <a:spLocks noChangeShapeType="1"/>
          </p:cNvSpPr>
          <p:nvPr/>
        </p:nvSpPr>
        <p:spPr bwMode="auto">
          <a:xfrm>
            <a:off x="1979613" y="2133600"/>
            <a:ext cx="5761037" cy="33115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9999" name="WordArt 15"/>
          <p:cNvSpPr>
            <a:spLocks noChangeArrowheads="1" noChangeShapeType="1" noTextEdit="1"/>
          </p:cNvSpPr>
          <p:nvPr/>
        </p:nvSpPr>
        <p:spPr bwMode="auto">
          <a:xfrm>
            <a:off x="7885113" y="5516563"/>
            <a:ext cx="287337" cy="620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r</a:t>
            </a:r>
            <a:endParaRPr lang="ru-RU" sz="3600" kern="1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13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 animBg="1"/>
      <p:bldP spid="169989" grpId="0"/>
      <p:bldP spid="169990" grpId="0" animBg="1"/>
      <p:bldP spid="169991" grpId="0" animBg="1"/>
      <p:bldP spid="169992" grpId="0" animBg="1"/>
      <p:bldP spid="169993" grpId="0" animBg="1"/>
      <p:bldP spid="169994" grpId="0" animBg="1"/>
      <p:bldP spid="169995" grpId="0" animBg="1"/>
      <p:bldP spid="169996" grpId="0" animBg="1"/>
      <p:bldP spid="169997" grpId="0" animBg="1"/>
      <p:bldP spid="169998" grpId="0" animBg="1"/>
      <p:bldP spid="16999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Сколько прямых можно провести </a:t>
            </a:r>
            <a:b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через точки А и </a:t>
            </a:r>
            <a:r>
              <a:rPr lang="ru-RU" dirty="0">
                <a:solidFill>
                  <a:srgbClr val="990000"/>
                </a:solidFill>
                <a:latin typeface="Monotype Corsiva" pitchFamily="66" charset="0"/>
              </a:rPr>
              <a:t>В</a:t>
            </a:r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?</a:t>
            </a:r>
          </a:p>
        </p:txBody>
      </p:sp>
      <p:sp>
        <p:nvSpPr>
          <p:cNvPr id="21507" name="Oval 7"/>
          <p:cNvSpPr>
            <a:spLocks noChangeArrowheads="1"/>
          </p:cNvSpPr>
          <p:nvPr/>
        </p:nvSpPr>
        <p:spPr bwMode="auto">
          <a:xfrm>
            <a:off x="1916906" y="3573016"/>
            <a:ext cx="217488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1508" name="Oval 13"/>
          <p:cNvSpPr>
            <a:spLocks noChangeArrowheads="1"/>
          </p:cNvSpPr>
          <p:nvPr/>
        </p:nvSpPr>
        <p:spPr bwMode="auto">
          <a:xfrm>
            <a:off x="5436096" y="2015332"/>
            <a:ext cx="217487" cy="1952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1509" name="WordArt 14"/>
          <p:cNvSpPr>
            <a:spLocks noChangeArrowheads="1" noChangeShapeType="1" noTextEdit="1"/>
          </p:cNvSpPr>
          <p:nvPr/>
        </p:nvSpPr>
        <p:spPr bwMode="auto">
          <a:xfrm>
            <a:off x="935833" y="2210594"/>
            <a:ext cx="50323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99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1510" name="WordArt 15"/>
          <p:cNvSpPr>
            <a:spLocks noChangeArrowheads="1" noChangeShapeType="1" noTextEdit="1"/>
          </p:cNvSpPr>
          <p:nvPr/>
        </p:nvSpPr>
        <p:spPr bwMode="auto">
          <a:xfrm>
            <a:off x="6299993" y="1916832"/>
            <a:ext cx="5048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99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2048" name="Line 16"/>
          <p:cNvSpPr>
            <a:spLocks noChangeShapeType="1"/>
          </p:cNvSpPr>
          <p:nvPr/>
        </p:nvSpPr>
        <p:spPr bwMode="auto">
          <a:xfrm flipV="1">
            <a:off x="107950" y="1160463"/>
            <a:ext cx="7416800" cy="33845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49" name="WordArt 17"/>
          <p:cNvSpPr>
            <a:spLocks noChangeArrowheads="1" noChangeShapeType="1" noTextEdit="1"/>
          </p:cNvSpPr>
          <p:nvPr/>
        </p:nvSpPr>
        <p:spPr bwMode="auto">
          <a:xfrm>
            <a:off x="2843808" y="4293096"/>
            <a:ext cx="5960467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Через любые две точки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 можно провести прямую,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и притом только одну.</a:t>
            </a:r>
          </a:p>
        </p:txBody>
      </p:sp>
    </p:spTree>
    <p:extLst>
      <p:ext uri="{BB962C8B-B14F-4D97-AF65-F5344CB8AC3E}">
        <p14:creationId xmlns:p14="http://schemas.microsoft.com/office/powerpoint/2010/main" val="394700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8" grpId="0" animBg="1"/>
      <p:bldP spid="17204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7776864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990000"/>
                </a:solidFill>
              </a:rPr>
              <a:t>Сколько общих точек может быть у двух прямых?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ÐÐ°ÑÑÐ¸Ð½ÐºÐ¸ Ð¿Ð¾ Ð·Ð°Ð¿ÑÐ¾ÑÑ ÐºÐ°ÑÑÐ¸Ð½ÐºÐ° Ñ Ð²Ð¾Ð¿ÑÐ¾ÑÐ¾Ð¼ Ð³Ð¸Ñ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3096344" cy="30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2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000628" y="1604729"/>
            <a:ext cx="3786214" cy="1714512"/>
            <a:chOff x="3984" y="1609"/>
            <a:chExt cx="1776" cy="832"/>
          </a:xfrm>
        </p:grpSpPr>
        <p:sp>
          <p:nvSpPr>
            <p:cNvPr id="49195" name="Text Box 43"/>
            <p:cNvSpPr txBox="1">
              <a:spLocks noChangeArrowheads="1"/>
            </p:cNvSpPr>
            <p:nvPr/>
          </p:nvSpPr>
          <p:spPr bwMode="auto">
            <a:xfrm>
              <a:off x="4704" y="18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O</a:t>
              </a:r>
              <a:endParaRPr lang="ru-RU" sz="2000" b="1" dirty="0">
                <a:latin typeface="Times New Roman" pitchFamily="18" charset="0"/>
              </a:endParaRPr>
            </a:p>
          </p:txBody>
        </p:sp>
        <p:sp>
          <p:nvSpPr>
            <p:cNvPr id="49196" name="Line 44"/>
            <p:cNvSpPr>
              <a:spLocks noChangeShapeType="1"/>
            </p:cNvSpPr>
            <p:nvPr/>
          </p:nvSpPr>
          <p:spPr bwMode="auto">
            <a:xfrm>
              <a:off x="3984" y="1728"/>
              <a:ext cx="1392" cy="624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7" name="Line 45"/>
            <p:cNvSpPr>
              <a:spLocks noChangeShapeType="1"/>
            </p:cNvSpPr>
            <p:nvPr/>
          </p:nvSpPr>
          <p:spPr bwMode="auto">
            <a:xfrm flipV="1">
              <a:off x="4128" y="1833"/>
              <a:ext cx="1632" cy="33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8" name="Oval 46"/>
            <p:cNvSpPr>
              <a:spLocks noChangeArrowheads="1"/>
            </p:cNvSpPr>
            <p:nvPr/>
          </p:nvSpPr>
          <p:spPr bwMode="auto">
            <a:xfrm>
              <a:off x="4671" y="2019"/>
              <a:ext cx="68" cy="68"/>
            </a:xfrm>
            <a:prstGeom prst="ellipse">
              <a:avLst/>
            </a:prstGeom>
            <a:solidFill>
              <a:srgbClr val="FFFF00"/>
            </a:solidFill>
            <a:ln w="285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99" name="Text Box 47"/>
            <p:cNvSpPr txBox="1">
              <a:spLocks noChangeArrowheads="1"/>
            </p:cNvSpPr>
            <p:nvPr/>
          </p:nvSpPr>
          <p:spPr bwMode="auto">
            <a:xfrm>
              <a:off x="5213" y="1609"/>
              <a:ext cx="240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dirty="0">
                  <a:solidFill>
                    <a:srgbClr val="C00000"/>
                  </a:solidFill>
                  <a:latin typeface="Times New Roman" pitchFamily="18" charset="0"/>
                </a:rPr>
                <a:t>a</a:t>
              </a:r>
              <a:endParaRPr lang="ru-RU" sz="4400" b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  <p:sp>
          <p:nvSpPr>
            <p:cNvPr id="49200" name="Text Box 48"/>
            <p:cNvSpPr txBox="1">
              <a:spLocks noChangeArrowheads="1"/>
            </p:cNvSpPr>
            <p:nvPr/>
          </p:nvSpPr>
          <p:spPr bwMode="auto">
            <a:xfrm>
              <a:off x="5232" y="2112"/>
              <a:ext cx="240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dirty="0">
                  <a:solidFill>
                    <a:srgbClr val="C00000"/>
                  </a:solidFill>
                  <a:latin typeface="Times New Roman" pitchFamily="18" charset="0"/>
                </a:rPr>
                <a:t>b</a:t>
              </a:r>
              <a:endParaRPr lang="ru-RU" sz="4400" b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9205" name="Text Box 53"/>
          <p:cNvSpPr txBox="1">
            <a:spLocks noChangeArrowheads="1"/>
          </p:cNvSpPr>
          <p:nvPr/>
        </p:nvSpPr>
        <p:spPr bwMode="auto">
          <a:xfrm>
            <a:off x="476220" y="1050906"/>
            <a:ext cx="381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c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1" name="Line 51"/>
          <p:cNvSpPr>
            <a:spLocks noChangeShapeType="1"/>
          </p:cNvSpPr>
          <p:nvPr/>
        </p:nvSpPr>
        <p:spPr bwMode="auto">
          <a:xfrm>
            <a:off x="476220" y="1556792"/>
            <a:ext cx="3581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" name="Line 52"/>
          <p:cNvSpPr>
            <a:spLocks noChangeShapeType="1"/>
          </p:cNvSpPr>
          <p:nvPr/>
        </p:nvSpPr>
        <p:spPr bwMode="auto">
          <a:xfrm>
            <a:off x="476220" y="2492896"/>
            <a:ext cx="3581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" name="Text Box 54"/>
          <p:cNvSpPr txBox="1">
            <a:spLocks noChangeArrowheads="1"/>
          </p:cNvSpPr>
          <p:nvPr/>
        </p:nvSpPr>
        <p:spPr bwMode="auto">
          <a:xfrm>
            <a:off x="490756" y="2623651"/>
            <a:ext cx="381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d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3573016"/>
            <a:ext cx="37862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Bookman Old Style" pitchFamily="18" charset="0"/>
              </a:rPr>
              <a:t>Две прямые </a:t>
            </a:r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могут иметь </a:t>
            </a:r>
            <a:r>
              <a:rPr lang="ru-RU" sz="2800" b="1" dirty="0">
                <a:solidFill>
                  <a:srgbClr val="FFC000"/>
                </a:solidFill>
                <a:latin typeface="Bookman Old Style" pitchFamily="18" charset="0"/>
              </a:rPr>
              <a:t>только одну общую точку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220" y="3553189"/>
            <a:ext cx="37420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Две прямые не </a:t>
            </a:r>
            <a:r>
              <a:rPr lang="ru-RU" sz="2800" b="1" dirty="0">
                <a:solidFill>
                  <a:srgbClr val="FFC000"/>
                </a:solidFill>
                <a:latin typeface="Bookman Old Style" pitchFamily="18" charset="0"/>
              </a:rPr>
              <a:t>имеют общих точек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05" grpId="0"/>
      <p:bldP spid="61" grpId="0" animBg="1"/>
      <p:bldP spid="62" grpId="0" animBg="1"/>
      <p:bldP spid="63" grpId="0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80"/>
            <a:ext cx="8229600" cy="558224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Прямые, </a:t>
            </a: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имеющие </a:t>
            </a:r>
            <a:r>
              <a:rPr lang="ru-RU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одну общую точку, </a:t>
            </a: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называются </a:t>
            </a:r>
            <a:r>
              <a:rPr lang="ru-RU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пересекающимися.</a:t>
            </a:r>
          </a:p>
        </p:txBody>
      </p:sp>
      <p:sp>
        <p:nvSpPr>
          <p:cNvPr id="174085" name="Line 5"/>
          <p:cNvSpPr>
            <a:spLocks noChangeShapeType="1"/>
          </p:cNvSpPr>
          <p:nvPr/>
        </p:nvSpPr>
        <p:spPr bwMode="auto">
          <a:xfrm flipV="1">
            <a:off x="467544" y="2767807"/>
            <a:ext cx="4897437" cy="2374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086" name="Line 6"/>
          <p:cNvSpPr>
            <a:spLocks noChangeShapeType="1"/>
          </p:cNvSpPr>
          <p:nvPr/>
        </p:nvSpPr>
        <p:spPr bwMode="auto">
          <a:xfrm>
            <a:off x="107504" y="3122613"/>
            <a:ext cx="4969247" cy="2108200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087" name="Oval 7"/>
          <p:cNvSpPr>
            <a:spLocks noChangeArrowheads="1"/>
          </p:cNvSpPr>
          <p:nvPr/>
        </p:nvSpPr>
        <p:spPr bwMode="auto">
          <a:xfrm>
            <a:off x="2419881" y="4027488"/>
            <a:ext cx="142875" cy="149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74088" name="WordArt 8"/>
          <p:cNvSpPr>
            <a:spLocks noChangeArrowheads="1" noChangeShapeType="1" noTextEdit="1"/>
          </p:cNvSpPr>
          <p:nvPr/>
        </p:nvSpPr>
        <p:spPr bwMode="auto">
          <a:xfrm>
            <a:off x="4313237" y="5120354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33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9933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4089" name="WordArt 9"/>
          <p:cNvSpPr>
            <a:spLocks noChangeArrowheads="1" noChangeShapeType="1" noTextEdit="1"/>
          </p:cNvSpPr>
          <p:nvPr/>
        </p:nvSpPr>
        <p:spPr bwMode="auto">
          <a:xfrm>
            <a:off x="4184649" y="275272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4091" name="WordArt 11"/>
          <p:cNvSpPr>
            <a:spLocks noChangeArrowheads="1" noChangeShapeType="1" noTextEdit="1"/>
          </p:cNvSpPr>
          <p:nvPr/>
        </p:nvSpPr>
        <p:spPr bwMode="auto">
          <a:xfrm>
            <a:off x="2098995" y="3122613"/>
            <a:ext cx="576263" cy="8916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0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3562" name="Rectangle 13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1740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936239"/>
              </p:ext>
            </p:extLst>
          </p:nvPr>
        </p:nvGraphicFramePr>
        <p:xfrm>
          <a:off x="4730750" y="3716338"/>
          <a:ext cx="4048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Формула" r:id="rId3" imgW="634680" imgH="177480" progId="Equation.3">
                  <p:embed/>
                </p:oleObj>
              </mc:Choice>
              <mc:Fallback>
                <p:oleObj name="Формула" r:id="rId3" imgW="634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716338"/>
                        <a:ext cx="4048125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758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animBg="1"/>
      <p:bldP spid="174086" grpId="0" animBg="1"/>
      <p:bldP spid="174087" grpId="0" animBg="1"/>
      <p:bldP spid="174088" grpId="0" animBg="1"/>
      <p:bldP spid="174089" grpId="0"/>
      <p:bldP spid="17409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124075" y="620713"/>
            <a:ext cx="4860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Опишите  рисунок (устно).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395288" y="1268413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 dirty="0"/>
              <a:t>Запишите</a:t>
            </a:r>
            <a:r>
              <a:rPr lang="ru-RU" sz="2400" b="1" dirty="0">
                <a:solidFill>
                  <a:srgbClr val="00FFFF"/>
                </a:solidFill>
              </a:rPr>
              <a:t> </a:t>
            </a:r>
            <a:r>
              <a:rPr lang="ru-RU" sz="2400" b="1" dirty="0"/>
              <a:t>рассказ, используя условные обозначения</a:t>
            </a:r>
            <a:endParaRPr lang="ru-RU" sz="2400" dirty="0"/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336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4870" name="Group 54"/>
          <p:cNvGrpSpPr>
            <a:grpSpLocks/>
          </p:cNvGrpSpPr>
          <p:nvPr/>
        </p:nvGrpSpPr>
        <p:grpSpPr bwMode="auto">
          <a:xfrm>
            <a:off x="1501869" y="1878807"/>
            <a:ext cx="4202112" cy="2520951"/>
            <a:chOff x="972" y="1162"/>
            <a:chExt cx="2647" cy="1588"/>
          </a:xfrm>
        </p:grpSpPr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 rot="20770055" flipV="1">
              <a:off x="972" y="1694"/>
              <a:ext cx="2647" cy="76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4869" name="Group 53"/>
            <p:cNvGrpSpPr>
              <a:grpSpLocks/>
            </p:cNvGrpSpPr>
            <p:nvPr/>
          </p:nvGrpSpPr>
          <p:grpSpPr bwMode="auto">
            <a:xfrm>
              <a:off x="1061" y="1162"/>
              <a:ext cx="2327" cy="1588"/>
              <a:chOff x="1061" y="1162"/>
              <a:chExt cx="2327" cy="1588"/>
            </a:xfrm>
          </p:grpSpPr>
          <p:sp>
            <p:nvSpPr>
              <p:cNvPr id="34822" name="Text Box 6"/>
              <p:cNvSpPr txBox="1">
                <a:spLocks noChangeArrowheads="1"/>
              </p:cNvSpPr>
              <p:nvPr/>
            </p:nvSpPr>
            <p:spPr bwMode="auto">
              <a:xfrm>
                <a:off x="1061" y="2297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002060"/>
                    </a:solidFill>
                  </a:rPr>
                  <a:t>А</a:t>
                </a:r>
              </a:p>
            </p:txBody>
          </p:sp>
          <p:sp>
            <p:nvSpPr>
              <p:cNvPr id="34821" name="Text Box 5"/>
              <p:cNvSpPr txBox="1">
                <a:spLocks noChangeArrowheads="1"/>
              </p:cNvSpPr>
              <p:nvPr/>
            </p:nvSpPr>
            <p:spPr bwMode="auto">
              <a:xfrm>
                <a:off x="2028" y="1253"/>
                <a:ext cx="28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P</a:t>
                </a:r>
                <a:endParaRPr lang="ru-RU" sz="3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4824" name="Oval 8"/>
              <p:cNvSpPr>
                <a:spLocks noChangeArrowheads="1"/>
              </p:cNvSpPr>
              <p:nvPr/>
            </p:nvSpPr>
            <p:spPr bwMode="auto">
              <a:xfrm rot="20770055">
                <a:off x="1111" y="2659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25" name="Oval 9"/>
              <p:cNvSpPr>
                <a:spLocks noChangeArrowheads="1"/>
              </p:cNvSpPr>
              <p:nvPr/>
            </p:nvSpPr>
            <p:spPr bwMode="auto">
              <a:xfrm rot="-829945">
                <a:off x="2164" y="1616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26" name="Oval 10"/>
              <p:cNvSpPr>
                <a:spLocks noChangeArrowheads="1"/>
              </p:cNvSpPr>
              <p:nvPr/>
            </p:nvSpPr>
            <p:spPr bwMode="auto">
              <a:xfrm rot="-829945">
                <a:off x="2799" y="1706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27" name="Text Box 11"/>
              <p:cNvSpPr txBox="1">
                <a:spLocks noChangeArrowheads="1"/>
              </p:cNvSpPr>
              <p:nvPr/>
            </p:nvSpPr>
            <p:spPr bwMode="auto">
              <a:xfrm>
                <a:off x="2708" y="1343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C</a:t>
                </a:r>
                <a:endParaRPr lang="ru-RU" sz="3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4832" name="Text Box 16"/>
              <p:cNvSpPr txBox="1">
                <a:spLocks noChangeArrowheads="1"/>
              </p:cNvSpPr>
              <p:nvPr/>
            </p:nvSpPr>
            <p:spPr bwMode="auto">
              <a:xfrm>
                <a:off x="3116" y="1162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32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k</a:t>
                </a:r>
                <a:endParaRPr lang="ru-RU" sz="3200" b="1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4833" name="Text Box 17"/>
              <p:cNvSpPr txBox="1">
                <a:spLocks noChangeArrowheads="1"/>
              </p:cNvSpPr>
              <p:nvPr/>
            </p:nvSpPr>
            <p:spPr bwMode="auto">
              <a:xfrm>
                <a:off x="2572" y="2113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N</a:t>
                </a:r>
                <a:endParaRPr lang="ru-RU" sz="3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4834" name="Oval 18"/>
              <p:cNvSpPr>
                <a:spLocks noChangeArrowheads="1"/>
              </p:cNvSpPr>
              <p:nvPr/>
            </p:nvSpPr>
            <p:spPr bwMode="auto">
              <a:xfrm rot="-829945">
                <a:off x="2753" y="2432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50" name="Oval 34"/>
              <p:cNvSpPr>
                <a:spLocks noChangeArrowheads="1"/>
              </p:cNvSpPr>
              <p:nvPr/>
            </p:nvSpPr>
            <p:spPr bwMode="auto">
              <a:xfrm>
                <a:off x="1973" y="2160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51" name="Text Box 35"/>
              <p:cNvSpPr txBox="1">
                <a:spLocks noChangeArrowheads="1"/>
              </p:cNvSpPr>
              <p:nvPr/>
            </p:nvSpPr>
            <p:spPr bwMode="auto">
              <a:xfrm>
                <a:off x="1882" y="1795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F</a:t>
                </a:r>
                <a:endParaRPr lang="ru-RU" sz="3200" b="1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4865" name="Group 49"/>
          <p:cNvGrpSpPr>
            <a:grpSpLocks/>
          </p:cNvGrpSpPr>
          <p:nvPr/>
        </p:nvGrpSpPr>
        <p:grpSpPr bwMode="auto">
          <a:xfrm>
            <a:off x="6372225" y="1735138"/>
            <a:ext cx="1924050" cy="3387725"/>
            <a:chOff x="3243" y="1117"/>
            <a:chExt cx="1212" cy="2134"/>
          </a:xfrm>
        </p:grpSpPr>
        <p:grpSp>
          <p:nvGrpSpPr>
            <p:cNvPr id="34853" name="Group 37"/>
            <p:cNvGrpSpPr>
              <a:grpSpLocks/>
            </p:cNvGrpSpPr>
            <p:nvPr/>
          </p:nvGrpSpPr>
          <p:grpSpPr bwMode="auto">
            <a:xfrm>
              <a:off x="3243" y="1117"/>
              <a:ext cx="782" cy="365"/>
              <a:chOff x="3334" y="1525"/>
              <a:chExt cx="782" cy="365"/>
            </a:xfrm>
          </p:grpSpPr>
          <p:graphicFrame>
            <p:nvGraphicFramePr>
              <p:cNvPr id="34836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62273158"/>
                  </p:ext>
                </p:extLst>
              </p:nvPr>
            </p:nvGraphicFramePr>
            <p:xfrm>
              <a:off x="3606" y="1616"/>
              <a:ext cx="227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4" name="Формула" r:id="rId3" imgW="126720" imgH="126720" progId="Equation.3">
                      <p:embed/>
                    </p:oleObj>
                  </mc:Choice>
                  <mc:Fallback>
                    <p:oleObj name="Формула" r:id="rId3" imgW="126720" imgH="12672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6" y="1616"/>
                            <a:ext cx="227" cy="227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838" name="Text Box 22"/>
              <p:cNvSpPr txBox="1">
                <a:spLocks noChangeArrowheads="1"/>
              </p:cNvSpPr>
              <p:nvPr/>
            </p:nvSpPr>
            <p:spPr bwMode="auto">
              <a:xfrm>
                <a:off x="3334" y="1525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A</a:t>
                </a:r>
                <a:endParaRPr lang="ru-RU" sz="3200" b="1" dirty="0"/>
              </a:p>
            </p:txBody>
          </p:sp>
          <p:sp>
            <p:nvSpPr>
              <p:cNvPr id="34839" name="Text Box 23"/>
              <p:cNvSpPr txBox="1">
                <a:spLocks noChangeArrowheads="1"/>
              </p:cNvSpPr>
              <p:nvPr/>
            </p:nvSpPr>
            <p:spPr bwMode="auto">
              <a:xfrm>
                <a:off x="3787" y="1525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k</a:t>
                </a:r>
                <a:r>
                  <a:rPr lang="ru-RU" sz="3200" b="1" dirty="0"/>
                  <a:t>,</a:t>
                </a:r>
              </a:p>
            </p:txBody>
          </p:sp>
        </p:grpSp>
        <p:grpSp>
          <p:nvGrpSpPr>
            <p:cNvPr id="34854" name="Group 38"/>
            <p:cNvGrpSpPr>
              <a:grpSpLocks/>
            </p:cNvGrpSpPr>
            <p:nvPr/>
          </p:nvGrpSpPr>
          <p:grpSpPr bwMode="auto">
            <a:xfrm>
              <a:off x="3243" y="1480"/>
              <a:ext cx="782" cy="365"/>
              <a:chOff x="3334" y="1955"/>
              <a:chExt cx="782" cy="365"/>
            </a:xfrm>
          </p:grpSpPr>
          <p:graphicFrame>
            <p:nvGraphicFramePr>
              <p:cNvPr id="34840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63985253"/>
                  </p:ext>
                </p:extLst>
              </p:nvPr>
            </p:nvGraphicFramePr>
            <p:xfrm>
              <a:off x="3621" y="2047"/>
              <a:ext cx="227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5" name="Формула" r:id="rId5" imgW="126720" imgH="126720" progId="Equation.3">
                      <p:embed/>
                    </p:oleObj>
                  </mc:Choice>
                  <mc:Fallback>
                    <p:oleObj name="Формула" r:id="rId5" imgW="126720" imgH="12672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21" y="2047"/>
                            <a:ext cx="227" cy="22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841" name="Text Box 25"/>
              <p:cNvSpPr txBox="1">
                <a:spLocks noChangeArrowheads="1"/>
              </p:cNvSpPr>
              <p:nvPr/>
            </p:nvSpPr>
            <p:spPr bwMode="auto">
              <a:xfrm>
                <a:off x="3334" y="1955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F</a:t>
                </a:r>
                <a:endParaRPr lang="ru-RU" sz="3200" b="1" dirty="0"/>
              </a:p>
            </p:txBody>
          </p:sp>
          <p:sp>
            <p:nvSpPr>
              <p:cNvPr id="34842" name="Text Box 26"/>
              <p:cNvSpPr txBox="1">
                <a:spLocks noChangeArrowheads="1"/>
              </p:cNvSpPr>
              <p:nvPr/>
            </p:nvSpPr>
            <p:spPr bwMode="auto">
              <a:xfrm>
                <a:off x="3787" y="1955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k</a:t>
                </a:r>
                <a:r>
                  <a:rPr lang="ru-RU" sz="3200" b="1" dirty="0"/>
                  <a:t>,</a:t>
                </a:r>
              </a:p>
            </p:txBody>
          </p:sp>
        </p:grpSp>
        <p:grpSp>
          <p:nvGrpSpPr>
            <p:cNvPr id="34855" name="Group 39"/>
            <p:cNvGrpSpPr>
              <a:grpSpLocks/>
            </p:cNvGrpSpPr>
            <p:nvPr/>
          </p:nvGrpSpPr>
          <p:grpSpPr bwMode="auto">
            <a:xfrm>
              <a:off x="3243" y="1795"/>
              <a:ext cx="782" cy="365"/>
              <a:chOff x="3379" y="2296"/>
              <a:chExt cx="782" cy="365"/>
            </a:xfrm>
          </p:grpSpPr>
          <p:graphicFrame>
            <p:nvGraphicFramePr>
              <p:cNvPr id="34843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704996"/>
                  </p:ext>
                </p:extLst>
              </p:nvPr>
            </p:nvGraphicFramePr>
            <p:xfrm>
              <a:off x="3651" y="2387"/>
              <a:ext cx="227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6" name="Формула" r:id="rId7" imgW="126720" imgH="126720" progId="Equation.3">
                      <p:embed/>
                    </p:oleObj>
                  </mc:Choice>
                  <mc:Fallback>
                    <p:oleObj name="Формула" r:id="rId7" imgW="126720" imgH="12672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1" y="2387"/>
                            <a:ext cx="227" cy="22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844" name="Text Box 28"/>
              <p:cNvSpPr txBox="1">
                <a:spLocks noChangeArrowheads="1"/>
              </p:cNvSpPr>
              <p:nvPr/>
            </p:nvSpPr>
            <p:spPr bwMode="auto">
              <a:xfrm>
                <a:off x="3379" y="2296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C</a:t>
                </a:r>
                <a:endParaRPr lang="ru-RU" sz="3200" b="1" dirty="0"/>
              </a:p>
            </p:txBody>
          </p:sp>
          <p:sp>
            <p:nvSpPr>
              <p:cNvPr id="34845" name="Text Box 29"/>
              <p:cNvSpPr txBox="1">
                <a:spLocks noChangeArrowheads="1"/>
              </p:cNvSpPr>
              <p:nvPr/>
            </p:nvSpPr>
            <p:spPr bwMode="auto">
              <a:xfrm>
                <a:off x="3832" y="2296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k</a:t>
                </a:r>
                <a:r>
                  <a:rPr lang="ru-RU" sz="3200" b="1" dirty="0"/>
                  <a:t>,</a:t>
                </a:r>
              </a:p>
            </p:txBody>
          </p:sp>
        </p:grpSp>
        <p:grpSp>
          <p:nvGrpSpPr>
            <p:cNvPr id="34861" name="Group 45"/>
            <p:cNvGrpSpPr>
              <a:grpSpLocks/>
            </p:cNvGrpSpPr>
            <p:nvPr/>
          </p:nvGrpSpPr>
          <p:grpSpPr bwMode="auto">
            <a:xfrm>
              <a:off x="3243" y="2160"/>
              <a:ext cx="782" cy="365"/>
              <a:chOff x="3379" y="2659"/>
              <a:chExt cx="782" cy="365"/>
            </a:xfrm>
          </p:grpSpPr>
          <p:sp>
            <p:nvSpPr>
              <p:cNvPr id="34847" name="Text Box 31"/>
              <p:cNvSpPr txBox="1">
                <a:spLocks noChangeArrowheads="1"/>
              </p:cNvSpPr>
              <p:nvPr/>
            </p:nvSpPr>
            <p:spPr bwMode="auto">
              <a:xfrm>
                <a:off x="3379" y="2659"/>
                <a:ext cx="28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P</a:t>
                </a:r>
                <a:endParaRPr lang="ru-RU" sz="3200" b="1" dirty="0"/>
              </a:p>
            </p:txBody>
          </p:sp>
          <p:sp>
            <p:nvSpPr>
              <p:cNvPr id="34848" name="Text Box 32"/>
              <p:cNvSpPr txBox="1">
                <a:spLocks noChangeArrowheads="1"/>
              </p:cNvSpPr>
              <p:nvPr/>
            </p:nvSpPr>
            <p:spPr bwMode="auto">
              <a:xfrm>
                <a:off x="3832" y="2659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k</a:t>
                </a:r>
                <a:r>
                  <a:rPr lang="ru-RU" sz="3200" b="1" dirty="0"/>
                  <a:t>,</a:t>
                </a:r>
              </a:p>
            </p:txBody>
          </p:sp>
          <p:graphicFrame>
            <p:nvGraphicFramePr>
              <p:cNvPr id="34856" name="Object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42705911"/>
                  </p:ext>
                </p:extLst>
              </p:nvPr>
            </p:nvGraphicFramePr>
            <p:xfrm>
              <a:off x="3651" y="2704"/>
              <a:ext cx="220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7" name="Формула" r:id="rId9" imgW="126720" imgH="152280" progId="Equation.3">
                      <p:embed/>
                    </p:oleObj>
                  </mc:Choice>
                  <mc:Fallback>
                    <p:oleObj name="Формула" r:id="rId9" imgW="12672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1" y="2704"/>
                            <a:ext cx="220" cy="27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4864" name="Group 48"/>
            <p:cNvGrpSpPr>
              <a:grpSpLocks/>
            </p:cNvGrpSpPr>
            <p:nvPr/>
          </p:nvGrpSpPr>
          <p:grpSpPr bwMode="auto">
            <a:xfrm>
              <a:off x="3243" y="2523"/>
              <a:ext cx="782" cy="365"/>
              <a:chOff x="3243" y="2523"/>
              <a:chExt cx="782" cy="365"/>
            </a:xfrm>
          </p:grpSpPr>
          <p:sp>
            <p:nvSpPr>
              <p:cNvPr id="34858" name="Text Box 42"/>
              <p:cNvSpPr txBox="1">
                <a:spLocks noChangeArrowheads="1"/>
              </p:cNvSpPr>
              <p:nvPr/>
            </p:nvSpPr>
            <p:spPr bwMode="auto">
              <a:xfrm>
                <a:off x="3243" y="2523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N</a:t>
                </a:r>
                <a:endParaRPr lang="ru-RU" sz="3200" b="1" dirty="0"/>
              </a:p>
            </p:txBody>
          </p:sp>
          <p:sp>
            <p:nvSpPr>
              <p:cNvPr id="34859" name="Text Box 43"/>
              <p:cNvSpPr txBox="1">
                <a:spLocks noChangeArrowheads="1"/>
              </p:cNvSpPr>
              <p:nvPr/>
            </p:nvSpPr>
            <p:spPr bwMode="auto">
              <a:xfrm>
                <a:off x="3696" y="2523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k</a:t>
                </a:r>
                <a:r>
                  <a:rPr lang="ru-RU" sz="3200" b="1" dirty="0"/>
                  <a:t>,</a:t>
                </a:r>
              </a:p>
            </p:txBody>
          </p:sp>
          <p:graphicFrame>
            <p:nvGraphicFramePr>
              <p:cNvPr id="34860" name="Object 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30339412"/>
                  </p:ext>
                </p:extLst>
              </p:nvPr>
            </p:nvGraphicFramePr>
            <p:xfrm>
              <a:off x="3515" y="2568"/>
              <a:ext cx="220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8" name="Формула" r:id="rId11" imgW="126720" imgH="152280" progId="Equation.3">
                      <p:embed/>
                    </p:oleObj>
                  </mc:Choice>
                  <mc:Fallback>
                    <p:oleObj name="Формула" r:id="rId11" imgW="12672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15" y="2568"/>
                            <a:ext cx="220" cy="27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4863" name="Text Box 47"/>
            <p:cNvSpPr txBox="1">
              <a:spLocks noChangeArrowheads="1"/>
            </p:cNvSpPr>
            <p:nvPr/>
          </p:nvSpPr>
          <p:spPr bwMode="auto">
            <a:xfrm>
              <a:off x="3288" y="2886"/>
              <a:ext cx="116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A - F - C</a:t>
              </a:r>
              <a:r>
                <a:rPr lang="ru-RU" sz="3200" b="1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089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3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260648"/>
            <a:ext cx="64807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C000"/>
                </a:solidFill>
              </a:rPr>
              <a:t>Перед вами фасад дома. </a:t>
            </a:r>
            <a:endParaRPr lang="ru-RU" sz="3200" dirty="0" smtClean="0">
              <a:solidFill>
                <a:srgbClr val="FFC0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Какие </a:t>
            </a:r>
            <a:r>
              <a:rPr lang="ru-RU" sz="3200" dirty="0">
                <a:solidFill>
                  <a:srgbClr val="FFC000"/>
                </a:solidFill>
              </a:rPr>
              <a:t>геометрические фигуры вы здесь </a:t>
            </a:r>
            <a:r>
              <a:rPr lang="ru-RU" sz="3200" dirty="0" smtClean="0">
                <a:solidFill>
                  <a:srgbClr val="FFC000"/>
                </a:solidFill>
              </a:rPr>
              <a:t>видите?</a:t>
            </a:r>
            <a:endParaRPr lang="ru-RU" sz="3200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sp>
        <p:nvSpPr>
          <p:cNvPr id="2" name="AutoShape 2" descr="ÐÐ°ÑÑÐ¸Ð½ÐºÐ¸ Ð¿Ð¾ Ð·Ð°Ð¿ÑÐ¾ÑÑ ÑÐ°ÑÐ°Ð´ Ð´Ð¾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276872"/>
            <a:ext cx="66675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00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1129" y="381282"/>
            <a:ext cx="7416824" cy="41764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07" y="1927484"/>
            <a:ext cx="437121" cy="5420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74" y="3351355"/>
            <a:ext cx="464568" cy="576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698" y="3671749"/>
            <a:ext cx="412371" cy="5113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95" y="2550841"/>
            <a:ext cx="371107" cy="4601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23" y="2190284"/>
            <a:ext cx="368033" cy="4563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416079"/>
            <a:ext cx="412371" cy="5113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95" y="1030094"/>
            <a:ext cx="338620" cy="419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486916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Требуется тремя прямыми разрезать прямоугольник на 7 частей, каждая из которых содержала бы по одному яблоку.</a:t>
            </a:r>
          </a:p>
        </p:txBody>
      </p:sp>
    </p:spTree>
    <p:extLst>
      <p:ext uri="{BB962C8B-B14F-4D97-AF65-F5344CB8AC3E}">
        <p14:creationId xmlns:p14="http://schemas.microsoft.com/office/powerpoint/2010/main" val="153914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7344816" cy="216024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боюсь, ответы знаю!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ÐÐ°ÑÑÐ¸Ð½ÐºÐ¸ Ð¿Ð¾ Ð·Ð°Ð¿ÑÐ¾ÑÑ ÐºÐ°ÑÑÐ¸Ð½ÐºÐ° ÑÐµÐ±ÐµÐ½Ð¾Ðº Ñ Ð·Ð½Ð°Ñ Ð¾ÑÐ²ÐµÑÑ, Ñ Ð½Ðµ Ð±Ð¾ÑÑÑ Ñ Ð´Ð¾Ñ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47884"/>
            <a:ext cx="3312368" cy="252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73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404664"/>
            <a:ext cx="54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1) Прочитать учебник стр. 3-6.</a:t>
            </a:r>
          </a:p>
          <a:p>
            <a:pPr lvl="0" latinLnBrk="0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2) Задачи №1, 2, 4.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851195"/>
            <a:ext cx="81369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ru-RU" sz="2800" b="1" dirty="0">
                <a:solidFill>
                  <a:schemeClr val="bg1"/>
                </a:solidFill>
              </a:rPr>
              <a:t>Творческое задание.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latinLnBrk="0"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</a:rPr>
              <a:t>1) Составить и раскрасить орнамент или фигуру, состоящую из геометрических фигур.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2)Написать </a:t>
            </a:r>
            <a:r>
              <a:rPr lang="ru-RU" sz="2800" dirty="0">
                <a:solidFill>
                  <a:schemeClr val="bg1"/>
                </a:solidFill>
              </a:rPr>
              <a:t>рассказ или сочинить сказку на тему: «Геометрия вокруг меня».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22048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</a:rPr>
              <a:t>или</a:t>
            </a:r>
            <a:endParaRPr lang="ru-RU" sz="3600" b="1" i="1" u="sng" dirty="0">
              <a:solidFill>
                <a:srgbClr val="FF0000"/>
              </a:solidFill>
            </a:endParaRPr>
          </a:p>
        </p:txBody>
      </p:sp>
      <p:sp>
        <p:nvSpPr>
          <p:cNvPr id="5" name="AutoShape 2" descr="ÐÐ°ÑÑÐ¸Ð½ÐºÐ¸ Ð¿Ð¾ Ð·Ð°Ð¿ÑÐ¾ÑÑ ÐºÐ°ÑÑÐ¸Ð½ÐºÐ° Ð´Ð¾Ð¼Ð°ÑÐ½ÐµÐµ Ð·Ð°Ð´Ð°Ð½Ð¸Ðµ Ð³Ð¸Ñ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ÐÐ°ÑÑÐ¸Ð½ÐºÐ¸ Ð¿Ð¾ Ð·Ð°Ð¿ÑÐ¾ÑÑ ÐºÐ°ÑÑÐ¸Ð½ÐºÐ° Ð´Ð¾Ð¼Ð°ÑÐ½ÐµÐµ Ð·Ð°Ð´Ð°Ð½Ð¸Ðµ Ð³Ð¸Ñ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69" y="548680"/>
            <a:ext cx="25431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8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54868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</a:t>
            </a:r>
            <a:r>
              <a:rPr lang="ru-RU" sz="36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думаю, что никогда до </a:t>
            </a:r>
          </a:p>
          <a:p>
            <a:pPr algn="ctr"/>
            <a:r>
              <a:rPr lang="ru-RU" sz="36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настоящего  времени  </a:t>
            </a:r>
          </a:p>
          <a:p>
            <a:pPr algn="ctr"/>
            <a:r>
              <a:rPr lang="ru-RU" sz="36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мы не жили </a:t>
            </a:r>
          </a:p>
          <a:p>
            <a:pPr algn="ctr"/>
            <a:r>
              <a:rPr lang="ru-RU" sz="36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такой  геометрический период. </a:t>
            </a:r>
          </a:p>
          <a:p>
            <a:pPr algn="ctr"/>
            <a:r>
              <a:rPr lang="ru-RU" sz="36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Всё вокруг геометрия»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4326" y="3933056"/>
            <a:ext cx="3274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err="1">
                <a:solidFill>
                  <a:srgbClr val="C00000"/>
                </a:solidFill>
              </a:rPr>
              <a:t>Ле</a:t>
            </a:r>
            <a:r>
              <a:rPr lang="ru-RU" sz="3600" i="1" dirty="0">
                <a:solidFill>
                  <a:srgbClr val="C00000"/>
                </a:solidFill>
              </a:rPr>
              <a:t> Корбюзье</a:t>
            </a:r>
          </a:p>
        </p:txBody>
      </p:sp>
      <p:pic>
        <p:nvPicPr>
          <p:cNvPr id="4100" name="Picture 4" descr="ÐÐ°ÑÑÐ¸Ð½ÐºÐ¸ Ð¿Ð¾ Ð·Ð°Ð¿ÑÐ¾ÑÑ ÐÐµ ÐÐ¾ÑÐ±ÑÐ·ÑÐµ Ð¤ÐÐ¢Ð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0" y="1124744"/>
            <a:ext cx="3446003" cy="249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1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01078" y="620713"/>
            <a:ext cx="814184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990000"/>
                </a:solidFill>
              </a:rPr>
              <a:t>Оцените свою деятельность на уроке, </a:t>
            </a:r>
          </a:p>
          <a:p>
            <a:pPr algn="ctr"/>
            <a:r>
              <a:rPr lang="ru-RU" sz="3200" b="1" dirty="0">
                <a:solidFill>
                  <a:srgbClr val="990000"/>
                </a:solidFill>
              </a:rPr>
              <a:t>обведите соответствующий </a:t>
            </a:r>
            <a:r>
              <a:rPr lang="ru-RU" sz="3200" b="1" dirty="0" smtClean="0">
                <a:solidFill>
                  <a:srgbClr val="990000"/>
                </a:solidFill>
              </a:rPr>
              <a:t>символ</a:t>
            </a:r>
            <a:endParaRPr lang="ru-RU" sz="3200" b="1" dirty="0">
              <a:solidFill>
                <a:srgbClr val="990000"/>
              </a:solidFill>
            </a:endParaRPr>
          </a:p>
        </p:txBody>
      </p:sp>
      <p:pic>
        <p:nvPicPr>
          <p:cNvPr id="49154" name="Рисунок 3" descr="http://im3-tub-ru.yandex.net/i?id=220dcf0731f287f003bdef8e78fbb07f-02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0" y="1926769"/>
            <a:ext cx="1937660" cy="209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Рисунок 10" descr="http://im2-tub-ru.yandex.net/i?id=a2fd1f7fdd56203ab4b836d90686fd67-61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3410"/>
            <a:ext cx="1916426" cy="210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Рисунок 1" descr="http://im1-tub-ru.yandex.net/i?id=6e0c722edd88a2d55055e9fa22d4ffdb-110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73091"/>
            <a:ext cx="1728192" cy="21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2876" y="4033572"/>
            <a:ext cx="2581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Я хорошо понял(а)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46077" y="4797152"/>
            <a:ext cx="2408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Я не всё понял(а)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41440" y="5162534"/>
            <a:ext cx="1901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ru-RU" sz="2000" b="1" dirty="0"/>
              <a:t>Я не понял(а)</a:t>
            </a:r>
          </a:p>
        </p:txBody>
      </p:sp>
    </p:spTree>
    <p:extLst>
      <p:ext uri="{BB962C8B-B14F-4D97-AF65-F5344CB8AC3E}">
        <p14:creationId xmlns:p14="http://schemas.microsoft.com/office/powerpoint/2010/main" val="266881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  <p:bldP spid="2" grpId="0"/>
      <p:bldP spid="3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55798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ÐÐ°ÑÑÐ¸Ð½ÐºÐ¸ Ð¿Ð¾ Ð·Ð°Ð¿ÑÐ¾ÑÑ Ð³Ð¸ÑÐºÐ¸ Ð´Ð»Ñ Ð¿ÑÐµÐ·ÐµÐ½ÑÐ°ÑÐ¸Ð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46195"/>
            <a:ext cx="2602751" cy="21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Ð°ÑÑÐ¸Ð½ÐºÐ¸ Ð¿Ð¾ Ð·Ð°Ð¿ÑÐ¾ÑÑ Ð³Ð¸ÑÐºÐ¸ Ð´Ð»Ñ Ð¿ÑÐµÐ·ÐµÐ½ÑÐ°ÑÐ¸Ð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45" y="3246195"/>
            <a:ext cx="2076450" cy="296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6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684076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Геометрические  фигуры  вокруг нас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8234">
            <a:off x="498982" y="1547481"/>
            <a:ext cx="1800200" cy="225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ÐÐ°ÑÑÐ¸Ð½ÐºÐ¸ Ð¿Ð¾ Ð·Ð°Ð¿ÑÐ¾ÑÑ Ð³ÐµÐ¾Ð¼ÐµÑÑÐ¸ÑÐµÑÐºÐ¸Ðµ ÑÐ¸Ð³ÑÑÑ Ð²Ð¾ÐºÑÑÐ³ Ð½Ð°Ñ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7257">
            <a:off x="6559397" y="1852221"/>
            <a:ext cx="2048768" cy="171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44675"/>
            <a:ext cx="2301652" cy="169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62827"/>
            <a:ext cx="2539389" cy="192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ÐÐ°ÑÑÐ¸Ð½ÐºÐ¸ Ð¿Ð¾ Ð·Ð°Ð¿ÑÐ¾ÑÑ Ð³ÐµÐ¾Ð¼ÐµÑÑÐ¸ÑÐµÑÐºÐ¸Ðµ ÑÐ¸Ð³ÑÑÑ Ð² Ð¶Ð¸Ð·Ð½Ð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48601"/>
            <a:ext cx="2774437" cy="215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58" y="2097314"/>
            <a:ext cx="28575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0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578" y="1700808"/>
            <a:ext cx="7848872" cy="273630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Изучаем геометрию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9182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1"/>
            <a:ext cx="2222376" cy="1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88840"/>
            <a:ext cx="2030743" cy="1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18" y="1988840"/>
            <a:ext cx="2268226" cy="1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404664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Ваше настроение?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100787" y="3855288"/>
            <a:ext cx="163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ХОРОШЕЕ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595303" y="3855287"/>
            <a:ext cx="2457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РАВНОДУШНОЕ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769050" y="3855289"/>
            <a:ext cx="1403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ПЛОХОЕ</a:t>
            </a:r>
          </a:p>
        </p:txBody>
      </p:sp>
    </p:spTree>
    <p:extLst>
      <p:ext uri="{BB962C8B-B14F-4D97-AF65-F5344CB8AC3E}">
        <p14:creationId xmlns:p14="http://schemas.microsoft.com/office/powerpoint/2010/main" val="41419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457" y="307975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Игрушки из детства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36" y="1462137"/>
            <a:ext cx="2387156" cy="188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62137"/>
            <a:ext cx="2880319" cy="188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1462137"/>
            <a:ext cx="1656184" cy="188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86" y="3587346"/>
            <a:ext cx="1646180" cy="222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348" y="4506672"/>
            <a:ext cx="2088232" cy="1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03" y="4429552"/>
            <a:ext cx="2223474" cy="166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512" y="3612285"/>
            <a:ext cx="1714500" cy="238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43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336</TotalTime>
  <Words>1020</Words>
  <Application>Microsoft Office PowerPoint</Application>
  <PresentationFormat>Экран (4:3)</PresentationFormat>
  <Paragraphs>258</Paragraphs>
  <Slides>51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Бумажная</vt:lpstr>
      <vt:lpstr>Формула</vt:lpstr>
      <vt:lpstr>  "История возникновения и развития геометрии. Точка, прямая"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 фигуру!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"Не знающие геометрии не допускаются!"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Сколько прямых можно провести  через точку А?</vt:lpstr>
      <vt:lpstr>Сколько прямых можно провести  через точки А и В?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  "История и развитие геометрии. Точка, прямая, отрезок"   </dc:title>
  <dc:creator>Оленька привет</dc:creator>
  <cp:lastModifiedBy>hp 1</cp:lastModifiedBy>
  <cp:revision>38</cp:revision>
  <dcterms:created xsi:type="dcterms:W3CDTF">2018-10-05T16:37:17Z</dcterms:created>
  <dcterms:modified xsi:type="dcterms:W3CDTF">2018-10-16T17:06:23Z</dcterms:modified>
</cp:coreProperties>
</file>