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9"/>
  </p:notesMasterIdLst>
  <p:sldIdLst>
    <p:sldId id="316" r:id="rId2"/>
    <p:sldId id="317" r:id="rId3"/>
    <p:sldId id="315" r:id="rId4"/>
    <p:sldId id="318" r:id="rId5"/>
    <p:sldId id="319" r:id="rId6"/>
    <p:sldId id="301" r:id="rId7"/>
    <p:sldId id="320" r:id="rId8"/>
    <p:sldId id="323" r:id="rId9"/>
    <p:sldId id="324" r:id="rId10"/>
    <p:sldId id="297" r:id="rId11"/>
    <p:sldId id="367" r:id="rId12"/>
    <p:sldId id="368" r:id="rId13"/>
    <p:sldId id="299" r:id="rId14"/>
    <p:sldId id="259" r:id="rId15"/>
    <p:sldId id="257" r:id="rId16"/>
    <p:sldId id="327" r:id="rId17"/>
    <p:sldId id="258" r:id="rId18"/>
    <p:sldId id="264" r:id="rId19"/>
    <p:sldId id="298" r:id="rId20"/>
    <p:sldId id="300" r:id="rId21"/>
    <p:sldId id="328" r:id="rId22"/>
    <p:sldId id="329" r:id="rId23"/>
    <p:sldId id="348" r:id="rId24"/>
    <p:sldId id="330" r:id="rId25"/>
    <p:sldId id="331" r:id="rId26"/>
    <p:sldId id="332" r:id="rId27"/>
    <p:sldId id="334" r:id="rId28"/>
    <p:sldId id="335" r:id="rId29"/>
    <p:sldId id="260" r:id="rId30"/>
    <p:sldId id="267" r:id="rId31"/>
    <p:sldId id="262" r:id="rId32"/>
    <p:sldId id="261" r:id="rId33"/>
    <p:sldId id="343" r:id="rId34"/>
    <p:sldId id="344" r:id="rId35"/>
    <p:sldId id="345" r:id="rId36"/>
    <p:sldId id="346" r:id="rId37"/>
    <p:sldId id="347" r:id="rId38"/>
    <p:sldId id="349" r:id="rId39"/>
    <p:sldId id="351" r:id="rId40"/>
    <p:sldId id="352" r:id="rId41"/>
    <p:sldId id="353" r:id="rId42"/>
    <p:sldId id="354" r:id="rId43"/>
    <p:sldId id="355" r:id="rId44"/>
    <p:sldId id="356" r:id="rId45"/>
    <p:sldId id="358" r:id="rId46"/>
    <p:sldId id="357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283" r:id="rId56"/>
    <p:sldId id="304" r:id="rId57"/>
    <p:sldId id="305" r:id="rId5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8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8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8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ru-RU" sz="2800" b="0" i="1" dirty="0"/>
              <a:t>Модернизация 2012 год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Модернизация 2012 год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18%;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/>
                      <a:t>0,9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 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/>
                      <a:t>1,8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/>
                      <a:t> 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/>
                      <a:t> 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/>
                      <a:t> 46</a:t>
                    </a:r>
                    <a:r>
                      <a:rPr lang="ru-RU" sz="1600"/>
                      <a:t>,3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Лист2!$A$4:$A$11</c:f>
              <c:strCache>
                <c:ptCount val="8"/>
                <c:pt idx="0">
                  <c:v>Учебно-лабораторное оборудование(кабинеты физики, химии, биологоии)-448,0 тыс.руб</c:v>
                </c:pt>
                <c:pt idx="1">
                  <c:v>Учебно-производственное оборудование(эл.плиты,холодильник, оверлок и др.)-411,0 тыс.руб.</c:v>
                </c:pt>
                <c:pt idx="2">
                  <c:v>Спортивное оборудование-22,0 тыс.руб.</c:v>
                </c:pt>
                <c:pt idx="3">
                  <c:v>Компьютерное оборудование(АРМ,интерактивные доски)-347,1 тыс.руб.</c:v>
                </c:pt>
                <c:pt idx="4">
                  <c:v>Медицинский кабинет(оборудование, мебель)-46,0 тыс.руб.</c:v>
                </c:pt>
                <c:pt idx="5">
                  <c:v>Аттестация компьютера(подготовка к ЕГЭ)-48,9 тыс.руб.</c:v>
                </c:pt>
                <c:pt idx="6">
                  <c:v>Оборудование для столовой(холодильник, чайники)-25,0 тыс.руб.</c:v>
                </c:pt>
                <c:pt idx="7">
                  <c:v>Ремонт кровли лицея -1143,1 тыс.руб.</c:v>
                </c:pt>
              </c:strCache>
            </c:strRef>
          </c:cat>
          <c:val>
            <c:numRef>
              <c:f>Лист2!$B$4:$B$11</c:f>
              <c:numCache>
                <c:formatCode>General</c:formatCode>
                <c:ptCount val="8"/>
                <c:pt idx="0">
                  <c:v>18</c:v>
                </c:pt>
                <c:pt idx="1">
                  <c:v>16</c:v>
                </c:pt>
                <c:pt idx="2">
                  <c:v>0.9</c:v>
                </c:pt>
                <c:pt idx="3">
                  <c:v>14</c:v>
                </c:pt>
                <c:pt idx="4">
                  <c:v>1.8</c:v>
                </c:pt>
                <c:pt idx="5">
                  <c:v>1</c:v>
                </c:pt>
                <c:pt idx="6">
                  <c:v>2</c:v>
                </c:pt>
                <c:pt idx="7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16108355110298"/>
          <c:y val="0.20915908684542933"/>
          <c:w val="0.33330427053998829"/>
          <c:h val="0.72976699619903451"/>
        </c:manualLayout>
      </c:layout>
      <c:overlay val="0"/>
      <c:txPr>
        <a:bodyPr/>
        <a:lstStyle/>
        <a:p>
          <a:pPr rtl="0">
            <a:defRPr sz="13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ru-RU" sz="2800" b="0" i="1" dirty="0"/>
              <a:t>Предметная лаборатория по технологии </a:t>
            </a:r>
            <a:r>
              <a:rPr lang="ru-RU" sz="2800" b="0" i="1" dirty="0" smtClean="0"/>
              <a:t>2013 </a:t>
            </a:r>
            <a:r>
              <a:rPr lang="ru-RU" sz="2800" b="0" i="1" dirty="0"/>
              <a:t>год</a:t>
            </a:r>
          </a:p>
        </c:rich>
      </c:tx>
      <c:layout>
        <c:manualLayout>
          <c:xMode val="edge"/>
          <c:yMode val="edge"/>
          <c:x val="8.7265907652772867E-2"/>
          <c:y val="2.5501244577562848E-2"/>
        </c:manualLayout>
      </c:layout>
      <c:overlay val="0"/>
    </c:title>
    <c:autoTitleDeleted val="0"/>
    <c:view3D>
      <c:rotX val="75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Предметная лаборатория по технологии 2012 год</c:v>
          </c:tx>
          <c:explosion val="4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/>
                      <a:t> 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/>
                      <a:t> 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/>
                      <a:t>19,5%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/>
                      <a:t>38,5%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Лист4!$A$5:$A$8</c:f>
              <c:strCache>
                <c:ptCount val="4"/>
                <c:pt idx="0">
                  <c:v>Оборудование для обслуживания труда(швейное оборудование, утюги, доски гладильные и т.д.)-526,0 тыс.руб.</c:v>
                </c:pt>
                <c:pt idx="1">
                  <c:v>Оборудование для лаборатории робототехники-319,6 тыс.руб.</c:v>
                </c:pt>
                <c:pt idx="2">
                  <c:v>Оборудование для технического труда(муфельная печь,верстаки, станки)-389,7 тыс.руб.</c:v>
                </c:pt>
                <c:pt idx="3">
                  <c:v>Оргтехника(системные блоки,видеокамера,фотоаппарат, МФУ, планшеты)-764,7 тыс.руб.</c:v>
                </c:pt>
              </c:strCache>
            </c:strRef>
          </c:cat>
          <c:val>
            <c:numRef>
              <c:f>Лист4!$B$5:$B$8</c:f>
              <c:numCache>
                <c:formatCode>General</c:formatCode>
                <c:ptCount val="4"/>
                <c:pt idx="0">
                  <c:v>26</c:v>
                </c:pt>
                <c:pt idx="1">
                  <c:v>16</c:v>
                </c:pt>
                <c:pt idx="2">
                  <c:v>19.5</c:v>
                </c:pt>
                <c:pt idx="3">
                  <c:v>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8225269656028"/>
          <c:y val="0.24805756089083861"/>
          <c:w val="0.33793419088700288"/>
          <c:h val="0.683209922156401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ru-RU" b="0" i="1" dirty="0"/>
              <a:t>Модернизация </a:t>
            </a:r>
            <a:r>
              <a:rPr lang="ru-RU" b="0" i="1" dirty="0" smtClean="0"/>
              <a:t>2014 </a:t>
            </a:r>
            <a:r>
              <a:rPr lang="ru-RU" b="0" i="1" dirty="0"/>
              <a:t>год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Модернизация 2013 год</c:v>
          </c:tx>
          <c:explosion val="11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15,5%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7,5%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/>
                      <a:t>4,8</a:t>
                    </a:r>
                    <a:r>
                      <a:rPr lang="ru-RU" sz="14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/>
                      <a:t>20,2%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/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/>
                      <a:t> 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Лист3!$A$4:$A$10</c:f>
              <c:strCache>
                <c:ptCount val="7"/>
                <c:pt idx="0">
                  <c:v>Учебно-лабораторное оборудование по физике-258,1 тыс.руб.</c:v>
                </c:pt>
                <c:pt idx="1">
                  <c:v>Учебно-лабораторное оборудование по химии-124,2 тыс.руб.</c:v>
                </c:pt>
                <c:pt idx="2">
                  <c:v>Учебно-лабораторное оборудование по биологии-80,0 тыс.руб.</c:v>
                </c:pt>
                <c:pt idx="3">
                  <c:v>Учебно-лабораторное оборудование для начальной школы-332,8 тыс.руб.</c:v>
                </c:pt>
                <c:pt idx="4">
                  <c:v>Компьютерное оборудование-300,0 тыс.руб.</c:v>
                </c:pt>
                <c:pt idx="5">
                  <c:v>Оборудование для проведения ЕГЭ-216,10 тыс.руб.</c:v>
                </c:pt>
                <c:pt idx="6">
                  <c:v>Обновление программного обеспечения-350,0 тыс.руб.</c:v>
                </c:pt>
              </c:strCache>
            </c:strRef>
          </c:cat>
          <c:val>
            <c:numRef>
              <c:f>Лист3!$B$4:$B$10</c:f>
              <c:numCache>
                <c:formatCode>General</c:formatCode>
                <c:ptCount val="7"/>
                <c:pt idx="0">
                  <c:v>15.5</c:v>
                </c:pt>
                <c:pt idx="1">
                  <c:v>7.5</c:v>
                </c:pt>
                <c:pt idx="2">
                  <c:v>4.8</c:v>
                </c:pt>
                <c:pt idx="3">
                  <c:v>20.2</c:v>
                </c:pt>
                <c:pt idx="4">
                  <c:v>18</c:v>
                </c:pt>
                <c:pt idx="5">
                  <c:v>13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470746066529006"/>
          <c:y val="0.14817142231110123"/>
          <c:w val="0.33396277329338886"/>
          <c:h val="0.69515134892419372"/>
        </c:manualLayout>
      </c:layout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004B5-37DA-4E14-8FE7-4BB8D923D47F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895F1-C1A5-4045-A249-55E1AAF86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0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Всего потрачено средств на модернизацию образования-4 791 ,8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95DCD-ED34-4AB6-8717-0EF24DD1F4DF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6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1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8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1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92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3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1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9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7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D682-5068-4FA7-88C3-B7EA36467E65}" type="datetimeFigureOut">
              <a:rPr lang="ru-RU" smtClean="0"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A388-AC0D-4704-8A7D-0C00A356D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3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Формирование основ инженерной культуры в условиях реализации технологического образования в лицее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88024" y="486916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Пашкова М.Ю., директор </a:t>
            </a: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Лицей № 120,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Заслуженный учитель РФ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146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Овал 45"/>
          <p:cNvSpPr/>
          <p:nvPr/>
        </p:nvSpPr>
        <p:spPr>
          <a:xfrm>
            <a:off x="4020184" y="3556789"/>
            <a:ext cx="407035" cy="333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705984" y="3556789"/>
            <a:ext cx="438150" cy="3524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57834" y="1665759"/>
            <a:ext cx="2257425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Социальное партнерство с ВУЗами, ССУЗами, промышленными предприятиями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38784" y="3008149"/>
            <a:ext cx="2257425" cy="10382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Развитие деловой репутации ОУ, обусловленной принципом возвратности финансовых и материальных вложений </a:t>
            </a:r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3905884" y="3909849"/>
            <a:ext cx="657225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38784" y="5256049"/>
            <a:ext cx="2257425" cy="11049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Проектная деятельность как основная образовательная дидактическая единица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34974" y="4144799"/>
            <a:ext cx="2257425" cy="9144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Вовлечение учащихся в научно-техническое творчество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02399" y="4078124"/>
            <a:ext cx="2257425" cy="1095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Создание условий для повышения качества преподавания предметов естественно-математического и технологического цикла</a:t>
            </a:r>
          </a:p>
        </p:txBody>
      </p:sp>
      <p:sp>
        <p:nvSpPr>
          <p:cNvPr id="54" name="Овал 53"/>
          <p:cNvSpPr/>
          <p:nvPr/>
        </p:nvSpPr>
        <p:spPr>
          <a:xfrm>
            <a:off x="3820159" y="3589809"/>
            <a:ext cx="361950" cy="3524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rot="10800000">
            <a:off x="4648199" y="3928264"/>
            <a:ext cx="609600" cy="3905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3753484" y="3980334"/>
            <a:ext cx="504825" cy="37147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763134" y="3970809"/>
            <a:ext cx="419100" cy="3524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477634" y="1729259"/>
            <a:ext cx="2257425" cy="1095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Формирование культуры комплексного применения знаний в области естественно-математического и технологического образования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83349" y="2907819"/>
            <a:ext cx="2257425" cy="1095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Популяризация системы естественно-математического и технологического образования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492874" y="5313834"/>
            <a:ext cx="2257425" cy="1095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Информационно-мотивационное сопровождение естественно-математического и технологического образования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511549" y="3450109"/>
            <a:ext cx="2257425" cy="10953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571874" y="5446549"/>
            <a:ext cx="2276475" cy="12668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Оснащение ОУ современным технологическим оборудованием 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2696209" y="3304059"/>
            <a:ext cx="971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34159" y="6599074"/>
            <a:ext cx="205740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34159" y="6379999"/>
            <a:ext cx="0" cy="238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687059" y="3332634"/>
            <a:ext cx="809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867399" y="6646699"/>
            <a:ext cx="1857375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7715884" y="6418099"/>
            <a:ext cx="0" cy="25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4867909" y="3556789"/>
            <a:ext cx="323850" cy="3238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3991609" y="4560724"/>
            <a:ext cx="0" cy="885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306059" y="4551199"/>
            <a:ext cx="9525" cy="904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2696209" y="4665499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315584" y="4665499"/>
            <a:ext cx="121920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705734" y="5627524"/>
            <a:ext cx="876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848984" y="5627524"/>
            <a:ext cx="657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3677284" y="2208684"/>
            <a:ext cx="0" cy="1247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715259" y="2218209"/>
            <a:ext cx="962025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5677534" y="2151534"/>
            <a:ext cx="9525" cy="130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96584" y="2170584"/>
            <a:ext cx="790575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477009" y="1456209"/>
            <a:ext cx="0" cy="20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476374" y="1484784"/>
            <a:ext cx="6086475" cy="19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544434" y="1513359"/>
            <a:ext cx="9525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3915409" y="3556789"/>
            <a:ext cx="323850" cy="333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 rot="10800000">
            <a:off x="4760594" y="3909849"/>
            <a:ext cx="574040" cy="4953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3791584" y="3890799"/>
            <a:ext cx="600710" cy="50482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5" name="Rectangle 97"/>
          <p:cNvSpPr>
            <a:spLocks noChangeArrowheads="1"/>
          </p:cNvSpPr>
          <p:nvPr/>
        </p:nvSpPr>
        <p:spPr bwMode="auto">
          <a:xfrm>
            <a:off x="4543425" y="49993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0" name="Rectangle 10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Прямоугольник 2080"/>
          <p:cNvSpPr/>
          <p:nvPr/>
        </p:nvSpPr>
        <p:spPr>
          <a:xfrm>
            <a:off x="16055" y="0"/>
            <a:ext cx="9099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Современная модель формирования основ инженерной культуры в образовательной деятельности технологического лицея</a:t>
            </a:r>
            <a:r>
              <a:rPr lang="ru-RU" sz="2400" b="1" i="1" dirty="0" smtClean="0"/>
              <a:t>. </a:t>
            </a:r>
            <a:endParaRPr lang="ru-RU" sz="2400" b="1" i="1" dirty="0"/>
          </a:p>
          <a:p>
            <a:pPr algn="ctr"/>
            <a:r>
              <a:rPr lang="ru-RU" sz="2400" b="1" i="1" dirty="0"/>
              <a:t> Направления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6690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5" cy="496855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Общая профессионально-инженерная культура может быть представлена тремя понятиями: </a:t>
            </a:r>
            <a:r>
              <a:rPr lang="ru-RU" b="1" dirty="0"/>
              <a:t>способностью, готовностью и владением</a:t>
            </a:r>
            <a:r>
              <a:rPr lang="ru-RU" dirty="0"/>
              <a:t> инженерной деятельностью.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Основное содержание понятия </a:t>
            </a:r>
            <a:r>
              <a:rPr lang="ru-RU" b="1" dirty="0"/>
              <a:t>«способность»</a:t>
            </a:r>
            <a:r>
              <a:rPr lang="ru-RU" dirty="0"/>
              <a:t> раскрывается через систематическое осуществление самообразования, образования, анализ явлений и производственных процессов, выстраивание аргументированных умозаключений и выводов; использование в работе научных методов и моделей управления инновационными процессами.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Инженерная деятельность обеспечивается </a:t>
            </a:r>
            <a:r>
              <a:rPr lang="ru-RU" b="1" dirty="0"/>
              <a:t>готовностью</a:t>
            </a:r>
            <a:r>
              <a:rPr lang="ru-RU" dirty="0"/>
              <a:t> к организации сетевого и межотраслевого взаимодействия, к анализу исследовательских задач в области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деятельности.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Содержание понятия </a:t>
            </a:r>
            <a:r>
              <a:rPr lang="ru-RU" b="1" dirty="0"/>
              <a:t>«владение»</a:t>
            </a:r>
            <a:r>
              <a:rPr lang="ru-RU" dirty="0"/>
              <a:t> позволяет увидеть методологическое содержание профессионально-инженерной деятельности. Оно определяется </a:t>
            </a:r>
            <a:r>
              <a:rPr lang="ru-RU" b="1" i="1" dirty="0"/>
              <a:t>метазнаниями</a:t>
            </a:r>
            <a:r>
              <a:rPr lang="ru-RU" dirty="0"/>
              <a:t> и </a:t>
            </a:r>
            <a:r>
              <a:rPr lang="ru-RU" b="1" i="1" dirty="0" err="1"/>
              <a:t>метаумениями</a:t>
            </a:r>
            <a:r>
              <a:rPr lang="ru-RU" dirty="0"/>
              <a:t>, к которым отнесем основные методы и средства работы с информацией, методы организации безопасности жизнедеятельности производственного персонала и населения.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5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Инженерная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реализуется через следующие составляющие:</a:t>
            </a:r>
            <a:b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культуру </a:t>
            </a:r>
            <a:r>
              <a:rPr lang="ru-RU" dirty="0"/>
              <a:t>мышления;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культуру </a:t>
            </a:r>
            <a:r>
              <a:rPr lang="ru-RU" dirty="0"/>
              <a:t>устной и письменной речи;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культуру </a:t>
            </a:r>
            <a:r>
              <a:rPr lang="ru-RU" dirty="0"/>
              <a:t>освоения исторического наследия и его развития;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правовую </a:t>
            </a:r>
            <a:r>
              <a:rPr lang="ru-RU" dirty="0"/>
              <a:t>культуру — использование нормативно-правовых документов в своей деятельности;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культуру </a:t>
            </a:r>
            <a:r>
              <a:rPr lang="ru-RU" dirty="0"/>
              <a:t>реализации ценностных отношений к своей профессионально-инженерной деятельности;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культуру </a:t>
            </a:r>
            <a:r>
              <a:rPr lang="ru-RU" dirty="0"/>
              <a:t>понимания развития общественных и экономических явлений. Выделенные составляющие инженерной культуры в профессию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3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формированности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 инженерной культуры учащихся.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наличие информационной грамотности;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развитость </a:t>
            </a:r>
            <a:r>
              <a:rPr lang="ru-RU" dirty="0"/>
              <a:t>проектно-конструкторских и исследовательских навыков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участие </a:t>
            </a:r>
            <a:r>
              <a:rPr lang="ru-RU" dirty="0"/>
              <a:t>в проектно-изобретательской деятельности   </a:t>
            </a:r>
          </a:p>
        </p:txBody>
      </p:sp>
    </p:spTree>
    <p:extLst>
      <p:ext uri="{BB962C8B-B14F-4D97-AF65-F5344CB8AC3E}">
        <p14:creationId xmlns:p14="http://schemas.microsoft.com/office/powerpoint/2010/main" val="2967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b="1" dirty="0" smtClean="0"/>
              <a:t>Целью</a:t>
            </a:r>
            <a:r>
              <a:rPr lang="ru-RU" dirty="0" smtClean="0"/>
              <a:t> технологического образования является комплексное развитие </a:t>
            </a:r>
            <a:r>
              <a:rPr lang="ru-RU" smtClean="0"/>
              <a:t>каждого учащегося </a:t>
            </a:r>
            <a:r>
              <a:rPr lang="ru-RU" dirty="0" smtClean="0"/>
              <a:t>как человека, умеющего принимать обоснованные продуктивные решения, адаптированного к изменениям </a:t>
            </a:r>
            <a:r>
              <a:rPr lang="ru-RU" smtClean="0"/>
              <a:t>внешней среды, </a:t>
            </a:r>
            <a:r>
              <a:rPr lang="ru-RU" dirty="0" smtClean="0"/>
              <a:t>обладающего базовыми компетенциями, умеющего моделировать и изготавливать объекты и системы из материалов биосферы </a:t>
            </a:r>
            <a:r>
              <a:rPr lang="ru-RU" smtClean="0"/>
              <a:t>и энергии</a:t>
            </a:r>
            <a:r>
              <a:rPr lang="ru-RU" b="1" smtClean="0"/>
              <a:t>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123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 технологического образования: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современное общество делает технологию приоритетным направлением в своем развитии; сегодня развиваются быстрыми темпами те страны, в которых рождаются и применяются передовые технологии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технология пронизывает все сферы деятельности человека и общества;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технологическая культура формирует новое мировоззрение, которое выражается в понимании необходимости и способности человека </a:t>
            </a:r>
            <a:r>
              <a:rPr lang="ru-RU" sz="2400" i="1" smtClean="0"/>
              <a:t>к </a:t>
            </a:r>
            <a:r>
              <a:rPr lang="ru-RU" sz="2400" b="1" smtClean="0"/>
              <a:t>преобразовательной деятельности по созданию материальных и духовных ценностей.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9843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424863" cy="4668838"/>
          </a:xfrm>
        </p:spPr>
        <p:txBody>
          <a:bodyPr rtlCol="0"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2200" b="1" dirty="0" smtClean="0"/>
              <a:t>освоение</a:t>
            </a:r>
            <a:r>
              <a:rPr lang="ru-RU" altLang="ru-RU" sz="2200" dirty="0" smtClean="0"/>
              <a:t> технологических знаний, основ культуры труда на основе включения учащихся в разнообразные виды трудовой деятельности;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2200" b="1" dirty="0" smtClean="0"/>
              <a:t>овладение </a:t>
            </a:r>
            <a:r>
              <a:rPr lang="ru-RU" altLang="ru-RU" sz="2200" dirty="0" err="1" smtClean="0"/>
              <a:t>общетрудовыми</a:t>
            </a:r>
            <a:r>
              <a:rPr lang="ru-RU" altLang="ru-RU" sz="2200" dirty="0" smtClean="0"/>
              <a:t> и специальными умениями проектирования моделирования,  конструирования и создания продуктов труда, безопасными приемами труда;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2200" b="1" dirty="0" smtClean="0"/>
              <a:t>развитие</a:t>
            </a:r>
            <a:r>
              <a:rPr lang="ru-RU" altLang="ru-RU" sz="2200" dirty="0" smtClean="0"/>
              <a:t> технического мышления, пространственного воображения, начальных профессиональных умений, творческих способностей 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2200" b="1" dirty="0" smtClean="0"/>
              <a:t>воспитание</a:t>
            </a:r>
            <a:r>
              <a:rPr lang="ru-RU" altLang="ru-RU" sz="2200" dirty="0" smtClean="0"/>
              <a:t> трудолюбия, предприимчивости, ответственности за результаты, уважительного отношения к профессии и результатам  труда;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2200" b="1" dirty="0" smtClean="0"/>
              <a:t>получение</a:t>
            </a:r>
            <a:r>
              <a:rPr lang="ru-RU" altLang="ru-RU" sz="2200" dirty="0" smtClean="0"/>
              <a:t> опыта применения политехнических и технологических знаний и умений в самостоятельной практической деятельности , основ  инженерной  культуры. 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395288" y="-26988"/>
            <a:ext cx="8229600" cy="1143001"/>
          </a:xfrm>
        </p:spPr>
        <p:txBody>
          <a:bodyPr/>
          <a:lstStyle/>
          <a:p>
            <a:pPr eaLnBrk="1" hangingPunct="1"/>
            <a:r>
              <a:rPr lang="ru-RU" alt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технологического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750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Сквозные  линии  содержания обучения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Культура труда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Информационные технологии- компьютерная  поддержка  каждого модуля;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Графика и черчение;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Прикладная экономика и  предпринимательство 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Экология – влияние преобразующей деятельности на окружающую среду  и здоровье  человека;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Профессиональное самоопределение;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Дизайнерская  культура;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Формирование проектной культуры;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Формирование  основ  инженерной  культуры.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90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/>
              <a:t>Изучение «Технологии» </a:t>
            </a:r>
            <a:br>
              <a:rPr lang="ru-RU" sz="2800" b="1" i="1" dirty="0" smtClean="0"/>
            </a:br>
            <a:r>
              <a:rPr lang="ru-RU" sz="2800" b="1" i="1" dirty="0" smtClean="0"/>
              <a:t>в основной школе должно обеспечивать достижение  следующих результатов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70332" y="148336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Проявление познавательных интересов и активности технологической 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Развитие трудолюбия и ответственности  за качество своей деятельности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Бережное отношение к природным и хозяйственным ресурсам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Готовность к рациональному ведению домашнего хозяйства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Проявление технико-технологического и   экономического мышления при организации  своей деятельности, выходящее  на  формирование  основ инженерной  культуры;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Самооценка готовности к предпринимательской  деятельности в сфере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16666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-1032704" y="22048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-36512" y="2320434"/>
            <a:ext cx="1751330" cy="1513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>
                <a:effectLst/>
                <a:ea typeface="Calibri"/>
                <a:cs typeface="Times New Roman"/>
              </a:rPr>
              <a:t>Способность к самообразованию на основе учебно-познавательной мотивации, сформированность ценностно-смысловых установок 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07704" y="2320434"/>
            <a:ext cx="1613535" cy="13061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ea typeface="Calibri"/>
                <a:cs typeface="Times New Roman"/>
              </a:rPr>
              <a:t>Готовность к выбору профильного обучения и дальнейшей образовательной и профессиональной траектории развития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92331" y="2294399"/>
            <a:ext cx="1712595" cy="1428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ea typeface="Calibri"/>
                <a:cs typeface="Times New Roman"/>
              </a:rPr>
              <a:t>Способность к поиску нестандартных решений в различных познавательных ситуациях, творческий подход к созидательной деятельности.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52120" y="2317894"/>
            <a:ext cx="1705610" cy="1267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ea typeface="Calibri"/>
                <a:cs typeface="Times New Roman"/>
              </a:rPr>
              <a:t>Социокультурная компетентность, понимание законов и закономерностей развития общества и техносферы. 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452320" y="2331229"/>
            <a:ext cx="1720850" cy="1067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ea typeface="Calibri"/>
                <a:cs typeface="Times New Roman"/>
              </a:rPr>
              <a:t>Способность к интеграции знаний из различных областей науки и техносферы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93042" y="4519439"/>
            <a:ext cx="1136650" cy="16979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Углубленное изучение предметов естественно-технологической направленности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59926" y="4531504"/>
            <a:ext cx="906145" cy="13671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Участие в олимпиадах и конкурсах заданной направлен-ности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37161" y="4506739"/>
            <a:ext cx="1098550" cy="20510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Использование исследовательских и эвристических технологий на уроках и во внеурочной деятельности. Решение ситуативных задач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09251" y="4514994"/>
            <a:ext cx="645160" cy="10985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Проектная деятельность 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614101" y="4527059"/>
            <a:ext cx="683260" cy="110617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Система элективных курсов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691680" y="2805574"/>
            <a:ext cx="25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521239" y="2805574"/>
            <a:ext cx="1723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364088" y="2820814"/>
            <a:ext cx="288032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313736" y="2820814"/>
            <a:ext cx="1917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05546" y="3833004"/>
            <a:ext cx="0" cy="3060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15071" y="4140344"/>
            <a:ext cx="89439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9159046" y="3397394"/>
            <a:ext cx="9525" cy="742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67521" y="3834274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624896" y="3625994"/>
            <a:ext cx="0" cy="514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539421" y="3729499"/>
            <a:ext cx="0" cy="408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653971" y="3605674"/>
            <a:ext cx="0" cy="552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8511346" y="3415809"/>
            <a:ext cx="0" cy="723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375716" y="4515629"/>
            <a:ext cx="998855" cy="18592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Введение в школьный учебный план экономики, основ графической культуры, черчения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558471" y="4320684"/>
            <a:ext cx="0" cy="180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372200" y="4513724"/>
            <a:ext cx="775970" cy="9823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Система социаль-ных практик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092280" y="4509914"/>
            <a:ext cx="1014095" cy="18129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/>
                <a:ea typeface="Calibri"/>
                <a:cs typeface="Times New Roman"/>
              </a:rPr>
              <a:t>Проведение интегрированных уроков. Решение задач интегрированного характера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8172400" y="4511184"/>
            <a:ext cx="990600" cy="172847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Calibri"/>
                <a:ea typeface="Calibri"/>
                <a:cs typeface="Times New Roman"/>
              </a:rPr>
              <a:t>Организация внеурочной деятельности заданной направленности.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365306" y="4506739"/>
            <a:ext cx="806450" cy="11525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000">
                <a:effectLst/>
                <a:latin typeface="Calibri"/>
                <a:ea typeface="Calibri"/>
                <a:cs typeface="Times New Roman"/>
              </a:rPr>
              <a:t>Система профессиональных проб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6" name="Rectangle 77"/>
          <p:cNvSpPr>
            <a:spLocks noChangeArrowheads="1"/>
          </p:cNvSpPr>
          <p:nvPr/>
        </p:nvSpPr>
        <p:spPr bwMode="auto">
          <a:xfrm>
            <a:off x="-1032704" y="22048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" name="Rectangle 82"/>
          <p:cNvSpPr>
            <a:spLocks noChangeArrowheads="1"/>
          </p:cNvSpPr>
          <p:nvPr/>
        </p:nvSpPr>
        <p:spPr bwMode="auto">
          <a:xfrm>
            <a:off x="-1032704" y="26620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84"/>
          <p:cNvSpPr>
            <a:spLocks noChangeArrowheads="1"/>
          </p:cNvSpPr>
          <p:nvPr/>
        </p:nvSpPr>
        <p:spPr bwMode="auto">
          <a:xfrm>
            <a:off x="-1032704" y="31192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85"/>
          <p:cNvSpPr>
            <a:spLocks noChangeArrowheads="1"/>
          </p:cNvSpPr>
          <p:nvPr/>
        </p:nvSpPr>
        <p:spPr bwMode="auto">
          <a:xfrm>
            <a:off x="2679506" y="3874795"/>
            <a:ext cx="394345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Формы образовательной деятельности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96"/>
          <p:cNvSpPr>
            <a:spLocks noChangeArrowheads="1"/>
          </p:cNvSpPr>
          <p:nvPr/>
        </p:nvSpPr>
        <p:spPr bwMode="auto">
          <a:xfrm>
            <a:off x="-1032704" y="40775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-13529" y="476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Формирование основ инженерной культуры учащихся в условиях образовательной деятельности</a:t>
            </a:r>
            <a:endParaRPr lang="ru-RU" dirty="0"/>
          </a:p>
          <a:p>
            <a:pPr algn="ctr"/>
            <a:r>
              <a:rPr lang="ru-RU" i="1" dirty="0"/>
              <a:t> технологического лицея.</a:t>
            </a:r>
            <a:endParaRPr lang="ru-RU" dirty="0"/>
          </a:p>
          <a:p>
            <a:pPr algn="ctr"/>
            <a:r>
              <a:rPr lang="ru-RU" i="1" dirty="0"/>
              <a:t>Проектируемые личностные результаты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5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5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8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1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 инженерной культуры учащихся.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наличие </a:t>
            </a:r>
            <a:r>
              <a:rPr lang="ru-RU" dirty="0"/>
              <a:t>информационной грамотности;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развитость </a:t>
            </a:r>
            <a:r>
              <a:rPr lang="ru-RU" dirty="0"/>
              <a:t>проектно-конструкторских и исследовательских навыков;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участие </a:t>
            </a:r>
            <a:r>
              <a:rPr lang="ru-RU" dirty="0"/>
              <a:t>в проектно-изобретательской деятельности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9236" y="5215108"/>
            <a:ext cx="2152446" cy="6000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/>
                <a:cs typeface="Times New Roman"/>
              </a:rPr>
              <a:t>Профессиональная мобильность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41182" y="5201254"/>
            <a:ext cx="2502818" cy="5429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ea typeface="Calibri"/>
                <a:cs typeface="Times New Roman"/>
              </a:rPr>
              <a:t>Профессиональная компетентность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021682" y="5058683"/>
            <a:ext cx="904875" cy="171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98207" y="5030108"/>
            <a:ext cx="962025" cy="161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26338" y="4445333"/>
            <a:ext cx="3733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3613" algn="l"/>
              </a:tabLst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361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Отдаленный результат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11897"/>
            <a:ext cx="87487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Структура комплексной технологической подготовки школьников</a:t>
            </a:r>
          </a:p>
        </p:txBody>
      </p:sp>
      <p:graphicFrame>
        <p:nvGraphicFramePr>
          <p:cNvPr id="24607" name="Group 31"/>
          <p:cNvGraphicFramePr>
            <a:graphicFrameLocks noGrp="1"/>
          </p:cNvGraphicFramePr>
          <p:nvPr/>
        </p:nvGraphicFramePr>
        <p:xfrm>
          <a:off x="250825" y="1125538"/>
          <a:ext cx="8713788" cy="5256212"/>
        </p:xfrm>
        <a:graphic>
          <a:graphicData uri="http://schemas.openxmlformats.org/drawingml/2006/table">
            <a:tbl>
              <a:tblPr/>
              <a:tblGrid>
                <a:gridCol w="1512888"/>
                <a:gridCol w="863600"/>
                <a:gridCol w="1008062"/>
                <a:gridCol w="1146175"/>
                <a:gridCol w="1471613"/>
                <a:gridCol w="1246187"/>
                <a:gridCol w="1465263"/>
              </a:tblGrid>
              <a:tr h="601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общего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Сферы технологической подготовки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(человек-техника)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 природа)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(человек-знак)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Гуманитарно-социальная (человек-человек)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 художественный образ)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1,2,3,4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Общетехнологическая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6FBA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Пропедевтический обзор всего содержания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6FBA3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«Введение в технологические процессы: основы технического моделирования, художественная обработка природных материалов, формирование экологических навыков поведения»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4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 обучения школьников технологиям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ручного труда: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– </a:t>
            </a:r>
            <a:r>
              <a:rPr lang="ru-RU" sz="2400" b="1" smtClean="0"/>
              <a:t>формирование компетентности в сфере ручного труда.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По направлениям обучения: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smtClean="0"/>
              <a:t>образовательные цели: знания объектов труда и технологических операций по их преобразованию, знания орудий ручного труда и приемов их применения;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smtClean="0"/>
              <a:t>цели развития: практическое мышление, память, сенсорные навыки, физическое развитие;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b="1" smtClean="0"/>
              <a:t>воспитательные цели: эмоционально-ценностное отношение к ручному труду, к составным частям этого труда (объекты, процесс и орудия труда, условия и результаты труда). </a:t>
            </a:r>
          </a:p>
        </p:txBody>
      </p:sp>
    </p:spTree>
    <p:extLst>
      <p:ext uri="{BB962C8B-B14F-4D97-AF65-F5344CB8AC3E}">
        <p14:creationId xmlns:p14="http://schemas.microsoft.com/office/powerpoint/2010/main" val="40782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Ручные техники, которыми владеют выпускники начальной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Аппликация из бумаги, природного материала, ткани, </a:t>
            </a:r>
            <a:r>
              <a:rPr lang="ru-RU" sz="2400" b="1" dirty="0" err="1" smtClean="0"/>
              <a:t>гофкартона</a:t>
            </a:r>
            <a:endParaRPr lang="ru-RU" sz="2400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err="1" smtClean="0"/>
              <a:t>Бумагопластика</a:t>
            </a:r>
            <a:r>
              <a:rPr lang="ru-RU" sz="2400" b="1" dirty="0" smtClean="0"/>
              <a:t>, оригами, </a:t>
            </a:r>
            <a:r>
              <a:rPr lang="ru-RU" sz="2400" b="1" dirty="0" err="1" smtClean="0"/>
              <a:t>квиллинг</a:t>
            </a:r>
            <a:r>
              <a:rPr lang="ru-RU" sz="2400" b="1" dirty="0" smtClean="0"/>
              <a:t>, папье – маше, </a:t>
            </a:r>
            <a:r>
              <a:rPr lang="ru-RU" sz="2400" b="1" dirty="0" err="1" smtClean="0"/>
              <a:t>скрапбукинг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декупаж</a:t>
            </a:r>
            <a:endParaRPr lang="ru-RU" sz="2400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Работа с текстильными материалами: холодный батик, роспись по соли, тиснение, нитяная графика, </a:t>
            </a:r>
            <a:r>
              <a:rPr lang="ru-RU" sz="2400" b="1" dirty="0" err="1" smtClean="0"/>
              <a:t>изонить</a:t>
            </a:r>
            <a:r>
              <a:rPr lang="ru-RU" sz="2400" b="1" dirty="0" smtClean="0"/>
              <a:t>, вышивание крестом и гладью, </a:t>
            </a:r>
            <a:r>
              <a:rPr lang="ru-RU" sz="2400" b="1" dirty="0" err="1" smtClean="0"/>
              <a:t>пэчворк</a:t>
            </a:r>
            <a:r>
              <a:rPr lang="ru-RU" sz="2400" b="1" dirty="0" smtClean="0"/>
              <a:t>, вязание крючком и спицами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err="1" smtClean="0"/>
              <a:t>Бисероплетение</a:t>
            </a:r>
            <a:r>
              <a:rPr lang="ru-RU" sz="2400" b="1" dirty="0" smtClean="0"/>
              <a:t>, макраме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Мозаика, витраж, </a:t>
            </a:r>
            <a:r>
              <a:rPr lang="ru-RU" sz="2400" b="1" dirty="0" err="1" smtClean="0"/>
              <a:t>граттаж</a:t>
            </a:r>
            <a:r>
              <a:rPr lang="ru-RU" sz="2400" b="1" dirty="0" smtClean="0"/>
              <a:t>, коллаж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Мыловарение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Пластилиновая живопись, лепка из глины, соленого теста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Художественная обработка кожи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Работа с природными материалами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/>
              <a:t>Песочная анимация (</a:t>
            </a:r>
            <a:r>
              <a:rPr lang="en-US" sz="2400" b="1" dirty="0" smtClean="0"/>
              <a:t>Sand ART</a:t>
            </a:r>
            <a:r>
              <a:rPr lang="ru-RU" sz="2400" b="1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591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250825" y="404813"/>
          <a:ext cx="8713788" cy="6347149"/>
        </p:xfrm>
        <a:graphic>
          <a:graphicData uri="http://schemas.openxmlformats.org/drawingml/2006/table">
            <a:tbl>
              <a:tblPr/>
              <a:tblGrid>
                <a:gridCol w="1439863"/>
                <a:gridCol w="858837"/>
                <a:gridCol w="1004888"/>
                <a:gridCol w="1227137"/>
                <a:gridCol w="1471613"/>
                <a:gridCol w="1246187"/>
                <a:gridCol w="1465263"/>
              </a:tblGrid>
              <a:tr h="8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общего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Сферы технологической подготовки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(человек-техника)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 природа)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(человек-знак)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Гуманитарно-социальная (человек-человек)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 художественный образ)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1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Основная школа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5,6,7</a:t>
                      </a: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Общетехнологическая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Основная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Технологическая среда жизнедеятельности человека и общества.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Преобразовательная деятельность человека.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Технологические процессы.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Создание условий для развития двигательных и познавательных функций подростков. Организация форм трудовой деятельности  с учетом стремления к социальному самоутверждению. Развитие навыков проектной деятельности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914501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 обучения школьников технологиям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машинного труда: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– формирование компетентности в сфере машинного производства;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По направлениям целей обучения: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образовательные цели: знания машинной техники, процессов ее конструирования и применения, конструирование и моделирование на основе информационных технологий;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цели развития: техническое мышление, память, воля, функциональные компетенции;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воспитательные цели: эмоционально-ценностное отношение к технологиям машинного труда, развитие межличностных отношений, основанных на созидательном труде </a:t>
            </a:r>
          </a:p>
        </p:txBody>
      </p:sp>
    </p:spTree>
    <p:extLst>
      <p:ext uri="{BB962C8B-B14F-4D97-AF65-F5344CB8AC3E}">
        <p14:creationId xmlns:p14="http://schemas.microsoft.com/office/powerpoint/2010/main" val="12997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250825" y="404813"/>
          <a:ext cx="8713788" cy="5487987"/>
        </p:xfrm>
        <a:graphic>
          <a:graphicData uri="http://schemas.openxmlformats.org/drawingml/2006/table">
            <a:tbl>
              <a:tblPr/>
              <a:tblGrid>
                <a:gridCol w="1439863"/>
                <a:gridCol w="858837"/>
                <a:gridCol w="1004888"/>
                <a:gridCol w="1227137"/>
                <a:gridCol w="1471613"/>
                <a:gridCol w="1246187"/>
                <a:gridCol w="1465263"/>
              </a:tblGrid>
              <a:tr h="83663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общего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Сферы технологической подготовки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(человек-техника)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 природа)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(человек-знак)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Гуманитарно-социальная (человек-человек)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 художественный образ)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2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Основная школа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8,9</a:t>
                      </a: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Общетехнологическая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Предпрофильная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Технологии материального производства и жизнедеятельности человека в духовной сфере.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Основы профессионального самоопределения. Начало формирования специально-технологических навыков в условиях трудовой деятельности. Социально-значимое проектирование. Социальная практика. Работа в трудовых бригадах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751"/>
            <a:ext cx="8229600" cy="1143001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Элективные курсы в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технологической подготовке: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Технология обработки конструкционных материалов;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Компьютерное моделирование;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Элементы машиноведения;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Основы электротехники;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Черчение и графика  с применением компьютерной программы «Компас – 3</a:t>
            </a:r>
            <a:r>
              <a:rPr lang="en-US" sz="2400" smtClean="0"/>
              <a:t>D</a:t>
            </a:r>
            <a:r>
              <a:rPr lang="ru-RU" sz="2400" smtClean="0"/>
              <a:t>»;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Основы робототехники;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Профессиональное самоопределение;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Технология обработки ткани;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Технология обработки пищевых продуктов;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Основы дизайна. </a:t>
            </a:r>
          </a:p>
        </p:txBody>
      </p:sp>
    </p:spTree>
    <p:extLst>
      <p:ext uri="{BB962C8B-B14F-4D97-AF65-F5344CB8AC3E}">
        <p14:creationId xmlns:p14="http://schemas.microsoft.com/office/powerpoint/2010/main" val="35230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250825" y="404813"/>
          <a:ext cx="8713788" cy="5373687"/>
        </p:xfrm>
        <a:graphic>
          <a:graphicData uri="http://schemas.openxmlformats.org/drawingml/2006/table">
            <a:tbl>
              <a:tblPr/>
              <a:tblGrid>
                <a:gridCol w="1439863"/>
                <a:gridCol w="858837"/>
                <a:gridCol w="1004888"/>
                <a:gridCol w="1227137"/>
                <a:gridCol w="1471613"/>
                <a:gridCol w="1246187"/>
                <a:gridCol w="1465263"/>
              </a:tblGrid>
              <a:tr h="836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общего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Сферы технологической подготовки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(человек-техника)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Естественно-научная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(человек- природа)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(человек-знак)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Гуманитарно-социальная (человек-человек)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Художественно-эстетическая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(человек художественный образ)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Старшая школа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Общетехнологическая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Профильная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Основы технологической культуры.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Начальная профессиональная подготовка. 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Социально-значимое проектирование. 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практика.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974850"/>
            <a:ext cx="868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dirty="0" smtClean="0"/>
              <a:t>  		</a:t>
            </a:r>
            <a:r>
              <a:rPr lang="ru-RU" sz="2800" i="1" dirty="0" smtClean="0"/>
              <a:t>это интегрированный вид деятельности по созданию изделий или услуг, обладающих объективной или субъективной новизной и имеющих личную или общественную значимость.</a:t>
            </a:r>
          </a:p>
        </p:txBody>
      </p:sp>
    </p:spTree>
    <p:extLst>
      <p:ext uri="{BB962C8B-B14F-4D97-AF65-F5344CB8AC3E}">
        <p14:creationId xmlns:p14="http://schemas.microsoft.com/office/powerpoint/2010/main" val="10821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64685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Нормативно-правовая база реализации образовательного проекта «ТЕМП»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166" y="1347879"/>
            <a:ext cx="7886700" cy="499623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Приказ Министерства  образования и науки Челябинской области «Концепция развития естественно-математического и технологического образования в Челябинской области «ТЕМП» от 29.09.2014 № 01/2887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Реализация </a:t>
            </a:r>
            <a:r>
              <a:rPr lang="ru-RU" sz="1700" b="1" dirty="0" smtClean="0"/>
              <a:t>образовательного проекта «ТЕМП</a:t>
            </a:r>
            <a:r>
              <a:rPr lang="ru-RU" sz="1700" dirty="0" smtClean="0"/>
              <a:t>» (поручение Губернатора Челябинской области Дубровского Б.А. от 21.05.2014 г. по итогам согласования приоритетных направлений развития системы образования Челябинской области);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Письмо Министерства  образования и науки Челябинской области о предоставлении информации о результативности деятельности муниципальной образовательной системы по решению задач развития естественно-математического и технологического образования «ТЕМП» от 19.03.2015 г. № 03-02/2074;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Письмо Управления по делам образования города Челябинска «О реализации Концепции развития естественно-математического и технологического образования в Челябинской области «ТЕМП» вход. № 346 от 08.04.2015;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Письмо Управления по делам образования города Челябинска «Об общественном обсуждении механизмов реализации Концепции развития естественно-математического и технологического образования в МОС города Челябинска от 10.04.2015 № 16-02/1441;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/>
              <a:t>Письмо Управления по делам образования города Челябинска «Об информационном сопровождении реализации образовательного проекта «ТЕМП»</a:t>
            </a:r>
          </a:p>
          <a:p>
            <a:pPr algn="just"/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8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Направления  проектной  деятельности в лицее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Изучение и применение современных технологий: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/>
              <a:t> В обработке конструкционных материалов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/>
              <a:t>В обработке текстильных материалов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/>
              <a:t>В моделировании, конструировании, программировании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/>
              <a:t>В электронных системах управления,  программируемых логических контроллерах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/>
              <a:t>В создании демонстрационных пособий для учебных предметов в социальном проектировании.</a:t>
            </a:r>
          </a:p>
        </p:txBody>
      </p:sp>
    </p:spTree>
    <p:extLst>
      <p:ext uri="{BB962C8B-B14F-4D97-AF65-F5344CB8AC3E}">
        <p14:creationId xmlns:p14="http://schemas.microsoft.com/office/powerpoint/2010/main" val="657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29688" cy="1071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 условиях формирования инженерной культуры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200" dirty="0" smtClean="0"/>
              <a:t>Проявление инновационного подхода к решению учебных  и практических задач  в процессе моделирования  изделия или технологического процесса;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200" dirty="0" smtClean="0"/>
              <a:t>Самостоятельная организация и выполнения различных творческих работ по созданию  изделий;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200" dirty="0" smtClean="0"/>
              <a:t>Виртуальное и натуральное моделирование объектов и технологических процессов;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200" dirty="0" smtClean="0"/>
              <a:t> Выявление  потребностей, проектирования  и создания объектов, имеющих потребительскую стоимость;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200" dirty="0" smtClean="0"/>
              <a:t>Оценивание своей </a:t>
            </a:r>
            <a:r>
              <a:rPr lang="ru-RU" sz="2200" dirty="0" err="1" smtClean="0"/>
              <a:t>позновательно-трудовой</a:t>
            </a:r>
            <a:r>
              <a:rPr lang="ru-RU" sz="2200" dirty="0" smtClean="0"/>
              <a:t> деятельности с точки зрения нравственных, правовых норм, эстетических ценностей  по принятым в обществе и коллективе требованиям и принципам;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449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развития проектно-исследовательских навыков и научно-технологического творчества учащихся: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повышается уровень познавательного интереса школьников;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активизируется стремление к овладению практическими навыками деятельности;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появляется устойчивый интерес к учебе в процессе выполнения лабораторных практических заданий (физика, химия);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формируются потребности в самообучении, саморазвитии, самореализации;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усиливается мотивация  к успешному продвижению в индивидуальной образовательной траектории с учетом </a:t>
            </a:r>
            <a:r>
              <a:rPr lang="ru-RU" sz="2400" dirty="0" err="1" smtClean="0"/>
              <a:t>профнамерений</a:t>
            </a:r>
            <a:r>
              <a:rPr lang="ru-R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79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844675"/>
            <a:ext cx="8569325" cy="4824413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«Создание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круглоточильного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деревообрабатывающего станка для изготовления черенков садового инвентаря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9 класс.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«Создание копировального устройства к токарному станку для серийного производства фасонных деталей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9 класс.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«Разработка и создание резьбонарезного приспособления к промышленному токарному станку (1-И 61)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9 класс.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Тематика учебных проектов учащихся 9 -11 классов (технический труд)</a:t>
            </a:r>
            <a:br>
              <a:rPr lang="ru-RU" alt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6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5225" cy="5184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«Создание модели сортировочного конвейера на базе учебного робота-манипулятора для наглядной демонстрации работ в реальном производстве»,  10-11 класс.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«Создание эффекта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литофании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– способа просвечивания непрозрачных материалов за счет срезания различной толщины рельефа», 10 класс.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«Разработка литьевых технологий посредством станков с ЧПУ с использованием современных материалов (силикон, полиуретан, акриловый гипс, заливочный пластик)», 10-11 класс.</a:t>
            </a:r>
          </a:p>
          <a:p>
            <a:pPr eaLnBrk="1" hangingPunct="1">
              <a:buFont typeface="Wingdings" pitchFamily="2" charset="2"/>
              <a:buChar char="ü"/>
            </a:pPr>
            <a:endParaRPr lang="ru-RU" altLang="ru-RU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Тематика учебных проектов учащихся </a:t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9 -11 классов (технический труд)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424863" cy="525621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«Универсальный многофункциональный деревообрабатывающий станок: выполнение операций пиления, фугования, точения древесины», 9 класс.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«По следам изобретений  Леонардо да Винчи». Создание действующих механических моделей для демонстрации кинематического движения – основа изучения различных видов механизмов», 9класс.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«Дровокол – колун: механическое ручное приспособление для колки дров, обеспечивающее безопасность данного вида труда», 9 класс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Тематика учебных проектов учащихся</a:t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 9 -11 классов (технический труд)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65" y="1"/>
            <a:ext cx="8944131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Проекты научного общества учащихся естественно-математического и технологического направлений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507844"/>
              </p:ext>
            </p:extLst>
          </p:nvPr>
        </p:nvGraphicFramePr>
        <p:xfrm>
          <a:off x="114300" y="1202266"/>
          <a:ext cx="8807451" cy="5503566"/>
        </p:xfrm>
        <a:graphic>
          <a:graphicData uri="http://schemas.openxmlformats.org/drawingml/2006/table">
            <a:tbl>
              <a:tblPr firstRow="1" firstCol="1" bandRow="1"/>
              <a:tblGrid>
                <a:gridCol w="1865931"/>
                <a:gridCol w="2188762"/>
                <a:gridCol w="4752758"/>
              </a:tblGrid>
              <a:tr h="206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Предметное направление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Тема проекта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Естественно-научное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Средства бытовой химии на кухне: быть или не быть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Инженерно-техническое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Пузырьковая монопанель;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Приспособление для заточки ножей и инструментов;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Бензиновая мини-электростанция.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Эколого-биологическое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Живые барометры;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Биоиндикация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загрязнения воздуха по состоянию хвои сосны обыкновенной в Челябинском городском бору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Проблемы техники и техносферы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Модель-игрушка наземного транспорта-паровоза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Естествознание 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Получение творога, обогащенного хлористым кальцием для выкармливания маленьких животных;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Энергетические затраты человека во сне;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Влияние температуры и концентрации солей некоторых металлов на активность ферментов на примере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уреазы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Греко-латинские квадраты на служении науке;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Кривые постоянной ширины;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Алгоритм изготовления орнамента </a:t>
                      </a:r>
                    </a:p>
                  </a:txBody>
                  <a:tcPr marL="24701" marR="24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Проекты научного общества учащихся естественно-математического и технологического направлений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675168"/>
              </p:ext>
            </p:extLst>
          </p:nvPr>
        </p:nvGraphicFramePr>
        <p:xfrm>
          <a:off x="251520" y="1196752"/>
          <a:ext cx="8496944" cy="5446692"/>
        </p:xfrm>
        <a:graphic>
          <a:graphicData uri="http://schemas.openxmlformats.org/drawingml/2006/table">
            <a:tbl>
              <a:tblPr firstRow="1" firstCol="1" bandRow="1"/>
              <a:tblGrid>
                <a:gridCol w="1984189"/>
                <a:gridCol w="1904243"/>
                <a:gridCol w="4608512"/>
              </a:tblGrid>
              <a:tr h="1161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Инженерно-техническое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Экологические проблемы металлургического комплекса Челябинской области;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Приспособление для фрезерного станка с ЧПУ (Поворотная ось);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Станок с числовым программным управлениям своими руками;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Чудо дровокол;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Изготовление отливки для оформления интерьера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Естественно-научное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Анализ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содержания некоторых компонентов  газированных безалкогольных напитков 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Исследование некоторых показателей качества молока и кисломолочной продукции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Инженерно-техническое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Как и из чего изготовить судомодель;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Инженерно-техническое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Комплект тестовых деталей для лабораторных работ по технологии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Устройство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для сбивания сосулек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Двигатель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Стерлинга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Универсальный компрессор для подачи сжатого воздуха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Механические действующие модели. По следам Леонардо Да Винчи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Исследование затрат механической энергии при опиливании металлов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Как и из чего изготовить планер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Эколого-биологическое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Как не превратить планету в свалку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Многогранники в природе;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Многогранники и тела вращения в архитектуре города Челябинска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85797"/>
            <a:ext cx="8229600" cy="54403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3270250" y="2752725"/>
            <a:ext cx="2695575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МБОУ Лицей №120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79512" y="685797"/>
            <a:ext cx="1690563" cy="11590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ГБОУ ДПО ЧИППКРО от 10.01.2012 № 8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2041525" y="5157193"/>
            <a:ext cx="2686050" cy="15007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 с ГБОУ ДПО ЧИППКРО о разработке научно-прикладного проекта по теме «Педагогическая система развития инженерной культуры у обучающихся в образовательном процессе» от 16.12.2014 № 43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3956050" y="685797"/>
            <a:ext cx="1333500" cy="11590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ФГБОУ ВПО ЧГПУ от 14.05.2012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956425" y="3514725"/>
            <a:ext cx="2008063" cy="1147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Федеральным агентством по образованию НПИ «Учебная техника и технологии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ЮУрГУ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от 12.12.2012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732240" y="2047875"/>
            <a:ext cx="2232249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негосударственным образовательным учреждением ВПО «Челябинский институт экономики и права им.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М.В.Ладошина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от 20.10.2014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179512" y="5157193"/>
            <a:ext cx="1661988" cy="12961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Челябинским педагогическим колледжем № 2 от 01.09.2011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179512" y="2219325"/>
            <a:ext cx="1661988" cy="104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Соглашение  о сотрудничестве с МАУ ДОД ДПШ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им.Н.К.Крупской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31.08.2014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956175" y="5157194"/>
            <a:ext cx="1304925" cy="15007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МБУ ДОД «Центр детский экологический» от 19.09.2013 (бессрочно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442075" y="5157194"/>
            <a:ext cx="1226269" cy="15007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ООО «ЧТЗ-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Уралтрак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от 01.09.2011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7880061" y="5157195"/>
            <a:ext cx="1084427" cy="15007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ЗАО «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ЧелябМАЗсервис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от 01.09.2012 (бессрочно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127250" y="685797"/>
            <a:ext cx="1581150" cy="11590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с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ЧелГУ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совместной работе в рамках Университетского образовательного округа  от 19.03.2015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79512" y="3648075"/>
            <a:ext cx="2062038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с Технологическим колледжем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ЮУрГУ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области образовательной деятельности  от 01.11.2014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13375" y="685799"/>
            <a:ext cx="1138237" cy="1000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РАНХиГС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01.09.2011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732241" y="685798"/>
            <a:ext cx="2232248" cy="1159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 о сотрудничестве с Челябинским техникумом текстильной и лёгкой промышленности от 15.09.2012  (бессрочно)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4"/>
          <p:cNvSpPr>
            <a:spLocks noChangeShapeType="1"/>
          </p:cNvSpPr>
          <p:nvPr/>
        </p:nvSpPr>
        <p:spPr bwMode="auto">
          <a:xfrm flipV="1">
            <a:off x="5965825" y="1844822"/>
            <a:ext cx="990600" cy="9174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13"/>
          <p:cNvSpPr>
            <a:spLocks noChangeShapeType="1"/>
          </p:cNvSpPr>
          <p:nvPr/>
        </p:nvSpPr>
        <p:spPr bwMode="auto">
          <a:xfrm flipH="1">
            <a:off x="5575299" y="1685924"/>
            <a:ext cx="600075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/>
          <p:cNvSpPr>
            <a:spLocks noChangeShapeType="1"/>
          </p:cNvSpPr>
          <p:nvPr/>
        </p:nvSpPr>
        <p:spPr bwMode="auto">
          <a:xfrm>
            <a:off x="4356100" y="1844822"/>
            <a:ext cx="76200" cy="9174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11"/>
          <p:cNvSpPr>
            <a:spLocks noChangeShapeType="1"/>
          </p:cNvSpPr>
          <p:nvPr/>
        </p:nvSpPr>
        <p:spPr bwMode="auto">
          <a:xfrm flipH="1" flipV="1">
            <a:off x="2917825" y="1844822"/>
            <a:ext cx="704850" cy="9174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10"/>
          <p:cNvSpPr>
            <a:spLocks noChangeShapeType="1"/>
          </p:cNvSpPr>
          <p:nvPr/>
        </p:nvSpPr>
        <p:spPr bwMode="auto">
          <a:xfrm flipH="1" flipV="1">
            <a:off x="1860550" y="1685925"/>
            <a:ext cx="1419225" cy="1085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9"/>
          <p:cNvSpPr>
            <a:spLocks noChangeShapeType="1"/>
          </p:cNvSpPr>
          <p:nvPr/>
        </p:nvSpPr>
        <p:spPr bwMode="auto">
          <a:xfrm flipV="1">
            <a:off x="5984876" y="3028949"/>
            <a:ext cx="747366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8"/>
          <p:cNvSpPr>
            <a:spLocks noChangeShapeType="1"/>
          </p:cNvSpPr>
          <p:nvPr/>
        </p:nvSpPr>
        <p:spPr bwMode="auto">
          <a:xfrm>
            <a:off x="5975350" y="3467100"/>
            <a:ext cx="981075" cy="438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7"/>
          <p:cNvSpPr>
            <a:spLocks noChangeShapeType="1"/>
          </p:cNvSpPr>
          <p:nvPr/>
        </p:nvSpPr>
        <p:spPr bwMode="auto">
          <a:xfrm flipH="1" flipV="1">
            <a:off x="1860550" y="2724150"/>
            <a:ext cx="140970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6"/>
          <p:cNvSpPr>
            <a:spLocks noChangeShapeType="1"/>
          </p:cNvSpPr>
          <p:nvPr/>
        </p:nvSpPr>
        <p:spPr bwMode="auto">
          <a:xfrm flipH="1">
            <a:off x="2251075" y="3581400"/>
            <a:ext cx="1028700" cy="485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5"/>
          <p:cNvSpPr>
            <a:spLocks noChangeShapeType="1"/>
          </p:cNvSpPr>
          <p:nvPr/>
        </p:nvSpPr>
        <p:spPr bwMode="auto">
          <a:xfrm flipV="1">
            <a:off x="1475656" y="3829050"/>
            <a:ext cx="1804119" cy="13281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4"/>
          <p:cNvSpPr>
            <a:spLocks noChangeShapeType="1"/>
          </p:cNvSpPr>
          <p:nvPr/>
        </p:nvSpPr>
        <p:spPr bwMode="auto">
          <a:xfrm flipH="1">
            <a:off x="3341686" y="3829050"/>
            <a:ext cx="376238" cy="13281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H="1" flipV="1">
            <a:off x="5965824" y="3819524"/>
            <a:ext cx="2134567" cy="133766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"/>
          <p:cNvSpPr>
            <a:spLocks noChangeShapeType="1"/>
          </p:cNvSpPr>
          <p:nvPr/>
        </p:nvSpPr>
        <p:spPr bwMode="auto">
          <a:xfrm>
            <a:off x="5661026" y="3829050"/>
            <a:ext cx="1295400" cy="13281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1"/>
          <p:cNvSpPr>
            <a:spLocks noChangeShapeType="1"/>
          </p:cNvSpPr>
          <p:nvPr/>
        </p:nvSpPr>
        <p:spPr bwMode="auto">
          <a:xfrm>
            <a:off x="4613275" y="3819526"/>
            <a:ext cx="800100" cy="13376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-36512" y="87015"/>
            <a:ext cx="92890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Социальное партнерство (на основе договоров о взаимодействии)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4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 сетевого взаимодействия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07288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>взаимодействие </a:t>
            </a:r>
            <a:r>
              <a:rPr lang="ru-RU" sz="1600" dirty="0"/>
              <a:t>с социальными партнёрами в целях популяризации естественно-математического и технологического 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 err="1"/>
              <a:t>профориентационная</a:t>
            </a:r>
            <a:r>
              <a:rPr lang="ru-RU" sz="1600" dirty="0"/>
              <a:t> деятельность;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консультирование </a:t>
            </a:r>
            <a:r>
              <a:rPr lang="ru-RU" sz="1600" dirty="0"/>
              <a:t>исследовательских проектов;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осуществление </a:t>
            </a:r>
            <a:r>
              <a:rPr lang="ru-RU" sz="1600" dirty="0"/>
              <a:t>профессиональных проб;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/>
              <a:t> </a:t>
            </a:r>
            <a:r>
              <a:rPr lang="ru-RU" sz="1600" dirty="0" smtClean="0"/>
              <a:t>организация </a:t>
            </a:r>
            <a:r>
              <a:rPr lang="ru-RU" sz="1600" dirty="0"/>
              <a:t>внеурочной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участие в мастер-классах, днях открытых дверей и других мероприятиях </a:t>
            </a:r>
            <a:r>
              <a:rPr lang="ru-RU" sz="1600" dirty="0" err="1"/>
              <a:t>профориентационной</a:t>
            </a:r>
            <a:r>
              <a:rPr lang="ru-RU" sz="1600" dirty="0"/>
              <a:t> направленности;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участие </a:t>
            </a:r>
            <a:r>
              <a:rPr lang="ru-RU" sz="1600" dirty="0"/>
              <a:t>в совместных сетевых проектах;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прохождение </a:t>
            </a:r>
            <a:r>
              <a:rPr lang="ru-RU" sz="1600" dirty="0"/>
              <a:t>стажировок, модульных курсов, курсов повышения квалификации;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участие </a:t>
            </a:r>
            <a:r>
              <a:rPr lang="ru-RU" sz="1600" dirty="0"/>
              <a:t>обучающихся в межвузовских конкурсах и олимпиадах;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участие в выставках технического и декоративно-прикладного творчества на базе ВУЗов и учреждений дополнительного 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партнёрство </a:t>
            </a:r>
            <a:r>
              <a:rPr lang="ru-RU" sz="1600" dirty="0"/>
              <a:t>в социальном проектировании;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привлечение специалистов к обучению старшеклассников в профильных классах;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организация </a:t>
            </a:r>
            <a:r>
              <a:rPr lang="ru-RU" sz="1600" dirty="0"/>
              <a:t>практики студентов на базе лицея;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600" dirty="0"/>
              <a:t>привлечение молодых специалистов для работы в ОУ;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организация </a:t>
            </a:r>
            <a:r>
              <a:rPr lang="ru-RU" sz="1600" dirty="0"/>
              <a:t>совместной внеурочной и  досуговой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18341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686800" cy="452596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Сетевое  взаимодействие субъектов и участников  образования;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Популяризация системы естественно-математического и технологического  образования;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 Информационно-мотивационное  сопровождение субъектов осуществления естественно-математического и технологического  образования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Развитие  «деловой  репутации» ОО,  реализация принципа «возвратности» (оправданности) вложений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661846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 решения  задач  образовательного проекта ТЕМП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 сетевого взаимодействия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1125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100" dirty="0" smtClean="0"/>
              <a:t>Обучение по программе «</a:t>
            </a:r>
            <a:r>
              <a:rPr lang="x-none" sz="2100" smtClean="0"/>
              <a:t>Технология</a:t>
            </a:r>
            <a:r>
              <a:rPr lang="x-none" sz="2100"/>
              <a:t>. Профильный уровень. </a:t>
            </a:r>
            <a:r>
              <a:rPr lang="x-none" sz="2100" smtClean="0"/>
              <a:t>Направление</a:t>
            </a:r>
            <a:r>
              <a:rPr lang="x-none" sz="2100" i="1"/>
              <a:t>:</a:t>
            </a:r>
            <a:r>
              <a:rPr lang="x-none" sz="2100"/>
              <a:t> Сфера коммерции: Обслуживание на предприятиях общественного питания. </a:t>
            </a:r>
            <a:r>
              <a:rPr lang="x-none" sz="2100" smtClean="0"/>
              <a:t>Основы кулинарии</a:t>
            </a:r>
            <a:r>
              <a:rPr lang="ru-RU" sz="2100" dirty="0" smtClean="0"/>
              <a:t>» на базе мастерских ЧГПУ;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Разработка программы «Технология. Профильный уровень. Компьютерное </a:t>
            </a:r>
            <a:r>
              <a:rPr lang="ru-RU" sz="2100" dirty="0"/>
              <a:t>моделирование и  индустриальные </a:t>
            </a:r>
            <a:r>
              <a:rPr lang="ru-RU" sz="2100" dirty="0" smtClean="0"/>
              <a:t>технологии « и оснащение </a:t>
            </a:r>
            <a:r>
              <a:rPr lang="ru-RU" sz="2100" dirty="0"/>
              <a:t>мастерских станками с ЧПУ </a:t>
            </a:r>
            <a:r>
              <a:rPr lang="ru-RU" sz="2100" dirty="0" smtClean="0"/>
              <a:t>(совместно с кафедрой «Станки </a:t>
            </a:r>
            <a:r>
              <a:rPr lang="ru-RU" sz="2100" dirty="0"/>
              <a:t>и инструменты» </a:t>
            </a:r>
            <a:r>
              <a:rPr lang="ru-RU" sz="2100" dirty="0" smtClean="0"/>
              <a:t>и отделом </a:t>
            </a:r>
            <a:r>
              <a:rPr lang="ru-RU" sz="2100" dirty="0"/>
              <a:t>“Робототехника</a:t>
            </a:r>
            <a:r>
              <a:rPr lang="ru-RU" sz="2100" dirty="0" smtClean="0"/>
              <a:t>” НПИ </a:t>
            </a:r>
            <a:r>
              <a:rPr lang="en-US" sz="2100" dirty="0"/>
              <a:t>“</a:t>
            </a:r>
            <a:r>
              <a:rPr lang="ru-RU" sz="2100" dirty="0" err="1"/>
              <a:t>Уралучтех</a:t>
            </a:r>
            <a:r>
              <a:rPr lang="en-US" sz="2100" dirty="0"/>
              <a:t>” </a:t>
            </a:r>
            <a:r>
              <a:rPr lang="ru-RU" sz="2100" dirty="0" err="1" smtClean="0"/>
              <a:t>ЮУрГУ</a:t>
            </a:r>
            <a:r>
              <a:rPr lang="ru-RU" sz="21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Работа </a:t>
            </a:r>
            <a:r>
              <a:rPr lang="ru-RU" sz="2100" dirty="0"/>
              <a:t>«Школа юного дизайнера» </a:t>
            </a:r>
            <a:r>
              <a:rPr lang="ru-RU" sz="2100" dirty="0" err="1"/>
              <a:t>ЮУрГУ</a:t>
            </a:r>
            <a:r>
              <a:rPr lang="ru-RU" sz="2100" dirty="0"/>
              <a:t> на базе лицея с оснащением швейным оборудованием (вышивальный компьютер</a:t>
            </a:r>
            <a:r>
              <a:rPr lang="ru-RU" sz="21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Проведение квалификационного экзамена по профессии «Портной» совместно с технологическим колледжем </a:t>
            </a:r>
            <a:r>
              <a:rPr lang="ru-RU" sz="2100" dirty="0" err="1" smtClean="0"/>
              <a:t>ЮУрГУ</a:t>
            </a:r>
            <a:r>
              <a:rPr lang="ru-RU" sz="2100" dirty="0" smtClean="0"/>
              <a:t> и ООО швейной фабрикой «</a:t>
            </a:r>
            <a:r>
              <a:rPr lang="en-US" sz="2100" dirty="0" smtClean="0"/>
              <a:t>KRASSA</a:t>
            </a:r>
            <a:r>
              <a:rPr lang="ru-RU" sz="2100" dirty="0" smtClean="0"/>
              <a:t>»;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Мастер-классы преподавателей технологического колледжа</a:t>
            </a:r>
            <a:r>
              <a:rPr lang="ru-RU" sz="2100" dirty="0"/>
              <a:t> </a:t>
            </a:r>
            <a:r>
              <a:rPr lang="ru-RU" sz="2100" dirty="0" err="1" smtClean="0"/>
              <a:t>ЮУрГУ</a:t>
            </a:r>
            <a:r>
              <a:rPr lang="ru-RU" sz="2100" dirty="0" smtClean="0"/>
              <a:t> для учащихся и педагогов лицея : </a:t>
            </a:r>
            <a:r>
              <a:rPr lang="ru-RU" sz="2100" dirty="0"/>
              <a:t>«Разработка эскизов  коллекции моделей одежды на основе  творческого источника» (геометрия формы</a:t>
            </a:r>
            <a:r>
              <a:rPr lang="ru-RU" sz="2100" dirty="0" smtClean="0"/>
              <a:t>) и  «Новые  технологии в текстильном производстве» ; 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Совместные учебные проекты: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«Сказы Бажова на  улице Бажова» (совместно с ЧГПУ, Производством специальных машин «ЧТЗ-</a:t>
            </a:r>
            <a:r>
              <a:rPr lang="ru-RU" sz="2100" dirty="0" err="1" smtClean="0"/>
              <a:t>Уралтрак</a:t>
            </a:r>
            <a:r>
              <a:rPr lang="ru-RU" sz="2100" dirty="0" smtClean="0"/>
              <a:t>», </a:t>
            </a:r>
            <a:r>
              <a:rPr lang="ru-RU" sz="2100" dirty="0">
                <a:ea typeface="Times New Roman" pitchFamily="18" charset="0"/>
                <a:cs typeface="Arial" pitchFamily="34" charset="0"/>
              </a:rPr>
              <a:t>ЗАО «</a:t>
            </a:r>
            <a:r>
              <a:rPr lang="ru-RU" sz="2100" dirty="0" err="1">
                <a:ea typeface="Times New Roman" pitchFamily="18" charset="0"/>
                <a:cs typeface="Arial" pitchFamily="34" charset="0"/>
              </a:rPr>
              <a:t>ЧелябМАЗсервис</a:t>
            </a:r>
            <a:r>
              <a:rPr lang="ru-RU" sz="2100" dirty="0" smtClean="0">
                <a:ea typeface="Times New Roman" pitchFamily="18" charset="0"/>
                <a:cs typeface="Arial" pitchFamily="34" charset="0"/>
              </a:rPr>
              <a:t>»</a:t>
            </a:r>
            <a:r>
              <a:rPr lang="ru-RU" sz="21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«История развития предпринимательства в Челябинске»  (совместно с </a:t>
            </a:r>
            <a:r>
              <a:rPr lang="ru-RU" sz="2100" dirty="0">
                <a:ea typeface="Times New Roman" pitchFamily="18" charset="0"/>
                <a:cs typeface="Arial" pitchFamily="34" charset="0"/>
              </a:rPr>
              <a:t>негосударственным образовательным учреждением ВПО «Челябинский институт экономики и права им. </a:t>
            </a:r>
            <a:r>
              <a:rPr lang="ru-RU" sz="2100" dirty="0" err="1">
                <a:ea typeface="Times New Roman" pitchFamily="18" charset="0"/>
                <a:cs typeface="Arial" pitchFamily="34" charset="0"/>
              </a:rPr>
              <a:t>М.В.Ладошина</a:t>
            </a:r>
            <a:r>
              <a:rPr lang="ru-RU" sz="2100" dirty="0">
                <a:ea typeface="Times New Roman" pitchFamily="18" charset="0"/>
                <a:cs typeface="Arial" pitchFamily="34" charset="0"/>
              </a:rPr>
              <a:t>» </a:t>
            </a:r>
            <a:r>
              <a:rPr lang="ru-RU" sz="21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/>
              <a:t> </a:t>
            </a:r>
            <a:r>
              <a:rPr lang="ru-RU" sz="2100" dirty="0" smtClean="0"/>
              <a:t>«Имидж </a:t>
            </a:r>
            <a:r>
              <a:rPr lang="ru-RU" sz="2100" dirty="0"/>
              <a:t>Ч</a:t>
            </a:r>
            <a:r>
              <a:rPr lang="ru-RU" sz="2100" dirty="0" smtClean="0"/>
              <a:t>елябинска глазами горожан» в рамках городского конкурса «Патриоты Челябинска» (совместно </a:t>
            </a:r>
            <a:r>
              <a:rPr lang="ru-RU" sz="2100" dirty="0"/>
              <a:t>с </a:t>
            </a:r>
            <a:r>
              <a:rPr lang="ru-RU" sz="2100" dirty="0" err="1" smtClean="0"/>
              <a:t>РАНХиГС</a:t>
            </a:r>
            <a:r>
              <a:rPr lang="ru-RU" sz="2100" dirty="0" smtClean="0"/>
              <a:t>, кафедра социологии)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-747464"/>
            <a:ext cx="8928992" cy="23876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Функционал заместителя директора по НМР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46" y="764704"/>
            <a:ext cx="8985251" cy="5735638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Заключение и продление договоров о социальном партнерстве с промышленными предприятиями, организациями дополнительного образования, профессиональными образовательными организациями и организациями высшего образования в целях реализации внеурочной деятельности обучающихся, развития инновационной инфраструктуры лицея, повышения качества технологического и естественно-математического образования.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</a:t>
            </a:r>
            <a:r>
              <a:rPr lang="ru-RU" sz="1600" dirty="0" err="1" smtClean="0">
                <a:solidFill>
                  <a:schemeClr val="tx1"/>
                </a:solidFill>
              </a:rPr>
              <a:t>профориентационной</a:t>
            </a:r>
            <a:r>
              <a:rPr lang="ru-RU" sz="1600" dirty="0" smtClean="0">
                <a:solidFill>
                  <a:schemeClr val="tx1"/>
                </a:solidFill>
              </a:rPr>
              <a:t> деятельности для выпускников 9, 11 классов с целью поступления в учреждения среднего профессионального образования и высшего профессионального образования по естественно-математическому и техническому профилю обучения. 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и проведение сессий лицея по защите творческих проектов учащихся технической, естественно-математической направленности, а также интегрированных проектов.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Создание условий для участия учащихся в дистанционных, вузовских, многопрофильных олимпиадах и всероссийской олимпиаде школьников по предметам математика, информатика, химия, биология, физика, технология.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участия учителей в профессиональных конкурсах технологической и естественно-математической направленности.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Распространение передового опыта педагогов в различных методических изданиях по технологическому и естественно-математическому направлениям.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Организация, проведение и участие учителей и администрации лицея в мероприятиях научно-методического и научно-прикладного характера технологического и естественно-математического образования. </a:t>
            </a:r>
          </a:p>
          <a:p>
            <a:pPr marL="285750" indent="-2857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участия учителей и учащихся лицея в конкурсах, выставках и фестивалях технологического, естественно-математического и междисциплинарного профиля.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8267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Функционал заместителя директора по УВР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603" y="1285022"/>
            <a:ext cx="8648700" cy="588433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Введение в образовательную практику дополнительных предпрофессиональных программ по естественно-математическому и технологическому направлениям.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Размещение на официальном сайте лицея ссылок, информирующих о достижениях учащихся в мероприятиях естественно-математического и технологического направлений.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Проведение мониторинга отдаленных результатов (определение выпускников 9, 11 классов, связавших свой профессиональный путь с технологическим и  естественно-математическим образованием). Размещение результатов в отчете </a:t>
            </a:r>
            <a:r>
              <a:rPr lang="ru-RU" sz="4500" dirty="0" err="1" smtClean="0"/>
              <a:t>самообследования</a:t>
            </a:r>
            <a:r>
              <a:rPr lang="ru-RU" sz="4500" dirty="0" smtClean="0"/>
              <a:t> лицея.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Корректировка и расширение спектра элективных курсов  технологической и  естественно-математической направленности.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Мотивация выпускников 9, 11 классов на выбор профильных предметов (физика, химия, биология, информатика) для сдачи ОГЭ и ЕГЭ.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Организация прохождения курсов повышения квалификации и профессиональной переподготовки учителей по вопросам технологической и естественно-математической направленности.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Введение дополнительных модульных курсов междисциплинарного характера в области естественно-математического и технологического образования.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500" dirty="0" smtClean="0"/>
              <a:t>Мониторинг использования интеграционных технологий на уроках школьного учебного плана с предметами технологической направленности.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9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 заместителя директора по ВР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Организация коллективных творческих дел, популяризующих естественно-математическое и технологическое образование.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Проведение мероприятий, направленных на поощрение учащихся, добивающихся высоких показателей в технологическом и естественно-математическом образовании.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Организация внеурочной деятельности в 1 – 5 классах по программам технической и естественно – научной направленности (ФГОС НОО и ФГОС ООО).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6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318488"/>
              </p:ext>
            </p:extLst>
          </p:nvPr>
        </p:nvGraphicFramePr>
        <p:xfrm>
          <a:off x="395536" y="188640"/>
          <a:ext cx="8280920" cy="554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16001"/>
              </p:ext>
            </p:extLst>
          </p:nvPr>
        </p:nvGraphicFramePr>
        <p:xfrm>
          <a:off x="3352800" y="4725144"/>
          <a:ext cx="1795264" cy="283845"/>
        </p:xfrm>
        <a:graphic>
          <a:graphicData uri="http://schemas.openxmlformats.org/drawingml/2006/table">
            <a:tbl>
              <a:tblPr/>
              <a:tblGrid>
                <a:gridCol w="1795264"/>
              </a:tblGrid>
              <a:tr h="54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576425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ИТОГО: </a:t>
            </a:r>
            <a:r>
              <a:rPr lang="ru-RU" sz="2400" dirty="0">
                <a:solidFill>
                  <a:srgbClr val="000000"/>
                </a:solidFill>
              </a:rPr>
              <a:t>2 491,1 </a:t>
            </a:r>
            <a:r>
              <a:rPr lang="ru-RU" sz="2400" dirty="0" err="1" smtClean="0">
                <a:solidFill>
                  <a:srgbClr val="000000"/>
                </a:solidFill>
              </a:rPr>
              <a:t>тыс.руб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0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12699"/>
              </p:ext>
            </p:extLst>
          </p:nvPr>
        </p:nvGraphicFramePr>
        <p:xfrm>
          <a:off x="395536" y="260649"/>
          <a:ext cx="8280920" cy="547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24185"/>
              </p:ext>
            </p:extLst>
          </p:nvPr>
        </p:nvGraphicFramePr>
        <p:xfrm>
          <a:off x="827584" y="5932528"/>
          <a:ext cx="4680520" cy="497205"/>
        </p:xfrm>
        <a:graphic>
          <a:graphicData uri="http://schemas.openxmlformats.org/drawingml/2006/table">
            <a:tbl>
              <a:tblPr/>
              <a:tblGrid>
                <a:gridCol w="4680520"/>
              </a:tblGrid>
              <a:tr h="26161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ИТОГО: 2 000,0  </a:t>
                      </a:r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273417"/>
              </p:ext>
            </p:extLst>
          </p:nvPr>
        </p:nvGraphicFramePr>
        <p:xfrm>
          <a:off x="395536" y="260648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47664"/>
              </p:ext>
            </p:extLst>
          </p:nvPr>
        </p:nvGraphicFramePr>
        <p:xfrm>
          <a:off x="1763689" y="5805263"/>
          <a:ext cx="3744416" cy="576064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:1 661,4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82408"/>
              </p:ext>
            </p:extLst>
          </p:nvPr>
        </p:nvGraphicFramePr>
        <p:xfrm>
          <a:off x="611560" y="249858"/>
          <a:ext cx="8064896" cy="634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9"/>
                <a:gridCol w="3665117"/>
                <a:gridCol w="798715"/>
                <a:gridCol w="798715"/>
                <a:gridCol w="861114"/>
                <a:gridCol w="789106"/>
              </a:tblGrid>
              <a:tr h="370830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1" u="none" strike="noStrike" dirty="0">
                          <a:effectLst/>
                        </a:rPr>
                        <a:t>Наименование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1" u="none" strike="noStrike" dirty="0" smtClean="0">
                          <a:effectLst/>
                        </a:rPr>
                        <a:t>2013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1" u="none" strike="noStrike" dirty="0" smtClean="0">
                          <a:effectLst/>
                        </a:rPr>
                        <a:t>2014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1" i="1" u="none" strike="noStrike" smtClean="0">
                          <a:effectLst/>
                        </a:rPr>
                        <a:t>2015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</a:rPr>
                        <a:t>Итого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</a:tr>
              <a:tr h="117051">
                <a:tc rowSpan="2"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Химия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Наборы моделей по химии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79 800,00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79 800,00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34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 dirty="0" err="1">
                          <a:effectLst/>
                        </a:rPr>
                        <a:t>Микролаборатории</a:t>
                      </a:r>
                      <a:r>
                        <a:rPr lang="ru-RU" sz="1100" b="1" u="none" strike="noStrike" dirty="0">
                          <a:effectLst/>
                        </a:rPr>
                        <a:t> для </a:t>
                      </a:r>
                      <a:r>
                        <a:rPr lang="ru-RU" sz="1100" b="1" u="none" strike="noStrike" dirty="0" err="1">
                          <a:effectLst/>
                        </a:rPr>
                        <a:t>эксперементов</a:t>
                      </a:r>
                      <a:r>
                        <a:rPr lang="ru-RU" sz="1100" b="1" u="none" strike="noStrike" dirty="0">
                          <a:effectLst/>
                        </a:rPr>
                        <a:t> (13шт.)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124 177,30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124 177,30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79 800,00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124 177,30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203 977,30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 rowSpan="3"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Физика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Комплект лабораторий по физике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45 000,00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45 000,00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Комплект ЕГЭ физика (20шт.)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94 500,00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134 640,00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229 140,00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Комплект ОГЭ-лаборатории (5шт.)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106 844,00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106 844,00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139 500,00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241 484,00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380 984,00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162373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Биология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Лаборатория по биологии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29 990,00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29 990,00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28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 dirty="0">
                          <a:effectLst/>
                        </a:rPr>
                        <a:t>Комплекты оборудования, микроскопы, датчики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607 666,00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607 666,00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29 990,00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607 666,00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637 656,00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162373">
                <a:tc rowSpan="4"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>
                          <a:effectLst/>
                        </a:rPr>
                        <a:t>Информатика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АРМ Ученика (4 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95 660,00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95 660,00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34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 dirty="0">
                          <a:effectLst/>
                        </a:rPr>
                        <a:t>Доски интерактивные, мультимедиа-проекторы, МФУ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265 700,00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737 126,00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1 002 826,00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Базовый набор </a:t>
                      </a:r>
                      <a:r>
                        <a:rPr lang="en-US" sz="1100" b="1" u="none" strike="noStrike" dirty="0">
                          <a:effectLst/>
                        </a:rPr>
                        <a:t>LEGO (15</a:t>
                      </a:r>
                      <a:r>
                        <a:rPr lang="ru-RU" sz="1100" b="1" u="none" strike="noStrike" dirty="0">
                          <a:effectLst/>
                        </a:rPr>
                        <a:t>шт.)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46 000,00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150 000,00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90 000,00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286 000,00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31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 dirty="0">
                          <a:effectLst/>
                        </a:rPr>
                        <a:t>Роботизированный сборочный стенд с компьютерным управлением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219 800,00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219 800,00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407 360,00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1 106 926,00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90 000,00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1 604 286,00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28250">
                <a:tc rowSpan="6"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>
                          <a:effectLst/>
                        </a:rPr>
                        <a:t>Технология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 dirty="0" err="1">
                          <a:effectLst/>
                        </a:rPr>
                        <a:t>Гравировально</a:t>
                      </a:r>
                      <a:r>
                        <a:rPr lang="ru-RU" sz="1100" b="1" u="none" strike="noStrike" dirty="0">
                          <a:effectLst/>
                        </a:rPr>
                        <a:t>-фрезерный станок, наборы инструментов.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305 000,00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305 000,00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 dirty="0" smtClean="0">
                          <a:effectLst/>
                        </a:rPr>
                        <a:t>Вертикально </a:t>
                      </a:r>
                      <a:r>
                        <a:rPr lang="ru-RU" sz="1100" b="1" u="none" strike="noStrike" dirty="0">
                          <a:effectLst/>
                        </a:rPr>
                        <a:t>фрезерный станок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253 345,00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253 345,00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31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Швейные машины, доски гладильные, парогенераторы, </a:t>
                      </a:r>
                      <a:r>
                        <a:rPr lang="ru-RU" sz="1100" b="1" u="none" strike="noStrike" dirty="0" err="1" smtClean="0">
                          <a:effectLst/>
                        </a:rPr>
                        <a:t>оверлок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532 005,66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532 005,66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22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>
                          <a:effectLst/>
                        </a:rPr>
                        <a:t>Бытовая техника (плиты, миксер, тостер, кофемолка)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54 688,00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54 688,00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31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>
                          <a:effectLst/>
                        </a:rPr>
                        <a:t>Верстаки столярные с наборами столярного инструмента (14шт)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171 377,65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171 377,65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22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1" u="none" strike="noStrike">
                          <a:effectLst/>
                        </a:rPr>
                        <a:t>Печь муфельная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60 345,00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60 345,00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Итого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1 123 416,31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253 345,00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1 376 761,31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351153">
                <a:tc rowSpan="2"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Нач. школа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Модульные  системы эксперементов для начальной школы "Архимед" (7шт.)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150 000,00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150 000,00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162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Наглядные пособия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18 250,00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18 250,00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Итого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18 250,00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150 000,00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168 250,00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  <a:tr h="211862"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100" b="1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ru-RU" sz="1400" b="1" u="none" strike="noStrike" dirty="0">
                          <a:effectLst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u="none" strike="noStrike">
                          <a:effectLst/>
                        </a:rPr>
                        <a:t>1 798 316,31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>
                          <a:effectLst/>
                        </a:rPr>
                        <a:t>2 483 598,30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90 000,00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u="none" strike="noStrike" dirty="0">
                          <a:effectLst/>
                        </a:rPr>
                        <a:t>4 371 914,61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59" marR="4559" marT="455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2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86267"/>
            <a:ext cx="9143999" cy="1532467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Интеграция учебного материала предмета «Технология» с учебным материалом других предметов школьного учебного плана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48908"/>
              </p:ext>
            </p:extLst>
          </p:nvPr>
        </p:nvGraphicFramePr>
        <p:xfrm>
          <a:off x="179512" y="1114318"/>
          <a:ext cx="8712968" cy="5831309"/>
        </p:xfrm>
        <a:graphic>
          <a:graphicData uri="http://schemas.openxmlformats.org/drawingml/2006/table">
            <a:tbl>
              <a:tblPr firstRow="1" firstCol="1" bandRow="1"/>
              <a:tblGrid>
                <a:gridCol w="2162995"/>
                <a:gridCol w="6549973"/>
              </a:tblGrid>
              <a:tr h="307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Интеграция предметов 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Основные интегративные разделы программы по «Технологии»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Технология -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конструкционных и поделочных материалов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текстильных и поделочных материалов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Электротехнические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Черчение и графика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Современное производство и профессиональное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Технология –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биология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экология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конструкционных и поделочных материалов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текстильных и поделочных материалов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Кулинария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Технологии ведения дома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Технология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обществознание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конструкционных и поделочных материалов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текстильных и поделочных материалов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Черчение и графика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Современное производство и профессиональное образование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Технология -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конструкционных и поделочных материалов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текстильных и поделочных материалов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Кулинария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Электротехнические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Технологии ведения дома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Черчение и графика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Современное производство и профессиональное образование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Технология -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конструкционных и поделочных материалов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Создание изделий из текстильных и поделочных материалов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Электротехнические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Технологии ведения дома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Черчение и графика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 Современное производство и профессиональное образование</a:t>
                      </a:r>
                    </a:p>
                  </a:txBody>
                  <a:tcPr marL="40032" marR="40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Основные направления психологического сопровождения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профессиональной ориентации учащихся 9, 11 классов в условиях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формирования инженерной культуры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066689"/>
              </p:ext>
            </p:extLst>
          </p:nvPr>
        </p:nvGraphicFramePr>
        <p:xfrm>
          <a:off x="251520" y="1412776"/>
          <a:ext cx="8731251" cy="4622926"/>
        </p:xfrm>
        <a:graphic>
          <a:graphicData uri="http://schemas.openxmlformats.org/drawingml/2006/table">
            <a:tbl>
              <a:tblPr firstRow="1" firstCol="1" bandRow="1"/>
              <a:tblGrid>
                <a:gridCol w="2160240"/>
                <a:gridCol w="6571011"/>
              </a:tblGrid>
              <a:tr h="232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ПСИХОДИАГНОСТИЧЕСКОЕ НАПРАВЛЕНИЕ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анкетирование учащихся и их родителей для изучения профессиональных намерений учащихся, мотивов выбора элективных курсов и профильных предметов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диагностика интересов и склонностей учащихся для рекомендаций по профильному определению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определение потенциала способностей учащихся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изучение индивидуальных психологических особенностей учащихся: типа темперамента, уровня самооценки, ведущих мотивов личности для дальнейших рекомендаций по выбору профессионального самоопределения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диагностика готовности учащихся к профильному самоопределению 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КОРРЕКЦИОННО – ПРОФИЛАКТИЧЕСКОЕ НАПРАВЛЕНИЕ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тренинговые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занятия с применением активных форм обучения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психологические профессиональные консультации (индивидуальные, семейные) с заполнением карты профессионального самоопределения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3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 – ПРОСВЕТИТЕЛЬСКОЕ  НАПРАВЛЕНИЕ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определение траектории развития учащихся в рамках занятий элективного курса «Основы профессионального самоопределения»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оформление тематических стендов по проблеме профессиональной ориентации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пополнение банка методических материалов  об учебных заведениях города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работа с компьютерной программой «Мир карьеры» </a:t>
                      </a:r>
                    </a:p>
                  </a:txBody>
                  <a:tcPr marL="32577" marR="3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052513"/>
            <a:ext cx="8291512" cy="50736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/>
              <a:t>эффективно </a:t>
            </a:r>
            <a:r>
              <a:rPr lang="ru-RU" sz="2800" dirty="0"/>
              <a:t>решать вопросы </a:t>
            </a:r>
            <a:r>
              <a:rPr lang="ru-RU" sz="2800" dirty="0" smtClean="0"/>
              <a:t>интеграции</a:t>
            </a:r>
            <a:r>
              <a:rPr lang="ru-RU" sz="2800" dirty="0"/>
              <a:t>, </a:t>
            </a:r>
            <a:r>
              <a:rPr lang="ru-RU" sz="2800" dirty="0" smtClean="0"/>
              <a:t>актуализации </a:t>
            </a:r>
            <a:r>
              <a:rPr lang="ru-RU" sz="2800" dirty="0"/>
              <a:t>знаний </a:t>
            </a:r>
            <a:r>
              <a:rPr lang="ru-RU" sz="2800" dirty="0" smtClean="0"/>
              <a:t>учащихся;</a:t>
            </a:r>
            <a:endParaRPr lang="ru-RU" sz="28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/>
              <a:t>формировать </a:t>
            </a:r>
            <a:r>
              <a:rPr lang="ru-RU" sz="2800" dirty="0"/>
              <a:t>культуру комплексного применения этих </a:t>
            </a:r>
            <a:r>
              <a:rPr lang="ru-RU" sz="2800" dirty="0" smtClean="0"/>
              <a:t>знаний; </a:t>
            </a:r>
            <a:endParaRPr lang="ru-RU" sz="28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/>
              <a:t>эффективно </a:t>
            </a:r>
            <a:r>
              <a:rPr lang="ru-RU" sz="2800" dirty="0"/>
              <a:t>использовать воспитательный потенциал технологического </a:t>
            </a:r>
            <a:r>
              <a:rPr lang="ru-RU" sz="2800" dirty="0" smtClean="0"/>
              <a:t>образования;</a:t>
            </a:r>
            <a:endParaRPr lang="ru-RU" sz="28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/>
              <a:t>т</a:t>
            </a:r>
            <a:r>
              <a:rPr lang="ru-RU" sz="2800" dirty="0" smtClean="0"/>
              <a:t>иражировать созидательный, опыт </a:t>
            </a:r>
            <a:r>
              <a:rPr lang="ru-RU" sz="2800" dirty="0"/>
              <a:t>учащихся через систему проектной </a:t>
            </a:r>
            <a:r>
              <a:rPr lang="ru-RU" sz="2800" dirty="0" smtClean="0"/>
              <a:t>деятельности;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 smtClean="0"/>
              <a:t>Формировать  основы инженерной культуры учащихся</a:t>
            </a:r>
            <a:r>
              <a:rPr lang="ru-RU" sz="2800" b="1" dirty="0" smtClean="0"/>
              <a:t>. </a:t>
            </a:r>
            <a:endParaRPr lang="ru-RU" sz="2800" b="1" dirty="0"/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96325" cy="1209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реализации модели  технологического образования позволяет:</a:t>
            </a:r>
            <a:b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610" y="116632"/>
            <a:ext cx="9150610" cy="54704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Деятельность педагога-психолога по развитию представлений школьников о возможностях применения технологических и естественно-математических знаний в выстраивании профессиональной траектории развития.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032" y="1006678"/>
            <a:ext cx="8539440" cy="3498209"/>
          </a:xfrm>
        </p:spPr>
        <p:txBody>
          <a:bodyPr>
            <a:noAutofit/>
          </a:bodyPr>
          <a:lstStyle/>
          <a:p>
            <a:pPr algn="l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            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Оказание учащимся помощи в принятии решения о выборе профиля обучения;   </a:t>
            </a:r>
          </a:p>
          <a:p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- Создание условий для повышения готовности подростков к профессиональному и социальному </a:t>
            </a: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самоопределению  в условиях реализации образовательного проекта «ТЕМП»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Подбор и разработка методических пособий для диагностики и развития представлений учащихся о специальностях технологического и естественно-математического направлений   в рамках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Мониторинг профессиональных интересов, склонностей, намерений учащихся.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Диагностика индивидуальных особенностей учащихся, значимых для профессионального и профильного выбора.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Диагностика готовности учащихся к профильному и профессиональному самоопределению.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Выступления на родительских собраниях с  сообщениями о результатах диагностики, рекомендации родителям обучающихся по вопросам профориентации и    самоопределения.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Индивидуальное и семейное консультирование для обучающихся и их родителей по вопросам профориентации и самоопределения.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Создание банка данных об учебных заведениях города Челябинска для оказания помощи в выборе профессиональной траектории развития учащихся 9 и 11 классов.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03649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степени соответствия направленности личности выбранной профессии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сновные блоки элективных курсов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15303"/>
              </p:ext>
            </p:extLst>
          </p:nvPr>
        </p:nvGraphicFramePr>
        <p:xfrm>
          <a:off x="179513" y="1340768"/>
          <a:ext cx="8784975" cy="505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828853">
                <a:tc>
                  <a:txBody>
                    <a:bodyPr/>
                    <a:lstStyle/>
                    <a:p>
                      <a:r>
                        <a:rPr lang="ru-RU" dirty="0" smtClean="0"/>
                        <a:t>Мир карьеры </a:t>
                      </a:r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профессионального самоопределения</a:t>
                      </a:r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Познай себя</a:t>
                      </a:r>
                      <a:endParaRPr lang="ru-RU" dirty="0"/>
                    </a:p>
                  </a:txBody>
                  <a:tcPr marL="68580" marR="68580"/>
                </a:tc>
              </a:tr>
              <a:tr h="41396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  Технология выбора      карьеры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-    Справочник профессий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smtClean="0"/>
                        <a:t>-    Справочник </a:t>
                      </a:r>
                      <a:r>
                        <a:rPr lang="ru-RU" sz="1600" dirty="0" smtClean="0"/>
                        <a:t>учебных заведений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Рынок труда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Психодиагностика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Оформление</a:t>
                      </a:r>
                      <a:r>
                        <a:rPr lang="ru-RU" sz="1600" baseline="0" dirty="0" smtClean="0"/>
                        <a:t> личной карточки карьеры ученика как средство структурирования информации</a:t>
                      </a:r>
                      <a:endParaRPr lang="ru-RU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Определение</a:t>
                      </a:r>
                      <a:r>
                        <a:rPr lang="ru-RU" sz="1600" baseline="0" dirty="0" smtClean="0"/>
                        <a:t> термина «Профессиональное самоопределение»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Профессиональные интересы и склонности учащихся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Выявление индивидуально-психологических особенностей личности ученика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Заполнение дневника профессионального самоопределения</a:t>
                      </a:r>
                      <a:endParaRPr lang="ru-RU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Определение индивидуальных профессиональных потребностей каждого ученика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Знакомство с основными</a:t>
                      </a:r>
                      <a:r>
                        <a:rPr lang="ru-RU" sz="1600" baseline="0" dirty="0" smtClean="0"/>
                        <a:t> понятиями и закономерностями профессионального самоопределения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Изучение средств и форм самопознания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Развитие навыков партнерского взаимодействия в условиях выбранной профессии</a:t>
                      </a:r>
                      <a:endParaRPr lang="ru-RU" sz="16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5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Интеграция с дополнительным образованием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99260"/>
              </p:ext>
            </p:extLst>
          </p:nvPr>
        </p:nvGraphicFramePr>
        <p:xfrm>
          <a:off x="179512" y="1052736"/>
          <a:ext cx="8712968" cy="53285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719"/>
                <a:gridCol w="3402065"/>
                <a:gridCol w="4759184"/>
              </a:tblGrid>
              <a:tr h="50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Формы дополнительного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Продукт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5074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Робототехника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Роботы, модели, приспособления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10149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</a:t>
                      </a:r>
                    </a:p>
                    <a:p>
                      <a:pPr marL="3683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«О телах и веществах, или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</a:p>
                    <a:p>
                      <a:pPr marL="3683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без лаборатории»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Таблицы по результатам опытов, кроссворды, мини-проекты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5074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</a:t>
                      </a:r>
                    </a:p>
                    <a:p>
                      <a:pPr marL="336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«Мягкая игрушка»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Игрушки из ткани и меха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761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</a:t>
                      </a:r>
                    </a:p>
                    <a:p>
                      <a:pPr marL="336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«Чудеса для детей </a:t>
                      </a:r>
                    </a:p>
                    <a:p>
                      <a:pPr marL="336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из ненужных вещей»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Поделки, сувениры, экспонаты для выставки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761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Студия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изобразительного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творчества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Рисунки,    гравюры,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граттаж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,    товарные знаки, эмблемы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5074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Авиамоделирование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Авиамодели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761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Веселые лоскутки»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Проекты в лоскутной   технике: диванные подушки, прихватки,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панно, картины,   элементы одежды и т.д.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5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887637"/>
              </p:ext>
            </p:extLst>
          </p:nvPr>
        </p:nvGraphicFramePr>
        <p:xfrm>
          <a:off x="35497" y="404663"/>
          <a:ext cx="9108503" cy="55607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0079"/>
                <a:gridCol w="3960440"/>
                <a:gridCol w="4427984"/>
              </a:tblGrid>
              <a:tr h="440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Формы дополнительного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Продукт деятельности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2224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Секции Научного общества учащихся: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экономика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экология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прикладная математика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новые технологии в производстве управлении и образовании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новые технологии в легкой промышленности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информационные технологии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менеджмент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Wingdings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Научно-исследовательские проекты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2200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«Оригами»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Модели геометрических фигур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6601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Лаборатория по обработке текстильных материалов для работы с одарёнными детьми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Коллекции одежды, единичные изделия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7039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Лаборатория по обработке конструкционных,  и поделочных материалов для работы с одарёнными детьми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Проекты технической направленности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4009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Лего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-конструирование»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Различные модели, механизмы, устройства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61016"/>
              </p:ext>
            </p:extLst>
          </p:nvPr>
        </p:nvGraphicFramePr>
        <p:xfrm>
          <a:off x="179512" y="-1"/>
          <a:ext cx="8964488" cy="69148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7645"/>
                <a:gridCol w="4281997"/>
                <a:gridCol w="4114846"/>
              </a:tblGrid>
              <a:tr h="52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 п/п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Формы дополнительного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Продукт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224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Творческое объединение «Оригами»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Модели геометрических фигур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6476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Лаборатория по обработке текстильных материалов для работы с одарёнными детьми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Коллекции одежды, единичные изделия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7440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Лаборатория по обработке конструкционных,  и поделочных материалов для работы с одарёнными детьми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Проекты технической направленности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960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«Лего-конструирование»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Различные модели, механизмы, устройства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960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Секция по подготовке к форуму «Шаг в будущее» ТРПЛ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Логические программы и задачи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6591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Творческое объединение «Бисероплетение. Макраме. Вязание»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Украшения, вязаные и плетеные изделия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394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Творческое объединение «Послушная глина»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Различные изделия из глины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4960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«Народная кукла»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Изготовление кукол-закруток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2446" marR="32446" marT="0" marB="0" anchor="ctr"/>
                </a:tc>
              </a:tr>
              <a:tr h="12401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Творческое объединение «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Экотон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Кормушки,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фитодизайн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, оформление интерьера   цветами, озеленение пришкольного участка,       журнал «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Экотон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», проекты «Зимний сад», «Сказы Бажова на улице Бажова»</a:t>
                      </a:r>
                    </a:p>
                  </a:txBody>
                  <a:tcPr marL="68580" marR="68580" marT="0" marB="0" anchor="ctr"/>
                </a:tc>
              </a:tr>
              <a:tr h="7440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32446" marR="32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Творческое объединение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«Мир вокруг нас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» 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(экология, биология)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Мини-проекты, рисунки, гербарии, кроссворды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9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9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36501"/>
              </p:ext>
            </p:extLst>
          </p:nvPr>
        </p:nvGraphicFramePr>
        <p:xfrm>
          <a:off x="370732" y="1628800"/>
          <a:ext cx="8496944" cy="2590032"/>
        </p:xfrm>
        <a:graphic>
          <a:graphicData uri="http://schemas.openxmlformats.org/drawingml/2006/table">
            <a:tbl>
              <a:tblPr/>
              <a:tblGrid>
                <a:gridCol w="3352122"/>
                <a:gridCol w="2480526"/>
                <a:gridCol w="2664296"/>
              </a:tblGrid>
              <a:tr h="509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выпускников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Поступили в ВУЗ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41/95%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30/97%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Поступили в ВУЗ на  инженерно-технические  специальности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29/71%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20/67%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6" name="Text Box 84"/>
          <p:cNvSpPr txBox="1">
            <a:spLocks noChangeArrowheads="1"/>
          </p:cNvSpPr>
          <p:nvPr/>
        </p:nvSpPr>
        <p:spPr bwMode="auto">
          <a:xfrm>
            <a:off x="10692" y="44624"/>
            <a:ext cx="9217024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Дальнейшее развитие профессионально-образовательной карьеры</a:t>
            </a:r>
          </a:p>
          <a:p>
            <a:pPr algn="ctr" eaLnBrk="1" hangingPunct="1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выпускников МОУ лицея  №120 </a:t>
            </a:r>
          </a:p>
        </p:txBody>
      </p:sp>
    </p:spTree>
    <p:extLst>
      <p:ext uri="{BB962C8B-B14F-4D97-AF65-F5344CB8AC3E}">
        <p14:creationId xmlns:p14="http://schemas.microsoft.com/office/powerpoint/2010/main" val="21887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Предпочитаемые выпускниками лицея высшие учебные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заведения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ЮУрГУ</a:t>
            </a:r>
            <a:r>
              <a:rPr lang="ru-RU" dirty="0"/>
              <a:t>     (</a:t>
            </a:r>
            <a:r>
              <a:rPr lang="ru-RU" dirty="0" err="1"/>
              <a:t>Южноуральский</a:t>
            </a:r>
            <a:r>
              <a:rPr lang="ru-RU" dirty="0"/>
              <a:t> государственный университет)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ЧГПУ (Челябинский государственный педагогический университет)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ЧГГА (Челябинский государственная </a:t>
            </a:r>
            <a:r>
              <a:rPr lang="ru-RU" dirty="0" err="1"/>
              <a:t>агроинженерная</a:t>
            </a:r>
            <a:r>
              <a:rPr lang="ru-RU" dirty="0"/>
              <a:t> академия)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ЧелГУ</a:t>
            </a:r>
            <a:r>
              <a:rPr lang="ru-RU" dirty="0"/>
              <a:t> (Челябинский государственный университет)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УрФУ</a:t>
            </a:r>
            <a:r>
              <a:rPr lang="ru-RU" dirty="0"/>
              <a:t> (Уральский федеральный университет)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РАНХиГС</a:t>
            </a:r>
            <a:r>
              <a:rPr lang="ru-RU" dirty="0"/>
              <a:t>  (Российская академия народного хозяйства и государственной службы)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0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Факультеты: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Автотракторный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Приборостроительный </a:t>
            </a: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smtClean="0"/>
              <a:t>Механико-технологический</a:t>
            </a: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Архитектурно-строительный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Энергетический </a:t>
            </a:r>
            <a:endParaRPr lang="ru-RU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Сервиса  и  легкой   промышленности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Радиоэлектроники </a:t>
            </a:r>
            <a:r>
              <a:rPr lang="ru-RU" sz="2200" dirty="0"/>
              <a:t>и информационных технологий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Прикладная математика и информатика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Электрификации и автоматизации сельскохозяйственного производства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Технический сервис в агропромышленном комплексе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/>
              <a:t>Естественно-технологический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/>
              <a:t>Экономический</a:t>
            </a:r>
            <a:r>
              <a:rPr lang="ru-RU" sz="2200" dirty="0"/>
              <a:t> </a:t>
            </a:r>
            <a:endParaRPr lang="ru-RU" sz="22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6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Включенность  естественных наук в преобразующую  (профессиональную) деятельность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378464"/>
              </p:ext>
            </p:extLst>
          </p:nvPr>
        </p:nvGraphicFramePr>
        <p:xfrm>
          <a:off x="395536" y="1600200"/>
          <a:ext cx="8496944" cy="464135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4056"/>
                <a:gridCol w="3355137"/>
                <a:gridCol w="741821"/>
                <a:gridCol w="877055"/>
                <a:gridCol w="1063876"/>
                <a:gridCol w="1063876"/>
                <a:gridCol w="891123"/>
              </a:tblGrid>
              <a:tr h="562363">
                <a:tc rowSpan="2"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</a:endParaRPr>
                    </a:p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п/п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 rowSpan="2"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Направления подготовки и специальности высшего профессионального образования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 rowSpan="2"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Всего</a:t>
                      </a:r>
                      <a:endParaRPr lang="ru-RU" sz="1400">
                        <a:effectLst/>
                      </a:endParaRPr>
                    </a:p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спец.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 gridSpan="4"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Из них требующих фундаментальных знаний в области наук: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Физика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Химия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Биоло­гия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Геоло­гия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</a:tr>
              <a:tr h="488832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Естественнонаучные </a:t>
                      </a:r>
                      <a:r>
                        <a:rPr lang="ru-RU" sz="1400" spc="0" dirty="0" smtClean="0">
                          <a:effectLst/>
                        </a:rPr>
                        <a:t>специальности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</a:tr>
              <a:tr h="379418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marL="0" marR="0" indent="266700" algn="l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0" dirty="0" smtClean="0">
                          <a:effectLst/>
                        </a:rPr>
                        <a:t>Гуманитарно-социальные специальности</a:t>
                      </a:r>
                      <a:endParaRPr lang="ru-RU" sz="1400" dirty="0">
                        <a:effectLst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</a:tr>
              <a:tr h="191768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Педагогические спец-сти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</a:tr>
              <a:tr h="195886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Медицинские спец-сти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</a:tr>
              <a:tr h="191768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Культура и искусство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</a:tr>
              <a:tr h="195886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Экономика и управление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</a:tr>
              <a:tr h="370595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Спец-сти с/х и рыбного профиля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' 6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</a:tr>
              <a:tr h="374713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Междисциплинарные</a:t>
                      </a:r>
                      <a:endParaRPr lang="ru-RU" sz="1400">
                        <a:effectLst/>
                      </a:endParaRPr>
                    </a:p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спец-сти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ctr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</a:tr>
              <a:tr h="558245"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Направления техники и технологии (всего 87 наименований)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298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235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34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/>
                </a:tc>
              </a:tr>
              <a:tr h="2541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5882" marR="5882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ИТОГО: 95 направлений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469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260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109</a:t>
                      </a:r>
                      <a:endParaRPr lang="ru-RU" sz="140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71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5882" marR="588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Инженер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208911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 </a:t>
            </a:r>
            <a:r>
              <a:rPr lang="ru-RU" dirty="0"/>
              <a:t>— специалист, который «знает не только технику, технологию, но и экономику, организацию производства и производственных отношений, умеет пользоваться инженерными методами при решении инженерных задач и в то же время обладает способностью изобретательства, творческого подхода к делу, имеет специальную теоретическую и практическую подготовку, соответствующие деловые и личностные качества» (Мансуров И. С. Инженер. Социально-экономический очерк. М.: Сов. Россия. 87 с.).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Инженерная культура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556792"/>
            <a:ext cx="8964487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это целостное	личностное	</a:t>
            </a:r>
            <a:r>
              <a:rPr lang="ru-RU" dirty="0" smtClean="0"/>
              <a:t>образование, характеризующееся  </a:t>
            </a:r>
            <a:r>
              <a:rPr lang="ru-RU" dirty="0" err="1"/>
              <a:t>сформированностью</a:t>
            </a:r>
            <a:r>
              <a:rPr lang="ru-RU" dirty="0"/>
              <a:t> следующих компонентов:	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технологического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графического,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проектировочного,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конструкторского,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моделирующего,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Информационного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0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инженерной культуры:</a:t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00141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технологический</a:t>
            </a:r>
            <a:r>
              <a:rPr lang="ru-RU" dirty="0" smtClean="0"/>
              <a:t> </a:t>
            </a:r>
            <a:r>
              <a:rPr lang="ru-RU" dirty="0"/>
              <a:t>- это результат процесса формирования знаний, умений и навыков в преобразующей, </a:t>
            </a:r>
            <a:r>
              <a:rPr lang="ru-RU" dirty="0" err="1"/>
              <a:t>природосообразной</a:t>
            </a:r>
            <a:r>
              <a:rPr lang="ru-RU" dirty="0"/>
              <a:t> (экологически оправданной) деятельности по созданию материальных и духовных ценностей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b="1" i="1" dirty="0"/>
              <a:t>графический</a:t>
            </a:r>
            <a:r>
              <a:rPr lang="ru-RU" dirty="0"/>
              <a:t> - это результат процесса формирования знаний, умений и навыков, способов графической </a:t>
            </a:r>
            <a:r>
              <a:rPr lang="ru-RU" dirty="0" err="1"/>
              <a:t>профессионалыю-ориетированной</a:t>
            </a:r>
            <a:r>
              <a:rPr lang="ru-RU" dirty="0"/>
              <a:t> деятельности</a:t>
            </a:r>
            <a:r>
              <a:rPr lang="ru-RU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b="1" i="1" dirty="0"/>
              <a:t>проектировочный</a:t>
            </a:r>
            <a:r>
              <a:rPr lang="ru-RU" dirty="0"/>
              <a:t> - это результат процесса формирования знаний, умений и навыков проектирования, умений ставить реальные цели, обосновывать пути их достижения, планировать работу</a:t>
            </a:r>
            <a:r>
              <a:rPr lang="ru-RU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b="1" i="1" dirty="0"/>
              <a:t>конструкторский</a:t>
            </a:r>
            <a:r>
              <a:rPr lang="ru-RU" dirty="0"/>
              <a:t> - это результат процесса формирования </a:t>
            </a:r>
            <a:r>
              <a:rPr lang="ru-RU" dirty="0" smtClean="0"/>
              <a:t>знаний</a:t>
            </a:r>
            <a:r>
              <a:rPr lang="ru-RU" dirty="0"/>
              <a:t>, умений и навыков создавать новые формы и методы преобразовательной деятельности</a:t>
            </a:r>
            <a:r>
              <a:rPr lang="ru-RU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b="1" i="1" dirty="0"/>
              <a:t>моделирующий</a:t>
            </a:r>
            <a:r>
              <a:rPr lang="ru-RU" dirty="0"/>
              <a:t> - это результат процесса формирования знаний, умений и навыков в области преобразовательной деятельности в процессе построения и изучения моделей предметов и явлений (инженерных устройств, разнообразных процессов ~ физических, химических, технических </a:t>
            </a:r>
          </a:p>
        </p:txBody>
      </p:sp>
    </p:spTree>
    <p:extLst>
      <p:ext uri="{BB962C8B-B14F-4D97-AF65-F5344CB8AC3E}">
        <p14:creationId xmlns:p14="http://schemas.microsoft.com/office/powerpoint/2010/main" val="40560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4744</Words>
  <Application>Microsoft Office PowerPoint</Application>
  <PresentationFormat>Экран (4:3)</PresentationFormat>
  <Paragraphs>878</Paragraphs>
  <Slides>57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Формирование основ инженерной культуры в условиях реализации технологического образования в лицее </vt:lpstr>
      <vt:lpstr>Презентация PowerPoint</vt:lpstr>
      <vt:lpstr>Нормативно-правовая база реализации образовательного проекта «ТЕМП»</vt:lpstr>
      <vt:lpstr>Механизмы  решения  задач  образовательного проекта ТЕМП</vt:lpstr>
      <vt:lpstr>Процесс реализации модели  технологического образования позволяет: </vt:lpstr>
      <vt:lpstr>Включенность  естественных наук в преобразующую  (профессиональную) деятельность общества</vt:lpstr>
      <vt:lpstr>Инженер</vt:lpstr>
      <vt:lpstr>Инженерная культура человека </vt:lpstr>
      <vt:lpstr>Компоненты инженерной культуры: </vt:lpstr>
      <vt:lpstr>Презентация PowerPoint</vt:lpstr>
      <vt:lpstr>Презентация PowerPoint</vt:lpstr>
      <vt:lpstr>Инженерная культура реализуется через следующие составляющие: </vt:lpstr>
      <vt:lpstr>Показатели сформированности основ инженерной культуры учащихся. </vt:lpstr>
      <vt:lpstr>Презентация PowerPoint</vt:lpstr>
      <vt:lpstr>Идеи  технологического образования: </vt:lpstr>
      <vt:lpstr>Задачи технологического образования</vt:lpstr>
      <vt:lpstr>Сквозные  линии  содержания обучения</vt:lpstr>
      <vt:lpstr>Изучение «Технологии»  в основной школе должно обеспечивать достижение  следующих результатов</vt:lpstr>
      <vt:lpstr>Презентация PowerPoint</vt:lpstr>
      <vt:lpstr>Показатели сформированности основ инженерной культуры учащихся. </vt:lpstr>
      <vt:lpstr>Презентация PowerPoint</vt:lpstr>
      <vt:lpstr>Цели обучения школьников технологиям  ручного труда:</vt:lpstr>
      <vt:lpstr>Ручные техники, которыми владеют выпускники начальной школы</vt:lpstr>
      <vt:lpstr>Презентация PowerPoint</vt:lpstr>
      <vt:lpstr>Цели обучения школьников технологиям  машинного труда:</vt:lpstr>
      <vt:lpstr>Презентация PowerPoint</vt:lpstr>
      <vt:lpstr>Элективные курсы в предпрофильной технологической подготовке:</vt:lpstr>
      <vt:lpstr>Презентация PowerPoint</vt:lpstr>
      <vt:lpstr>Проектная деятельность-</vt:lpstr>
      <vt:lpstr>Направления  проектной  деятельности в лицее </vt:lpstr>
      <vt:lpstr>     Метапредметные  результаты в условиях формирования инженерной культуры </vt:lpstr>
      <vt:lpstr>В результате развития проектно-исследовательских навыков и научно-технологического творчества учащихся:</vt:lpstr>
      <vt:lpstr>Тематика учебных проектов учащихся 9 -11 классов (технический труд) </vt:lpstr>
      <vt:lpstr>Тематика учебных проектов учащихся  9 -11 классов (технический труд) </vt:lpstr>
      <vt:lpstr>Тематика учебных проектов учащихся  9 -11 классов (технический труд) </vt:lpstr>
      <vt:lpstr>Проекты научного общества учащихся естественно-математического и технологического направлений</vt:lpstr>
      <vt:lpstr>Проекты научного общества учащихся естественно-математического и технологического направлений</vt:lpstr>
      <vt:lpstr>Презентация PowerPoint</vt:lpstr>
      <vt:lpstr>Формы сетевого взаимодействия</vt:lpstr>
      <vt:lpstr>Формы сетевого взаимодействия</vt:lpstr>
      <vt:lpstr>Функционал заместителя директора по НМР</vt:lpstr>
      <vt:lpstr>Функционал заместителя директора по УВР</vt:lpstr>
      <vt:lpstr>Функционал заместителя директора по ВР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Интеграция учебного материала предмета «Технология» с учебным материалом других предметов школьного учебного плана</vt:lpstr>
      <vt:lpstr>Основные направления психологического сопровождения  профессиональной ориентации учащихся 9, 11 классов в условиях формирования инженерной культуры</vt:lpstr>
      <vt:lpstr>Деятельность педагога-психолога по развитию представлений школьников о возможностях применения технологических и естественно-математических знаний в выстраивании профессиональной траектории развития.</vt:lpstr>
      <vt:lpstr>Выявление степени соответствия направленности личности выбранной профессии</vt:lpstr>
      <vt:lpstr>Интеграция с дополнительным образованием</vt:lpstr>
      <vt:lpstr>Презентация PowerPoint</vt:lpstr>
      <vt:lpstr>Презентация PowerPoint</vt:lpstr>
      <vt:lpstr>Презентация PowerPoint</vt:lpstr>
      <vt:lpstr>Предпочитаемые выпускниками лицея высшие учебные заведения</vt:lpstr>
      <vt:lpstr>Факультеты: </vt:lpstr>
    </vt:vector>
  </TitlesOfParts>
  <Company>lic120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lic120</cp:lastModifiedBy>
  <cp:revision>43</cp:revision>
  <cp:lastPrinted>2015-06-12T12:39:05Z</cp:lastPrinted>
  <dcterms:created xsi:type="dcterms:W3CDTF">2015-06-12T03:45:18Z</dcterms:created>
  <dcterms:modified xsi:type="dcterms:W3CDTF">2016-08-10T08:51:16Z</dcterms:modified>
</cp:coreProperties>
</file>