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CC33"/>
    <a:srgbClr val="66FFFF"/>
    <a:srgbClr val="99FF99"/>
    <a:srgbClr val="00FF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A02F-20E2-4F2D-83AD-C1CBD2341ECC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C8BBD-E4FA-4255-878A-E688114D1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5CCFB-224C-4BBB-8F28-78805F05AB84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5100-9B98-4D85-9028-703BF4E7D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1D0A8-5AE7-4EBB-8730-E9540BFF2DFE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FEC5-D714-4B8C-B335-0FF1D5124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6AAAA-BCF7-48AD-B9EC-624FA8AFDAF7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3DE7F-08EB-4EB9-BAE1-0D38F3AE5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55D6C-E786-443B-925F-62FA4001B589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A8BB-4D26-4B2D-9382-C9AD4D47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E3F5-5269-4627-8E7C-D9C6BC805F0F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01ED-75F6-44FF-9B35-1AD72A63D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6663-30BE-4690-B93A-3608C5195DAA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986E-C636-40D6-890F-F92F7F870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C3F1-B593-463C-875E-AE53EA2955B4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7BDB8-EF73-4451-9CD5-00F82DAA4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E9D1-2D57-44BD-BD95-16B00D40510D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0DFF-41AF-4103-8497-3F6B92C8E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D58B-33B6-41C4-9121-71C81772E0AD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9A630-8AA2-4A15-B354-7ECCBE9DD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133D1-150F-4738-9B9C-5C79F5F7130F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F44E-B262-43D3-A98C-F4CEB4467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7EE0E2-DE86-4911-9FD5-743EDA580CA0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378DDC-9942-49F8-B681-E61B049EC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50;&#1086;&#1088;&#1088;&#1077;&#1082;&#1094;&#1080;&#1103;%20&#1079;&#1088;&#1077;&#1085;&#1080;&#1103;/&#1050;&#1086;&#1088;&#1088;&#1077;&#1082;&#1094;&#1080;&#1103;%20&#1079;&#1088;&#1077;&#1085;&#1080;&#1103;.pp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43438" y="285750"/>
            <a:ext cx="2571750" cy="64611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008978" cy="6215082"/>
          </a:xfrm>
          <a:prstGeom prst="flowChartProcess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3429000" y="28575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0070C0"/>
                </a:solidFill>
                <a:latin typeface="Monotype Corsiva" pitchFamily="66" charset="0"/>
              </a:rPr>
              <a:t>Глаголы </a:t>
            </a:r>
          </a:p>
        </p:txBody>
      </p:sp>
      <p:sp>
        <p:nvSpPr>
          <p:cNvPr id="5" name="Багетная рамка 4"/>
          <p:cNvSpPr/>
          <p:nvPr/>
        </p:nvSpPr>
        <p:spPr>
          <a:xfrm>
            <a:off x="0" y="0"/>
            <a:ext cx="1000100" cy="6286520"/>
          </a:xfrm>
          <a:prstGeom prst="bevel">
            <a:avLst/>
          </a:prstGeom>
          <a:ln>
            <a:solidFill>
              <a:srgbClr val="66FF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6449972" cy="56614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Итоговая</a:t>
            </a:r>
          </a:p>
        </p:txBody>
      </p:sp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3429000" y="1143000"/>
            <a:ext cx="3167063" cy="2016125"/>
          </a:xfrm>
          <a:prstGeom prst="cloudCallout">
            <a:avLst>
              <a:gd name="adj1" fmla="val -55213"/>
              <a:gd name="adj2" fmla="val 79843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3316" name="Picture 8" descr="1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500188"/>
            <a:ext cx="11191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1" descr="post-4985-1195639071.jpg"/>
          <p:cNvPicPr>
            <a:picLocks noChangeAspect="1"/>
          </p:cNvPicPr>
          <p:nvPr/>
        </p:nvPicPr>
        <p:blipFill>
          <a:blip r:embed="rId3"/>
          <a:srcRect l="48438" t="31250" r="29688" b="39584"/>
          <a:stretch>
            <a:fillRect/>
          </a:stretch>
        </p:blipFill>
        <p:spPr bwMode="auto">
          <a:xfrm>
            <a:off x="642939" y="3286113"/>
            <a:ext cx="2500312" cy="2500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14688" y="3857625"/>
            <a:ext cx="3786187" cy="1800225"/>
          </a:xfrm>
          <a:prstGeom prst="rect">
            <a:avLst/>
          </a:prstGeom>
          <a:solidFill>
            <a:schemeClr val="bg1"/>
          </a:solidFill>
          <a:ln w="9525">
            <a:solidFill>
              <a:srgbClr val="66FF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600">
                <a:latin typeface="Times New Roman" pitchFamily="18" charset="0"/>
              </a:rPr>
              <a:t>Затеять, строить,  начать, падать, клеить, закончить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285750" y="1571625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accent2"/>
                </a:solidFill>
              </a:rPr>
              <a:t>Что мы знаем о глаголе?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071546"/>
            <a:ext cx="4857784" cy="121444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Теоретическая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2286000"/>
            <a:ext cx="542925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1.Глагол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- это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…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2. Начальная форма…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3.Изменяется по…</a:t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4.В предложении является…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500042"/>
            <a:ext cx="4857784" cy="121444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Теоретическая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25" y="857250"/>
            <a:ext cx="2643188" cy="9286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Глагол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500438" y="2428875"/>
            <a:ext cx="1643062" cy="857250"/>
          </a:xfrm>
          <a:prstGeom prst="wedgeRectCallout">
            <a:avLst>
              <a:gd name="adj1" fmla="val 11051"/>
              <a:gd name="adj2" fmla="val -13153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Число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57188" y="2428875"/>
            <a:ext cx="1928812" cy="857250"/>
          </a:xfrm>
          <a:prstGeom prst="wedgeRectCallout">
            <a:avLst>
              <a:gd name="adj1" fmla="val 102072"/>
              <a:gd name="adj2" fmla="val -1320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Неопределенная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форма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429375" y="2357438"/>
            <a:ext cx="1928813" cy="928687"/>
          </a:xfrm>
          <a:prstGeom prst="wedgeRectCallout">
            <a:avLst>
              <a:gd name="adj1" fmla="val -82067"/>
              <a:gd name="adj2" fmla="val -1132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Время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286375" y="3786188"/>
            <a:ext cx="1000125" cy="928687"/>
          </a:xfrm>
          <a:prstGeom prst="wedgeRoundRectCallout">
            <a:avLst>
              <a:gd name="adj1" fmla="val 64881"/>
              <a:gd name="adj2" fmla="val -10980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Наст.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858125" y="3786188"/>
            <a:ext cx="1000125" cy="928687"/>
          </a:xfrm>
          <a:prstGeom prst="wedgeRoundRectCallout">
            <a:avLst>
              <a:gd name="adj1" fmla="val 119"/>
              <a:gd name="adj2" fmla="val -10775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Буд.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428875" y="3786188"/>
            <a:ext cx="1000125" cy="928687"/>
          </a:xfrm>
          <a:prstGeom prst="wedgeRoundRectCallout">
            <a:avLst>
              <a:gd name="adj1" fmla="val 55357"/>
              <a:gd name="adj2" fmla="val -10570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Мн</a:t>
            </a:r>
            <a:r>
              <a:rPr lang="ru-RU" dirty="0"/>
              <a:t>.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857625" y="6072188"/>
            <a:ext cx="714375" cy="642937"/>
          </a:xfrm>
          <a:prstGeom prst="wedgeRoundRectCallout">
            <a:avLst>
              <a:gd name="adj1" fmla="val 96500"/>
              <a:gd name="adj2" fmla="val -974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М.р</a:t>
            </a:r>
            <a:r>
              <a:rPr lang="ru-RU" dirty="0"/>
              <a:t>.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929188" y="6072188"/>
            <a:ext cx="714375" cy="642937"/>
          </a:xfrm>
          <a:prstGeom prst="wedgeRoundRectCallout">
            <a:avLst>
              <a:gd name="adj1" fmla="val 5833"/>
              <a:gd name="adj2" fmla="val -1019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Ж.р.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929313" y="6072188"/>
            <a:ext cx="785812" cy="642937"/>
          </a:xfrm>
          <a:prstGeom prst="wedgeRoundRectCallout">
            <a:avLst>
              <a:gd name="adj1" fmla="val -56712"/>
              <a:gd name="adj2" fmla="val -9898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Ср.р.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57750" y="5143500"/>
            <a:ext cx="1071563" cy="714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Род</a:t>
            </a:r>
          </a:p>
        </p:txBody>
      </p:sp>
      <p:sp>
        <p:nvSpPr>
          <p:cNvPr id="28" name="Стрелка вниз 27"/>
          <p:cNvSpPr/>
          <p:nvPr/>
        </p:nvSpPr>
        <p:spPr>
          <a:xfrm rot="19323272">
            <a:off x="4422775" y="4605338"/>
            <a:ext cx="214313" cy="98107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9" name="Стрелка вниз 28"/>
          <p:cNvSpPr/>
          <p:nvPr/>
        </p:nvSpPr>
        <p:spPr>
          <a:xfrm rot="2741072">
            <a:off x="6265863" y="4459288"/>
            <a:ext cx="201612" cy="122396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643688" y="3786188"/>
            <a:ext cx="1000125" cy="928687"/>
          </a:xfrm>
          <a:prstGeom prst="wedgeRoundRectCallout">
            <a:avLst>
              <a:gd name="adj1" fmla="val 16310"/>
              <a:gd name="adj2" fmla="val -10467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Прош.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857625" y="3786188"/>
            <a:ext cx="1000125" cy="928687"/>
          </a:xfrm>
          <a:prstGeom prst="wedgeRoundRectCallout">
            <a:avLst>
              <a:gd name="adj1" fmla="val 30595"/>
              <a:gd name="adj2" fmla="val -10365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Ед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6449972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Каллиграфическая</a:t>
            </a:r>
          </a:p>
        </p:txBody>
      </p:sp>
      <p:pic>
        <p:nvPicPr>
          <p:cNvPr id="5123" name="Picture 4" descr="J:\анимашки\школа\ques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9985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4" descr="school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214563"/>
            <a:ext cx="22923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285992"/>
            <a:ext cx="2571768" cy="24832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4422"/>
            <a:ext cx="6449972" cy="63757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Тематическая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1785926"/>
            <a:ext cx="5357850" cy="347787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Правописание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гласных  перед суффиксом - </a:t>
            </a:r>
            <a:r>
              <a:rPr lang="ru-RU" sz="4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л </a:t>
            </a:r>
            <a:endParaRPr lang="ru-RU" sz="44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CC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 </a:t>
            </a:r>
            <a:r>
              <a:rPr lang="ru-RU" sz="4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глаголах прошедшего времени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14313" y="571500"/>
            <a:ext cx="6929437" cy="600075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6449972" cy="128052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Письма читателей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1714488"/>
            <a:ext cx="592935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Вчера после школы мы с друзьями </a:t>
            </a:r>
            <a:r>
              <a:rPr lang="ru-RU" sz="3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гуляли</a:t>
            </a:r>
            <a:r>
              <a:rPr lang="ru-RU" sz="3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 дворе.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3000372"/>
            <a:ext cx="592935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Вечером я </a:t>
            </a:r>
            <a:r>
              <a:rPr lang="ru-RU" sz="3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сделал</a:t>
            </a:r>
            <a:r>
              <a:rPr lang="ru-RU" sz="3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уроки.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3857628"/>
            <a:ext cx="6000792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 сном </a:t>
            </a:r>
            <a:r>
              <a:rPr lang="ru-RU" sz="3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</a:t>
            </a:r>
            <a:r>
              <a:rPr lang="ru-RU" sz="3200" u="sng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упражнения для глаз.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7175" name="Рисунок 5" descr="ab2a40ef409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3929063"/>
            <a:ext cx="13906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6449972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hlinkClick r:id="rId2" action="ppaction://hlinkpres?slideindex=1&amp;slidetitle="/>
              </a:rPr>
              <a:t>Отдыхай-ка!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8195" name="Рисунок 6" descr="очки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857500"/>
            <a:ext cx="1974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6449972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Тренировочная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500063" y="1714500"/>
            <a:ext cx="371475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СЛУШАТЬ</a:t>
            </a:r>
          </a:p>
          <a:p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ЕХАТЬ</a:t>
            </a:r>
          </a:p>
          <a:p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ВЕРИТЬ</a:t>
            </a:r>
          </a:p>
          <a:p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ВИДЕТЬ</a:t>
            </a:r>
          </a:p>
          <a:p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ТА _ТЬ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9220" name="Рисунок 4" descr="crow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75" y="2786063"/>
            <a:ext cx="26527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6449972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Проверочная</a:t>
            </a:r>
          </a:p>
        </p:txBody>
      </p:sp>
      <p:pic>
        <p:nvPicPr>
          <p:cNvPr id="10243" name="Рисунок 2" descr="354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3929063"/>
            <a:ext cx="1571625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63" y="1857375"/>
            <a:ext cx="528637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ЖИЛ                ВИДЕЛО                         РАБОТАЛ        ПОДАРИЛО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ОСЛАБЕЛИ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100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Галина</cp:lastModifiedBy>
  <cp:revision>58</cp:revision>
  <dcterms:created xsi:type="dcterms:W3CDTF">2009-02-26T09:36:24Z</dcterms:created>
  <dcterms:modified xsi:type="dcterms:W3CDTF">2013-12-23T07:06:24Z</dcterms:modified>
</cp:coreProperties>
</file>