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8" r:id="rId2"/>
    <p:sldId id="260" r:id="rId3"/>
    <p:sldId id="264" r:id="rId4"/>
    <p:sldId id="269" r:id="rId5"/>
    <p:sldId id="268" r:id="rId6"/>
    <p:sldId id="271" r:id="rId7"/>
    <p:sldId id="270" r:id="rId8"/>
    <p:sldId id="262" r:id="rId9"/>
    <p:sldId id="261" r:id="rId10"/>
    <p:sldId id="272" r:id="rId11"/>
    <p:sldId id="274" r:id="rId12"/>
    <p:sldId id="275" r:id="rId13"/>
    <p:sldId id="276" r:id="rId14"/>
    <p:sldId id="277" r:id="rId15"/>
    <p:sldId id="281" r:id="rId16"/>
    <p:sldId id="282" r:id="rId17"/>
    <p:sldId id="283" r:id="rId18"/>
    <p:sldId id="284" r:id="rId19"/>
    <p:sldId id="285" r:id="rId20"/>
    <p:sldId id="286" r:id="rId21"/>
    <p:sldId id="287" r:id="rId22"/>
    <p:sldId id="289" r:id="rId23"/>
    <p:sldId id="291" r:id="rId24"/>
    <p:sldId id="290" r:id="rId25"/>
    <p:sldId id="292" r:id="rId26"/>
    <p:sldId id="279" r:id="rId27"/>
    <p:sldId id="259"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75D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67" d="100"/>
          <a:sy n="67" d="100"/>
        </p:scale>
        <p:origin x="834" y="48"/>
      </p:cViewPr>
      <p:guideLst>
        <p:guide orient="horz" pos="2160"/>
        <p:guide pos="3840"/>
      </p:guideLst>
    </p:cSldViewPr>
  </p:slideViewPr>
  <p:outlineViewPr>
    <p:cViewPr>
      <p:scale>
        <a:sx n="33" d="100"/>
        <a:sy n="33" d="100"/>
      </p:scale>
      <p:origin x="246" y="0"/>
    </p:cViewPr>
  </p:outlineViewPr>
  <p:notesTextViewPr>
    <p:cViewPr>
      <p:scale>
        <a:sx n="1" d="1"/>
        <a:sy n="1" d="1"/>
      </p:scale>
      <p:origin x="0" y="0"/>
    </p:cViewPr>
  </p:notesTextViewPr>
  <p:notesViewPr>
    <p:cSldViewPr snapToGrid="0">
      <p:cViewPr varScale="1">
        <p:scale>
          <a:sx n="52" d="100"/>
          <a:sy n="52" d="100"/>
        </p:scale>
        <p:origin x="-181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A9543-2AC8-4B55-9569-61C5A9154065}" type="datetimeFigureOut">
              <a:rPr lang="ru-RU" smtClean="0"/>
              <a:pPr/>
              <a:t>26.10.2017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F390A5-6184-4937-9E80-D02E091AABBA}" type="slidenum">
              <a:rPr lang="ru-RU" smtClean="0"/>
              <a:pPr/>
              <a:t>‹#›</a:t>
            </a:fld>
            <a:endParaRPr lang="ru-RU"/>
          </a:p>
        </p:txBody>
      </p:sp>
    </p:spTree>
    <p:extLst>
      <p:ext uri="{BB962C8B-B14F-4D97-AF65-F5344CB8AC3E}">
        <p14:creationId xmlns:p14="http://schemas.microsoft.com/office/powerpoint/2010/main" val="1067684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EF390A5-6184-4937-9E80-D02E091AABBA}" type="slidenum">
              <a:rPr lang="ru-RU" smtClean="0"/>
              <a:pPr/>
              <a:t>1</a:t>
            </a:fld>
            <a:endParaRPr lang="ru-RU"/>
          </a:p>
        </p:txBody>
      </p:sp>
    </p:spTree>
    <p:extLst>
      <p:ext uri="{BB962C8B-B14F-4D97-AF65-F5344CB8AC3E}">
        <p14:creationId xmlns:p14="http://schemas.microsoft.com/office/powerpoint/2010/main" val="4022987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EF390A5-6184-4937-9E80-D02E091AABBA}" type="slidenum">
              <a:rPr lang="ru-RU" smtClean="0"/>
              <a:pPr/>
              <a:t>8</a:t>
            </a:fld>
            <a:endParaRPr lang="ru-RU"/>
          </a:p>
        </p:txBody>
      </p:sp>
    </p:spTree>
    <p:extLst>
      <p:ext uri="{BB962C8B-B14F-4D97-AF65-F5344CB8AC3E}">
        <p14:creationId xmlns:p14="http://schemas.microsoft.com/office/powerpoint/2010/main" val="1889941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EF390A5-6184-4937-9E80-D02E091AABBA}" type="slidenum">
              <a:rPr lang="ru-RU" smtClean="0"/>
              <a:pPr/>
              <a:t>23</a:t>
            </a:fld>
            <a:endParaRPr lang="ru-RU"/>
          </a:p>
        </p:txBody>
      </p:sp>
    </p:spTree>
    <p:extLst>
      <p:ext uri="{BB962C8B-B14F-4D97-AF65-F5344CB8AC3E}">
        <p14:creationId xmlns:p14="http://schemas.microsoft.com/office/powerpoint/2010/main" val="4220726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BB9E920-F4F5-4CBC-AF2A-BB66E49C98D7}" type="datetimeFigureOut">
              <a:rPr lang="ru-RU" smtClean="0"/>
              <a:pPr/>
              <a:t>26.10.2017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97A016-DC1B-4322-9A95-B3D09D207A9A}" type="slidenum">
              <a:rPr lang="ru-RU" smtClean="0"/>
              <a:pPr/>
              <a:t>‹#›</a:t>
            </a:fld>
            <a:endParaRPr lang="ru-RU"/>
          </a:p>
        </p:txBody>
      </p:sp>
    </p:spTree>
    <p:extLst>
      <p:ext uri="{BB962C8B-B14F-4D97-AF65-F5344CB8AC3E}">
        <p14:creationId xmlns:p14="http://schemas.microsoft.com/office/powerpoint/2010/main" val="286092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B9E920-F4F5-4CBC-AF2A-BB66E49C98D7}" type="datetimeFigureOut">
              <a:rPr lang="ru-RU" smtClean="0"/>
              <a:pPr/>
              <a:t>26.10.2017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97A016-DC1B-4322-9A95-B3D09D207A9A}" type="slidenum">
              <a:rPr lang="ru-RU" smtClean="0"/>
              <a:pPr/>
              <a:t>‹#›</a:t>
            </a:fld>
            <a:endParaRPr lang="ru-RU"/>
          </a:p>
        </p:txBody>
      </p:sp>
    </p:spTree>
    <p:extLst>
      <p:ext uri="{BB962C8B-B14F-4D97-AF65-F5344CB8AC3E}">
        <p14:creationId xmlns:p14="http://schemas.microsoft.com/office/powerpoint/2010/main" val="12794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B9E920-F4F5-4CBC-AF2A-BB66E49C98D7}" type="datetimeFigureOut">
              <a:rPr lang="ru-RU" smtClean="0"/>
              <a:pPr/>
              <a:t>26.10.2017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97A016-DC1B-4322-9A95-B3D09D207A9A}" type="slidenum">
              <a:rPr lang="ru-RU" smtClean="0"/>
              <a:pPr/>
              <a:t>‹#›</a:t>
            </a:fld>
            <a:endParaRPr lang="ru-RU"/>
          </a:p>
        </p:txBody>
      </p:sp>
    </p:spTree>
    <p:extLst>
      <p:ext uri="{BB962C8B-B14F-4D97-AF65-F5344CB8AC3E}">
        <p14:creationId xmlns:p14="http://schemas.microsoft.com/office/powerpoint/2010/main" val="202259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B9E920-F4F5-4CBC-AF2A-BB66E49C98D7}" type="datetimeFigureOut">
              <a:rPr lang="ru-RU" smtClean="0"/>
              <a:pPr/>
              <a:t>26.10.2017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97A016-DC1B-4322-9A95-B3D09D207A9A}" type="slidenum">
              <a:rPr lang="ru-RU" smtClean="0"/>
              <a:pPr/>
              <a:t>‹#›</a:t>
            </a:fld>
            <a:endParaRPr lang="ru-RU"/>
          </a:p>
        </p:txBody>
      </p:sp>
    </p:spTree>
    <p:extLst>
      <p:ext uri="{BB962C8B-B14F-4D97-AF65-F5344CB8AC3E}">
        <p14:creationId xmlns:p14="http://schemas.microsoft.com/office/powerpoint/2010/main" val="66018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BB9E920-F4F5-4CBC-AF2A-BB66E49C98D7}" type="datetimeFigureOut">
              <a:rPr lang="ru-RU" smtClean="0"/>
              <a:pPr/>
              <a:t>26.10.2017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97A016-DC1B-4322-9A95-B3D09D207A9A}" type="slidenum">
              <a:rPr lang="ru-RU" smtClean="0"/>
              <a:pPr/>
              <a:t>‹#›</a:t>
            </a:fld>
            <a:endParaRPr lang="ru-RU"/>
          </a:p>
        </p:txBody>
      </p:sp>
    </p:spTree>
    <p:extLst>
      <p:ext uri="{BB962C8B-B14F-4D97-AF65-F5344CB8AC3E}">
        <p14:creationId xmlns:p14="http://schemas.microsoft.com/office/powerpoint/2010/main" val="102095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BB9E920-F4F5-4CBC-AF2A-BB66E49C98D7}" type="datetimeFigureOut">
              <a:rPr lang="ru-RU" smtClean="0"/>
              <a:pPr/>
              <a:t>26.10.2017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97A016-DC1B-4322-9A95-B3D09D207A9A}" type="slidenum">
              <a:rPr lang="ru-RU" smtClean="0"/>
              <a:pPr/>
              <a:t>‹#›</a:t>
            </a:fld>
            <a:endParaRPr lang="ru-RU"/>
          </a:p>
        </p:txBody>
      </p:sp>
    </p:spTree>
    <p:extLst>
      <p:ext uri="{BB962C8B-B14F-4D97-AF65-F5344CB8AC3E}">
        <p14:creationId xmlns:p14="http://schemas.microsoft.com/office/powerpoint/2010/main" val="416310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BB9E920-F4F5-4CBC-AF2A-BB66E49C98D7}" type="datetimeFigureOut">
              <a:rPr lang="ru-RU" smtClean="0"/>
              <a:pPr/>
              <a:t>26.10.2017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C97A016-DC1B-4322-9A95-B3D09D207A9A}" type="slidenum">
              <a:rPr lang="ru-RU" smtClean="0"/>
              <a:pPr/>
              <a:t>‹#›</a:t>
            </a:fld>
            <a:endParaRPr lang="ru-RU"/>
          </a:p>
        </p:txBody>
      </p:sp>
    </p:spTree>
    <p:extLst>
      <p:ext uri="{BB962C8B-B14F-4D97-AF65-F5344CB8AC3E}">
        <p14:creationId xmlns:p14="http://schemas.microsoft.com/office/powerpoint/2010/main" val="1797905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BB9E920-F4F5-4CBC-AF2A-BB66E49C98D7}" type="datetimeFigureOut">
              <a:rPr lang="ru-RU" smtClean="0"/>
              <a:pPr/>
              <a:t>26.10.2017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C97A016-DC1B-4322-9A95-B3D09D207A9A}" type="slidenum">
              <a:rPr lang="ru-RU" smtClean="0"/>
              <a:pPr/>
              <a:t>‹#›</a:t>
            </a:fld>
            <a:endParaRPr lang="ru-RU"/>
          </a:p>
        </p:txBody>
      </p:sp>
    </p:spTree>
    <p:extLst>
      <p:ext uri="{BB962C8B-B14F-4D97-AF65-F5344CB8AC3E}">
        <p14:creationId xmlns:p14="http://schemas.microsoft.com/office/powerpoint/2010/main" val="2232614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BB9E920-F4F5-4CBC-AF2A-BB66E49C98D7}" type="datetimeFigureOut">
              <a:rPr lang="ru-RU" smtClean="0"/>
              <a:pPr/>
              <a:t>26.10.2017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C97A016-DC1B-4322-9A95-B3D09D207A9A}" type="slidenum">
              <a:rPr lang="ru-RU" smtClean="0"/>
              <a:pPr/>
              <a:t>‹#›</a:t>
            </a:fld>
            <a:endParaRPr lang="ru-RU"/>
          </a:p>
        </p:txBody>
      </p:sp>
    </p:spTree>
    <p:extLst>
      <p:ext uri="{BB962C8B-B14F-4D97-AF65-F5344CB8AC3E}">
        <p14:creationId xmlns:p14="http://schemas.microsoft.com/office/powerpoint/2010/main" val="305988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BB9E920-F4F5-4CBC-AF2A-BB66E49C98D7}" type="datetimeFigureOut">
              <a:rPr lang="ru-RU" smtClean="0"/>
              <a:pPr/>
              <a:t>26.10.2017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97A016-DC1B-4322-9A95-B3D09D207A9A}" type="slidenum">
              <a:rPr lang="ru-RU" smtClean="0"/>
              <a:pPr/>
              <a:t>‹#›</a:t>
            </a:fld>
            <a:endParaRPr lang="ru-RU"/>
          </a:p>
        </p:txBody>
      </p:sp>
    </p:spTree>
    <p:extLst>
      <p:ext uri="{BB962C8B-B14F-4D97-AF65-F5344CB8AC3E}">
        <p14:creationId xmlns:p14="http://schemas.microsoft.com/office/powerpoint/2010/main" val="3313988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BB9E920-F4F5-4CBC-AF2A-BB66E49C98D7}" type="datetimeFigureOut">
              <a:rPr lang="ru-RU" smtClean="0"/>
              <a:pPr/>
              <a:t>26.10.2017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97A016-DC1B-4322-9A95-B3D09D207A9A}" type="slidenum">
              <a:rPr lang="ru-RU" smtClean="0"/>
              <a:pPr/>
              <a:t>‹#›</a:t>
            </a:fld>
            <a:endParaRPr lang="ru-RU"/>
          </a:p>
        </p:txBody>
      </p:sp>
    </p:spTree>
    <p:extLst>
      <p:ext uri="{BB962C8B-B14F-4D97-AF65-F5344CB8AC3E}">
        <p14:creationId xmlns:p14="http://schemas.microsoft.com/office/powerpoint/2010/main" val="206984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9E920-F4F5-4CBC-AF2A-BB66E49C98D7}" type="datetimeFigureOut">
              <a:rPr lang="ru-RU" smtClean="0"/>
              <a:pPr/>
              <a:t>26.10.2017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7A016-DC1B-4322-9A95-B3D09D207A9A}" type="slidenum">
              <a:rPr lang="ru-RU" smtClean="0"/>
              <a:pPr/>
              <a:t>‹#›</a:t>
            </a:fld>
            <a:endParaRPr lang="ru-RU"/>
          </a:p>
        </p:txBody>
      </p:sp>
    </p:spTree>
    <p:extLst>
      <p:ext uri="{BB962C8B-B14F-4D97-AF65-F5344CB8AC3E}">
        <p14:creationId xmlns:p14="http://schemas.microsoft.com/office/powerpoint/2010/main" val="1435149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7" Type="http://schemas.openxmlformats.org/officeDocument/2006/relationships/image" Target="../media/image28.gif"/><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gif"/><Relationship Id="rId4" Type="http://schemas.openxmlformats.org/officeDocument/2006/relationships/image" Target="../media/image25.gif"/></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25.gif"/></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audio" Target="../media/audio2.bin"/></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audio" Target="../media/audio2.bin"/></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audio" Target="../media/audio2.bin"/></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audio" Target="../media/audio2.bin"/><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audio" Target="../media/audio1.bin"/><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audio" Target="../media/audio2.bin"/></Relationships>
</file>

<file path=ppt/slides/_rels/slide2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audio" Target="../media/audio2.bin"/></Relationships>
</file>

<file path=ppt/slides/_rels/slide2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audio" Target="../media/audio2.bin"/></Relationships>
</file>

<file path=ppt/slides/_rels/slide23.xml.rels><?xml version="1.0" encoding="UTF-8" standalone="yes"?>
<Relationships xmlns="http://schemas.openxmlformats.org/package/2006/relationships"><Relationship Id="rId8" Type="http://schemas.openxmlformats.org/officeDocument/2006/relationships/audio" Target="../media/audio2.bin"/><Relationship Id="rId3" Type="http://schemas.openxmlformats.org/officeDocument/2006/relationships/image" Target="../media/image6.jpeg"/><Relationship Id="rId7" Type="http://schemas.openxmlformats.org/officeDocument/2006/relationships/audio" Target="../media/audio1.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34.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audio" Target="../media/audio1.bin"/></Relationships>
</file>

<file path=ppt/slides/_rels/slide2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audio" Target="../media/audio2.bin"/></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s://im0-tub-ru.yandex.net/i?id=f42b576a4384e9a79f1edae762c290e9&amp;n=13" TargetMode="External"/><Relationship Id="rId13" Type="http://schemas.openxmlformats.org/officeDocument/2006/relationships/hyperlink" Target="http://chibis-tour.ru/_nw/6/59648743.jpg" TargetMode="External"/><Relationship Id="rId18" Type="http://schemas.openxmlformats.org/officeDocument/2006/relationships/hyperlink" Target="https://im0-tub-ru.yandex.net/i?id=08d4e315e985d2b6385d3cff1cd381ec-l&amp;n=13" TargetMode="External"/><Relationship Id="rId26" Type="http://schemas.openxmlformats.org/officeDocument/2006/relationships/hyperlink" Target="http://images.myshared.ru/6/754512/slide_9.jpg" TargetMode="External"/><Relationship Id="rId39" Type="http://schemas.openxmlformats.org/officeDocument/2006/relationships/hyperlink" Target="http://www.lib-revda.ru/files/fitnes.jpg" TargetMode="External"/><Relationship Id="rId3" Type="http://schemas.openxmlformats.org/officeDocument/2006/relationships/hyperlink" Target="https://im0-tub-ru.yandex.net/i?id=d5d512d77ff7347b72e90d3dbc6e3b98-l&amp;n=13" TargetMode="External"/><Relationship Id="rId21" Type="http://schemas.openxmlformats.org/officeDocument/2006/relationships/hyperlink" Target="http://103.r.photoshare.ru/01030/009d317a70e55548e9301b59888aa7d1631d00a3.jpg" TargetMode="External"/><Relationship Id="rId34" Type="http://schemas.openxmlformats.org/officeDocument/2006/relationships/hyperlink" Target="https://ds04.infourok.ru/uploads/ex/0067/0007dc1e-fd4af789/hello_html_524361d0.jpg" TargetMode="External"/><Relationship Id="rId7" Type="http://schemas.openxmlformats.org/officeDocument/2006/relationships/hyperlink" Target="http://www.kp74.ru/wp-content/uploads/2015/03/fizicheskaja-karta-rossii.jpg" TargetMode="External"/><Relationship Id="rId12" Type="http://schemas.openxmlformats.org/officeDocument/2006/relationships/hyperlink" Target="http://trud-ost.ru/wp-content/uploads/2011/02/d0b4d180d0b5d0b2d0bdd0b8d0b9-d187d0b5d0bbd0bed0b2d0b5d0ba-19246.jpg" TargetMode="External"/><Relationship Id="rId17" Type="http://schemas.openxmlformats.org/officeDocument/2006/relationships/hyperlink" Target="https://im0-tub-ru.yandex.net/i?id=27df7adcc1284d987199ed110d60b6f5-l&amp;n=13" TargetMode="External"/><Relationship Id="rId25" Type="http://schemas.openxmlformats.org/officeDocument/2006/relationships/hyperlink" Target="http://www.proza.ru/pics/2015/03/28/2053.jpg" TargetMode="External"/><Relationship Id="rId33" Type="http://schemas.openxmlformats.org/officeDocument/2006/relationships/hyperlink" Target="http://www.playcast.ru/uploads/2015/12/19/16408901.jpg" TargetMode="External"/><Relationship Id="rId38" Type="http://schemas.openxmlformats.org/officeDocument/2006/relationships/hyperlink" Target="http://visit-tagil.ru/upload/medialibrary/adf/0_d087a_9028e8d_orig.jpg" TargetMode="External"/><Relationship Id="rId2" Type="http://schemas.openxmlformats.org/officeDocument/2006/relationships/image" Target="../media/image6.jpeg"/><Relationship Id="rId16" Type="http://schemas.openxmlformats.org/officeDocument/2006/relationships/hyperlink" Target="http://&#1088;&#1086;&#1089;-&#1084;&#1080;&#1088;.&#1088;&#1092;/sites/default/files/styles/mediacat_big_image/public/media/bashkiry_01.jpg" TargetMode="External"/><Relationship Id="rId20" Type="http://schemas.openxmlformats.org/officeDocument/2006/relationships/hyperlink" Target="https://im0-tub-ru.yandex.net/i?id=f96ef1f5e19003a152259d5928516d90-l&amp;n=13" TargetMode="External"/><Relationship Id="rId29" Type="http://schemas.openxmlformats.org/officeDocument/2006/relationships/hyperlink" Target="http://files.folklor73.webnode.ru/200000027-4a96b4b8f5/Zo3_DiDSTWU.jpg" TargetMode="External"/><Relationship Id="rId1" Type="http://schemas.openxmlformats.org/officeDocument/2006/relationships/slideLayout" Target="../slideLayouts/slideLayout7.xml"/><Relationship Id="rId6" Type="http://schemas.openxmlformats.org/officeDocument/2006/relationships/hyperlink" Target="https://im0-tub-ru.yandex.net/i?id=b3fdb9b3a7174b0ee83a76eb71cdcf7d-l&amp;n=13" TargetMode="External"/><Relationship Id="rId11" Type="http://schemas.openxmlformats.org/officeDocument/2006/relationships/hyperlink" Target="https://telegraf.com.ua/files/2016/07/1468851872_neanderthal-sp.jpg" TargetMode="External"/><Relationship Id="rId24" Type="http://schemas.openxmlformats.org/officeDocument/2006/relationships/hyperlink" Target="https://www.motto.net.ua/pic/201703/800x600/motto.net.ua-115438.jpg" TargetMode="External"/><Relationship Id="rId32" Type="http://schemas.openxmlformats.org/officeDocument/2006/relationships/hyperlink" Target="https://moiarussia.ru/wp-content/uploads/2016/01/sev-hleba-e1452531441335.jpg" TargetMode="External"/><Relationship Id="rId37" Type="http://schemas.openxmlformats.org/officeDocument/2006/relationships/hyperlink" Target="https://rmuzikafm.ru/uploads/images/n/e/i/neizvesten_derevenka_moja_minus.jpg" TargetMode="External"/><Relationship Id="rId5" Type="http://schemas.openxmlformats.org/officeDocument/2006/relationships/hyperlink" Target="http://www.clipartbest.com/cliparts/4ib/o55/4ibo55B5T.png" TargetMode="External"/><Relationship Id="rId15" Type="http://schemas.openxmlformats.org/officeDocument/2006/relationships/hyperlink" Target="http://&#1086;&#1090;&#1082;&#1088;&#1099;&#1090;&#1099;&#1081;&#1091;&#1088;&#1086;&#1082;.&#1088;&#1092;/%D1%81%D1%82%D0%B0%D1%82%D1%8C%D0%B8/103016/img7.gif" TargetMode="External"/><Relationship Id="rId23" Type="http://schemas.openxmlformats.org/officeDocument/2006/relationships/hyperlink" Target="https://www.land-cruiser.ru/uploads/gallery/album_2637/gallery_1023_2637_441182.jpg" TargetMode="External"/><Relationship Id="rId28" Type="http://schemas.openxmlformats.org/officeDocument/2006/relationships/hyperlink" Target="https://im0-tub-ru.yandex.net/i?id=f77e4ce5e90d7db9534e10c06869a44a-l&amp;n=13" TargetMode="External"/><Relationship Id="rId36" Type="http://schemas.openxmlformats.org/officeDocument/2006/relationships/hyperlink" Target="http://www.maam.ru/upload/blogs/detsad-286677-1420798018.jpg" TargetMode="External"/><Relationship Id="rId10" Type="http://schemas.openxmlformats.org/officeDocument/2006/relationships/hyperlink" Target="https://im0-tub-ru.yandex.net/i?id=6ddb079e2fc80fd5d79a7098ee8d3827-l&amp;n=13" TargetMode="External"/><Relationship Id="rId19" Type="http://schemas.openxmlformats.org/officeDocument/2006/relationships/hyperlink" Target="http://media.nazaccent.ru/storage/blog/images/2016/08/ib7abc.jpg" TargetMode="External"/><Relationship Id="rId31" Type="http://schemas.openxmlformats.org/officeDocument/2006/relationships/hyperlink" Target="https://ic.pics.livejournal.com/tov_sergeant/9527160/259718/259718_900.jpg" TargetMode="External"/><Relationship Id="rId4" Type="http://schemas.openxmlformats.org/officeDocument/2006/relationships/hyperlink" Target="http://ds04.infourok.ru/uploads/ex/0fd1/00082620-bb1be53c/img3.jpg" TargetMode="External"/><Relationship Id="rId9" Type="http://schemas.openxmlformats.org/officeDocument/2006/relationships/hyperlink" Target="https://im0-tub-ru.yandex.net/i?id=fa7ffd2a9d94202109261e7ab2bfc90c-l&amp;n=13" TargetMode="External"/><Relationship Id="rId14" Type="http://schemas.openxmlformats.org/officeDocument/2006/relationships/hyperlink" Target="http://veroyatno.com.ua/wp-content/uploads/2016/12/92816209_006hb20-770x433.jpg" TargetMode="External"/><Relationship Id="rId22" Type="http://schemas.openxmlformats.org/officeDocument/2006/relationships/hyperlink" Target="http://900igr.net/datas/geografija/Istorija-JUzhnogo-Urala/0018-018-Korennymi-zhiteljami-JUzhnogo-Urala-byli-bashkiry.jpg" TargetMode="External"/><Relationship Id="rId27" Type="http://schemas.openxmlformats.org/officeDocument/2006/relationships/hyperlink" Target="http://otvet.imgsmail.ru/download/192337989_feb335018cf9a93d81d810563950138b_800.jpg" TargetMode="External"/><Relationship Id="rId30" Type="http://schemas.openxmlformats.org/officeDocument/2006/relationships/hyperlink" Target="https://relaxmam.ru/wp-content/uploads/2017/05/1516410-1031660-R3L8T8D-850-BlacksmithKirillovshouseVillageofKunaraSverdlovskOblast-900-e5523e1b4b-1484729236.jpg" TargetMode="External"/><Relationship Id="rId35" Type="http://schemas.openxmlformats.org/officeDocument/2006/relationships/hyperlink" Target="http://www.wallpapermania.eu/images/lthumbs/2012-04/434_big-brown-bear.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1315904" y="381297"/>
            <a:ext cx="9845965" cy="1200329"/>
          </a:xfrm>
          <a:prstGeom prst="rect">
            <a:avLst/>
          </a:prstGeom>
          <a:noFill/>
        </p:spPr>
        <p:txBody>
          <a:bodyPr wrap="none" lIns="91440" tIns="45720" rIns="91440" bIns="45720">
            <a:spAutoFit/>
          </a:bodyPr>
          <a:lstStyle/>
          <a:p>
            <a:pPr algn="ctr"/>
            <a:r>
              <a:rPr lang="ru-RU" sz="3600" b="1" cap="none" spc="0" dirty="0" smtClean="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rPr>
              <a:t>«Разговор с внуком,</a:t>
            </a:r>
          </a:p>
          <a:p>
            <a:pPr algn="ctr"/>
            <a:r>
              <a:rPr lang="ru-RU" sz="3600" b="1" dirty="0" smtClean="0">
                <a:ln w="12700" cmpd="sng">
                  <a:solidFill>
                    <a:srgbClr val="C00000"/>
                  </a:solidFill>
                  <a:prstDash val="solid"/>
                </a:ln>
                <a:solidFill>
                  <a:srgbClr val="C00000"/>
                </a:solidFill>
                <a:latin typeface="Verdana" panose="020B0604030504040204" pitchFamily="34" charset="0"/>
                <a:ea typeface="Verdana" panose="020B0604030504040204" pitchFamily="34" charset="0"/>
                <a:cs typeface="Verdana" panose="020B0604030504040204" pitchFamily="34" charset="0"/>
              </a:rPr>
              <a:t>или какие народы живут на Урале</a:t>
            </a:r>
            <a:r>
              <a:rPr lang="ru-RU" sz="3600" b="1" cap="none" spc="0" dirty="0" smtClean="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rPr>
              <a:t>»</a:t>
            </a:r>
            <a:endParaRPr lang="ru-RU" sz="3600" b="1" cap="none" spc="0" dirty="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426720" y="6039505"/>
            <a:ext cx="11338560" cy="605294"/>
          </a:xfrm>
          <a:prstGeom prst="rect">
            <a:avLst/>
          </a:prstGeom>
          <a:noFill/>
        </p:spPr>
        <p:txBody>
          <a:bodyPr wrap="square" rtlCol="0">
            <a:spAutoFit/>
          </a:bodyPr>
          <a:lstStyle/>
          <a:p>
            <a:pPr algn="ctr">
              <a:lnSpc>
                <a:spcPts val="2000"/>
              </a:lnSpc>
            </a:pPr>
            <a:r>
              <a:rPr lang="ru-RU" sz="20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Автор работы: Сырейщикова Алёна Евгеньевна, Челябинская область, г. Кыштым, МС(к)ОУ С(к)ОШ № 5 </a:t>
            </a:r>
            <a:r>
              <a:rPr lang="en-US" sz="20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VIII</a:t>
            </a:r>
            <a:r>
              <a:rPr lang="ru-RU" sz="20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вида, учитель начальных классов</a:t>
            </a:r>
            <a:endParaRPr lang="ru-RU" sz="20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06674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Прямоугольник 12"/>
          <p:cNvSpPr/>
          <p:nvPr/>
        </p:nvSpPr>
        <p:spPr>
          <a:xfrm>
            <a:off x="2172498" y="452437"/>
            <a:ext cx="7847021" cy="523220"/>
          </a:xfrm>
          <a:prstGeom prst="rect">
            <a:avLst/>
          </a:prstGeom>
          <a:noFill/>
        </p:spPr>
        <p:txBody>
          <a:bodyPr wrap="none" lIns="91440" tIns="45720" rIns="91440" bIns="45720">
            <a:spAutoFit/>
          </a:bodyPr>
          <a:lstStyle/>
          <a:p>
            <a:pPr algn="ctr"/>
            <a:r>
              <a:rPr lang="ru-RU" sz="2800" b="1" cap="none" spc="0" dirty="0" err="1" smtClean="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rPr>
              <a:t>Физминутка</a:t>
            </a:r>
            <a:r>
              <a:rPr lang="ru-RU" sz="2800" b="1" cap="none" spc="0" dirty="0" smtClean="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rPr>
              <a:t> «Наскальные рисунки»</a:t>
            </a:r>
            <a:endParaRPr lang="ru-RU" sz="2800" b="1" cap="none" spc="0" dirty="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nvGrpSpPr>
          <p:cNvPr id="17" name="Группа 16"/>
          <p:cNvGrpSpPr/>
          <p:nvPr/>
        </p:nvGrpSpPr>
        <p:grpSpPr>
          <a:xfrm>
            <a:off x="11272838" y="6254356"/>
            <a:ext cx="919162" cy="592946"/>
            <a:chOff x="7843838" y="5907891"/>
            <a:chExt cx="1085850" cy="642938"/>
          </a:xfrm>
        </p:grpSpPr>
        <p:sp>
          <p:nvSpPr>
            <p:cNvPr id="18" name="Скругленный прямоугольник 17">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 name="Прямоугольник 8"/>
          <p:cNvSpPr/>
          <p:nvPr/>
        </p:nvSpPr>
        <p:spPr>
          <a:xfrm>
            <a:off x="4469593" y="1068344"/>
            <a:ext cx="3252814" cy="523220"/>
          </a:xfrm>
          <a:prstGeom prst="rect">
            <a:avLst/>
          </a:prstGeom>
          <a:noFill/>
        </p:spPr>
        <p:txBody>
          <a:bodyPr wrap="none" lIns="91440" tIns="45720" rIns="91440" bIns="45720">
            <a:spAutoFit/>
          </a:bodyPr>
          <a:lstStyle/>
          <a:p>
            <a:pPr algn="r"/>
            <a:r>
              <a:rPr lang="ru-RU" sz="2800" cap="none" spc="0" dirty="0" smtClean="0">
                <a:ln w="12700" cmpd="sng">
                  <a:solidFill>
                    <a:schemeClr val="tx1"/>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Упражнение №1</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750" y="1669276"/>
            <a:ext cx="1895832" cy="1900173"/>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0007" y="1663751"/>
            <a:ext cx="1895832" cy="1905698"/>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8264" y="1667894"/>
            <a:ext cx="1895832" cy="1902935"/>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6522" y="1666514"/>
            <a:ext cx="1913267" cy="1902935"/>
          </a:xfrm>
          <a:prstGeom prst="rect">
            <a:avLst/>
          </a:prstGeom>
        </p:spPr>
      </p:pic>
      <p:sp>
        <p:nvSpPr>
          <p:cNvPr id="15" name="Прямоугольник 14"/>
          <p:cNvSpPr/>
          <p:nvPr/>
        </p:nvSpPr>
        <p:spPr>
          <a:xfrm>
            <a:off x="4469593" y="3835084"/>
            <a:ext cx="3252814" cy="523220"/>
          </a:xfrm>
          <a:prstGeom prst="rect">
            <a:avLst/>
          </a:prstGeom>
          <a:noFill/>
        </p:spPr>
        <p:txBody>
          <a:bodyPr wrap="none" lIns="91440" tIns="45720" rIns="91440" bIns="45720">
            <a:spAutoFit/>
          </a:bodyPr>
          <a:lstStyle/>
          <a:p>
            <a:pPr algn="r"/>
            <a:r>
              <a:rPr lang="ru-RU" sz="2800" cap="none" spc="0" dirty="0" smtClean="0">
                <a:ln w="12700" cmpd="sng">
                  <a:solidFill>
                    <a:schemeClr val="tx1"/>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Упражнение №2</a:t>
            </a: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750" y="4358304"/>
            <a:ext cx="1895832" cy="1900173"/>
          </a:xfrm>
          <a:prstGeom prst="rect">
            <a:avLst/>
          </a:prstGeom>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0007" y="4360364"/>
            <a:ext cx="1895832" cy="1896052"/>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57528" y="4369158"/>
            <a:ext cx="1866568" cy="1885198"/>
          </a:xfrm>
          <a:prstGeom prst="rect">
            <a:avLst/>
          </a:prstGeom>
        </p:spPr>
      </p:pic>
      <p:pic>
        <p:nvPicPr>
          <p:cNvPr id="20" name="Рисунок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5785" y="4351421"/>
            <a:ext cx="1913267" cy="1902935"/>
          </a:xfrm>
          <a:prstGeom prst="rect">
            <a:avLst/>
          </a:prstGeom>
        </p:spPr>
      </p:pic>
    </p:spTree>
    <p:extLst>
      <p:ext uri="{BB962C8B-B14F-4D97-AF65-F5344CB8AC3E}">
        <p14:creationId xmlns:p14="http://schemas.microsoft.com/office/powerpoint/2010/main" val="7939014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4503267" y="452437"/>
            <a:ext cx="3185487" cy="523220"/>
          </a:xfrm>
          <a:prstGeom prst="rect">
            <a:avLst/>
          </a:prstGeom>
          <a:noFill/>
        </p:spPr>
        <p:txBody>
          <a:bodyPr wrap="none" lIns="91440" tIns="45720" rIns="91440" bIns="45720">
            <a:spAutoFit/>
          </a:bodyPr>
          <a:lstStyle/>
          <a:p>
            <a:pPr algn="ctr"/>
            <a:r>
              <a:rPr lang="ru-RU" sz="2800" b="1" cap="none" spc="0" dirty="0" smtClean="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rPr>
              <a:t>Народы Урала</a:t>
            </a:r>
            <a:endParaRPr lang="ru-RU" sz="2800" b="1" cap="none" spc="0" dirty="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nvGrpSpPr>
          <p:cNvPr id="10" name="Группа 9"/>
          <p:cNvGrpSpPr/>
          <p:nvPr/>
        </p:nvGrpSpPr>
        <p:grpSpPr>
          <a:xfrm>
            <a:off x="11272838" y="6254356"/>
            <a:ext cx="919162" cy="592946"/>
            <a:chOff x="7843838" y="5907891"/>
            <a:chExt cx="1085850" cy="642938"/>
          </a:xfrm>
        </p:grpSpPr>
        <p:sp>
          <p:nvSpPr>
            <p:cNvPr id="11" name="Скругленный прямоугольник 10">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 name="Группа 7"/>
          <p:cNvGrpSpPr/>
          <p:nvPr/>
        </p:nvGrpSpPr>
        <p:grpSpPr>
          <a:xfrm>
            <a:off x="1052694" y="1016203"/>
            <a:ext cx="3185487" cy="2727874"/>
            <a:chOff x="778495" y="2073023"/>
            <a:chExt cx="3185487" cy="2727874"/>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2120" y="2073023"/>
              <a:ext cx="1933787" cy="2239829"/>
            </a:xfrm>
            <a:prstGeom prst="rect">
              <a:avLst/>
            </a:prstGeom>
          </p:spPr>
        </p:pic>
        <p:sp>
          <p:nvSpPr>
            <p:cNvPr id="21" name="Прямоугольник 20"/>
            <p:cNvSpPr/>
            <p:nvPr/>
          </p:nvSpPr>
          <p:spPr>
            <a:xfrm>
              <a:off x="778495" y="4277677"/>
              <a:ext cx="3185487" cy="523220"/>
            </a:xfrm>
            <a:prstGeom prst="rect">
              <a:avLst/>
            </a:prstGeom>
            <a:noFill/>
          </p:spPr>
          <p:txBody>
            <a:bodyPr wrap="none" lIns="91440" tIns="45720" rIns="91440" bIns="45720">
              <a:spAutoFit/>
            </a:bodyPr>
            <a:lstStyle/>
            <a:p>
              <a:pPr algn="ctr"/>
              <a:r>
                <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русские народы</a:t>
              </a:r>
              <a:endParaRPr lang="ru-RU" sz="2800" cap="none" spc="0" dirty="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24" name="Группа 23"/>
          <p:cNvGrpSpPr/>
          <p:nvPr/>
        </p:nvGrpSpPr>
        <p:grpSpPr>
          <a:xfrm>
            <a:off x="5040093" y="950003"/>
            <a:ext cx="2072526" cy="2794074"/>
            <a:chOff x="5151681" y="1574403"/>
            <a:chExt cx="1888659" cy="2794074"/>
          </a:xfrm>
        </p:grpSpPr>
        <p:pic>
          <p:nvPicPr>
            <p:cNvPr id="22" name="Рисунок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32" y="1574403"/>
              <a:ext cx="1741024" cy="2396171"/>
            </a:xfrm>
            <a:prstGeom prst="rect">
              <a:avLst/>
            </a:prstGeom>
          </p:spPr>
        </p:pic>
        <p:sp>
          <p:nvSpPr>
            <p:cNvPr id="23" name="Прямоугольник 22"/>
            <p:cNvSpPr/>
            <p:nvPr/>
          </p:nvSpPr>
          <p:spPr>
            <a:xfrm>
              <a:off x="5151681" y="3845257"/>
              <a:ext cx="1888659" cy="523220"/>
            </a:xfrm>
            <a:prstGeom prst="rect">
              <a:avLst/>
            </a:prstGeom>
            <a:noFill/>
          </p:spPr>
          <p:txBody>
            <a:bodyPr wrap="none" lIns="91440" tIns="45720" rIns="91440" bIns="45720">
              <a:spAutoFit/>
            </a:bodyPr>
            <a:lstStyle/>
            <a:p>
              <a:pPr algn="ctr"/>
              <a:r>
                <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башкиры</a:t>
              </a:r>
              <a:endParaRPr lang="ru-RU" sz="2800" cap="none" spc="0" dirty="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27" name="Группа 26"/>
          <p:cNvGrpSpPr/>
          <p:nvPr/>
        </p:nvGrpSpPr>
        <p:grpSpPr>
          <a:xfrm>
            <a:off x="8690233" y="995745"/>
            <a:ext cx="1826352" cy="2748332"/>
            <a:chOff x="7985018" y="1666283"/>
            <a:chExt cx="1826352" cy="2748332"/>
          </a:xfrm>
        </p:grpSpPr>
        <p:pic>
          <p:nvPicPr>
            <p:cNvPr id="25" name="Рисунок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5018" y="1666283"/>
              <a:ext cx="1826352" cy="2366939"/>
            </a:xfrm>
            <a:prstGeom prst="rect">
              <a:avLst/>
            </a:prstGeom>
          </p:spPr>
        </p:pic>
        <p:sp>
          <p:nvSpPr>
            <p:cNvPr id="26" name="Прямоугольник 25"/>
            <p:cNvSpPr/>
            <p:nvPr/>
          </p:nvSpPr>
          <p:spPr>
            <a:xfrm>
              <a:off x="8156645" y="3891395"/>
              <a:ext cx="1483099" cy="523220"/>
            </a:xfrm>
            <a:prstGeom prst="rect">
              <a:avLst/>
            </a:prstGeom>
            <a:noFill/>
          </p:spPr>
          <p:txBody>
            <a:bodyPr wrap="none" lIns="91440" tIns="45720" rIns="91440" bIns="45720">
              <a:spAutoFit/>
            </a:bodyPr>
            <a:lstStyle/>
            <a:p>
              <a:pPr algn="ctr"/>
              <a:r>
                <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татары</a:t>
              </a:r>
              <a:endParaRPr lang="ru-RU" sz="2800" cap="none" spc="0" dirty="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31" name="Группа 30"/>
          <p:cNvGrpSpPr/>
          <p:nvPr/>
        </p:nvGrpSpPr>
        <p:grpSpPr>
          <a:xfrm>
            <a:off x="3391985" y="3744077"/>
            <a:ext cx="1827107" cy="2707278"/>
            <a:chOff x="3590105" y="3744077"/>
            <a:chExt cx="1827107" cy="2707278"/>
          </a:xfrm>
        </p:grpSpPr>
        <p:pic>
          <p:nvPicPr>
            <p:cNvPr id="28" name="Рисунок 27"/>
            <p:cNvPicPr>
              <a:picLocks noChangeAspect="1"/>
            </p:cNvPicPr>
            <p:nvPr/>
          </p:nvPicPr>
          <p:blipFill rotWithShape="1">
            <a:blip r:embed="rId6" cstate="print">
              <a:extLst>
                <a:ext uri="{28A0092B-C50C-407E-A947-70E740481C1C}">
                  <a14:useLocalDpi xmlns:a14="http://schemas.microsoft.com/office/drawing/2010/main" val="0"/>
                </a:ext>
              </a:extLst>
            </a:blip>
            <a:srcRect l="2261"/>
            <a:stretch/>
          </p:blipFill>
          <p:spPr>
            <a:xfrm>
              <a:off x="3590105" y="3744077"/>
              <a:ext cx="1827107" cy="2349882"/>
            </a:xfrm>
            <a:prstGeom prst="rect">
              <a:avLst/>
            </a:prstGeom>
          </p:spPr>
        </p:pic>
        <p:sp>
          <p:nvSpPr>
            <p:cNvPr id="30" name="Прямоугольник 29"/>
            <p:cNvSpPr/>
            <p:nvPr/>
          </p:nvSpPr>
          <p:spPr>
            <a:xfrm>
              <a:off x="3644218" y="5928135"/>
              <a:ext cx="1588898" cy="523220"/>
            </a:xfrm>
            <a:prstGeom prst="rect">
              <a:avLst/>
            </a:prstGeom>
            <a:noFill/>
          </p:spPr>
          <p:txBody>
            <a:bodyPr wrap="none" lIns="91440" tIns="45720" rIns="91440" bIns="45720">
              <a:spAutoFit/>
            </a:bodyPr>
            <a:lstStyle/>
            <a:p>
              <a:pPr algn="ctr"/>
              <a:r>
                <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чуваши</a:t>
              </a:r>
              <a:endParaRPr lang="ru-RU" sz="2800" cap="none" spc="0" dirty="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33" name="Группа 32"/>
          <p:cNvGrpSpPr/>
          <p:nvPr/>
        </p:nvGrpSpPr>
        <p:grpSpPr>
          <a:xfrm>
            <a:off x="7072464" y="3823699"/>
            <a:ext cx="1651443" cy="2548034"/>
            <a:chOff x="7392504" y="3903321"/>
            <a:chExt cx="1651443" cy="2548034"/>
          </a:xfrm>
        </p:grpSpPr>
        <p:pic>
          <p:nvPicPr>
            <p:cNvPr id="29" name="Рисунок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2504" y="3903321"/>
              <a:ext cx="1651443" cy="2161150"/>
            </a:xfrm>
            <a:prstGeom prst="rect">
              <a:avLst/>
            </a:prstGeom>
          </p:spPr>
        </p:pic>
        <p:sp>
          <p:nvSpPr>
            <p:cNvPr id="32" name="Прямоугольник 31"/>
            <p:cNvSpPr/>
            <p:nvPr/>
          </p:nvSpPr>
          <p:spPr>
            <a:xfrm>
              <a:off x="7514361" y="5928135"/>
              <a:ext cx="1529586" cy="523220"/>
            </a:xfrm>
            <a:prstGeom prst="rect">
              <a:avLst/>
            </a:prstGeom>
            <a:noFill/>
          </p:spPr>
          <p:txBody>
            <a:bodyPr wrap="none" lIns="91440" tIns="45720" rIns="91440" bIns="45720">
              <a:spAutoFit/>
            </a:bodyPr>
            <a:lstStyle/>
            <a:p>
              <a:pPr algn="ctr"/>
              <a:r>
                <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мордва</a:t>
              </a:r>
              <a:endParaRPr lang="ru-RU" sz="2800" cap="none" spc="0" dirty="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1526479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Прямоугольник 12"/>
          <p:cNvSpPr/>
          <p:nvPr/>
        </p:nvSpPr>
        <p:spPr>
          <a:xfrm>
            <a:off x="2839355" y="452437"/>
            <a:ext cx="6513323" cy="523220"/>
          </a:xfrm>
          <a:prstGeom prst="rect">
            <a:avLst/>
          </a:prstGeom>
          <a:noFill/>
        </p:spPr>
        <p:txBody>
          <a:bodyPr wrap="none" lIns="91440" tIns="45720" rIns="91440" bIns="45720">
            <a:spAutoFit/>
          </a:bodyPr>
          <a:lstStyle/>
          <a:p>
            <a:pPr algn="ctr"/>
            <a:r>
              <a:rPr lang="ru-RU" sz="2800" b="1" cap="none" spc="0" dirty="0" smtClean="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rPr>
              <a:t>Рассказ о башкирском народе</a:t>
            </a:r>
            <a:endParaRPr lang="ru-RU" sz="2800" b="1" cap="none" spc="0" dirty="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nvGrpSpPr>
          <p:cNvPr id="17" name="Группа 16"/>
          <p:cNvGrpSpPr/>
          <p:nvPr/>
        </p:nvGrpSpPr>
        <p:grpSpPr>
          <a:xfrm>
            <a:off x="11272838" y="6254356"/>
            <a:ext cx="919162" cy="592946"/>
            <a:chOff x="7843838" y="5907891"/>
            <a:chExt cx="1085850" cy="642938"/>
          </a:xfrm>
        </p:grpSpPr>
        <p:sp>
          <p:nvSpPr>
            <p:cNvPr id="18" name="Скругленный прямоугольник 17">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4"/>
          <p:cNvGrpSpPr/>
          <p:nvPr/>
        </p:nvGrpSpPr>
        <p:grpSpPr>
          <a:xfrm>
            <a:off x="975688" y="1280658"/>
            <a:ext cx="9706075" cy="4709160"/>
            <a:chOff x="1006168" y="1280658"/>
            <a:chExt cx="9706075" cy="4709160"/>
          </a:xfrm>
        </p:grpSpPr>
        <p:sp>
          <p:nvSpPr>
            <p:cNvPr id="11" name="Прямоугольник 10"/>
            <p:cNvSpPr/>
            <p:nvPr/>
          </p:nvSpPr>
          <p:spPr>
            <a:xfrm>
              <a:off x="5926883" y="1280658"/>
              <a:ext cx="4785360" cy="4709160"/>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В давние-давние времена жил да был кочевой народ. Кочевой народ с места на места кочевал, лучшие места искал. Было у кочевого народа много скота, а животным нужны просторные степи, богатые травами, да реки с чистой </a:t>
              </a:r>
              <a:r>
                <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водой. Там</a:t>
              </a:r>
              <a:r>
                <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где жили кочевники, травы и воды мало. Решили они поискать лучших мест. </a:t>
              </a:r>
            </a:p>
          </p:txBody>
        </p:sp>
        <p:sp>
          <p:nvSpPr>
            <p:cNvPr id="14" name="Прямоугольник 13"/>
            <p:cNvSpPr/>
            <p:nvPr/>
          </p:nvSpPr>
          <p:spPr>
            <a:xfrm>
              <a:off x="1006168" y="1280658"/>
              <a:ext cx="4785360" cy="4709160"/>
            </a:xfrm>
            <a:prstGeom prst="rect">
              <a:avLst/>
            </a:prstGeom>
            <a:blipFill>
              <a:blip r:embed="rId3" cstate="print"/>
              <a:stretch>
                <a:fillRect/>
              </a:stretch>
            </a:bli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5" name="Группа 14"/>
          <p:cNvGrpSpPr/>
          <p:nvPr/>
        </p:nvGrpSpPr>
        <p:grpSpPr>
          <a:xfrm>
            <a:off x="975688" y="1283502"/>
            <a:ext cx="9706075" cy="4709160"/>
            <a:chOff x="1006168" y="1280658"/>
            <a:chExt cx="9706075" cy="4709160"/>
          </a:xfrm>
        </p:grpSpPr>
        <p:sp>
          <p:nvSpPr>
            <p:cNvPr id="16" name="Прямоугольник 15"/>
            <p:cNvSpPr/>
            <p:nvPr/>
          </p:nvSpPr>
          <p:spPr>
            <a:xfrm>
              <a:off x="5926883" y="1280658"/>
              <a:ext cx="4785360" cy="4709160"/>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Долго шли кочевники, устали. Задумались: куда идти, на запад или на восток, на север или юг? И вдруг, они увидели стаю волков. Вожак стаи, самый умный волк, подошёл к аксакалам. Волчий вожак встал впереди каравана и повёл его дальше. Долго шли люди за волком, пока не дошли до благодатной земли.</a:t>
              </a:r>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Прямоугольник 19"/>
            <p:cNvSpPr/>
            <p:nvPr/>
          </p:nvSpPr>
          <p:spPr>
            <a:xfrm>
              <a:off x="1006168" y="1280658"/>
              <a:ext cx="4785360" cy="4709160"/>
            </a:xfrm>
            <a:prstGeom prst="rect">
              <a:avLst/>
            </a:prstGeom>
            <a:blipFill>
              <a:blip r:embed="rId4" cstate="print"/>
              <a:stretch>
                <a:fillRect/>
              </a:stretch>
            </a:bli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2" name="Группа 21"/>
          <p:cNvGrpSpPr/>
          <p:nvPr/>
        </p:nvGrpSpPr>
        <p:grpSpPr>
          <a:xfrm>
            <a:off x="985208" y="1275884"/>
            <a:ext cx="9706075" cy="4709160"/>
            <a:chOff x="1006168" y="1280658"/>
            <a:chExt cx="9706075" cy="4709160"/>
          </a:xfrm>
        </p:grpSpPr>
        <p:sp>
          <p:nvSpPr>
            <p:cNvPr id="23" name="Прямоугольник 22"/>
            <p:cNvSpPr/>
            <p:nvPr/>
          </p:nvSpPr>
          <p:spPr>
            <a:xfrm>
              <a:off x="5926883" y="1280658"/>
              <a:ext cx="4785360" cy="4709160"/>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Край был богат </a:t>
              </a:r>
              <a:r>
                <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реками и </a:t>
              </a:r>
              <a:r>
                <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озёрами, степями </a:t>
              </a:r>
              <a:r>
                <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с зелёной травой, лесами да горами. Дойдя до этого места, волчий вожак исчез. </a:t>
              </a:r>
            </a:p>
            <a:p>
              <a:pPr algn="just"/>
              <a:r>
                <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Посоветовавшись между собой, </a:t>
              </a:r>
              <a:r>
                <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аксакалы – умные люди </a:t>
              </a:r>
              <a:r>
                <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кочевого народа решили: «Нам не найти земли прекраснее этой. Остановимся же </a:t>
              </a:r>
              <a:r>
                <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здесь </a:t>
              </a:r>
              <a:r>
                <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и сделаем её своим становищем». </a:t>
              </a:r>
            </a:p>
          </p:txBody>
        </p:sp>
        <p:sp>
          <p:nvSpPr>
            <p:cNvPr id="24" name="Прямоугольник 23"/>
            <p:cNvSpPr/>
            <p:nvPr/>
          </p:nvSpPr>
          <p:spPr>
            <a:xfrm>
              <a:off x="1006168" y="1280658"/>
              <a:ext cx="4785360" cy="4709160"/>
            </a:xfrm>
            <a:prstGeom prst="rect">
              <a:avLst/>
            </a:prstGeom>
            <a:blipFill>
              <a:blip r:embed="rId5" cstate="print"/>
              <a:stretch>
                <a:fillRect/>
              </a:stretch>
            </a:bli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5" name="и стали жить"/>
          <p:cNvGrpSpPr/>
          <p:nvPr/>
        </p:nvGrpSpPr>
        <p:grpSpPr>
          <a:xfrm>
            <a:off x="972832" y="1266363"/>
            <a:ext cx="9706075" cy="4709160"/>
            <a:chOff x="1006168" y="1280658"/>
            <a:chExt cx="9706075" cy="4709160"/>
          </a:xfrm>
        </p:grpSpPr>
        <p:sp>
          <p:nvSpPr>
            <p:cNvPr id="26" name="Прямоугольник 25"/>
            <p:cNvSpPr/>
            <p:nvPr/>
          </p:nvSpPr>
          <p:spPr>
            <a:xfrm>
              <a:off x="5926883" y="1280658"/>
              <a:ext cx="4785360" cy="4709160"/>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И стали жить они на этой </a:t>
              </a:r>
              <a:r>
                <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земле. Поставили </a:t>
              </a:r>
              <a:r>
                <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юрты, стали разводить скот: коней, овец, коз, коров, верблюдов. С тех пор этот народ стал называть себя «</a:t>
              </a:r>
              <a:r>
                <a:rPr lang="ru-RU" sz="2400" dirty="0" err="1">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башкортар</a:t>
              </a:r>
              <a:r>
                <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то есть людьми, пришедшими за главным волком. Потомки «</a:t>
              </a:r>
              <a:r>
                <a:rPr lang="ru-RU" sz="2400" dirty="0" err="1">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башкортов</a:t>
              </a:r>
              <a:r>
                <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и в наши дни на Урале живут, их башкирами зовут. </a:t>
              </a:r>
            </a:p>
          </p:txBody>
        </p:sp>
        <p:sp>
          <p:nvSpPr>
            <p:cNvPr id="27" name="Прямоугольник 26"/>
            <p:cNvSpPr/>
            <p:nvPr/>
          </p:nvSpPr>
          <p:spPr>
            <a:xfrm>
              <a:off x="1006168" y="1280658"/>
              <a:ext cx="4785360" cy="4709160"/>
            </a:xfrm>
            <a:prstGeom prst="rect">
              <a:avLst/>
            </a:prstGeom>
            <a:blipFill>
              <a:blip r:embed="rId6" cstate="print"/>
              <a:stretch>
                <a:fillRect/>
              </a:stretch>
            </a:bli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9" name="летом башкиры"/>
          <p:cNvGrpSpPr/>
          <p:nvPr/>
        </p:nvGrpSpPr>
        <p:grpSpPr>
          <a:xfrm>
            <a:off x="972832" y="1280658"/>
            <a:ext cx="9706075" cy="4709160"/>
            <a:chOff x="1006168" y="1280658"/>
            <a:chExt cx="9706075" cy="4709160"/>
          </a:xfrm>
        </p:grpSpPr>
        <p:sp>
          <p:nvSpPr>
            <p:cNvPr id="30" name="летом башкиры"/>
            <p:cNvSpPr/>
            <p:nvPr/>
          </p:nvSpPr>
          <p:spPr>
            <a:xfrm>
              <a:off x="5926883" y="1280658"/>
              <a:ext cx="4785360" cy="4709160"/>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Летом башкиры по степи кочевали, дома-юрты с собой брали. Юрта – это дом. Из реек юрту собирали, войлоком покрывали. </a:t>
              </a:r>
              <a:r>
                <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Внутри </a:t>
              </a:r>
              <a:r>
                <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юрты, в центре - очаг, согреть и накормить семью он рад. Лежанки да сундуки, на </a:t>
              </a:r>
              <a:r>
                <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полу - тёплые </a:t>
              </a:r>
              <a:r>
                <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ковры. Башкиры на коврах пьют и едят, на стульях они не сидят.</a:t>
              </a:r>
            </a:p>
          </p:txBody>
        </p:sp>
        <p:sp>
          <p:nvSpPr>
            <p:cNvPr id="31" name="Прямоугольник 30"/>
            <p:cNvSpPr/>
            <p:nvPr/>
          </p:nvSpPr>
          <p:spPr>
            <a:xfrm>
              <a:off x="1006168" y="1280658"/>
              <a:ext cx="4785360" cy="4709160"/>
            </a:xfrm>
            <a:prstGeom prst="rect">
              <a:avLst/>
            </a:prstGeom>
            <a:blipFill>
              <a:blip r:embed="rId7" cstate="print"/>
              <a:stretch>
                <a:fillRect/>
              </a:stretch>
            </a:bli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1" name="стрелка"/>
          <p:cNvSpPr/>
          <p:nvPr/>
        </p:nvSpPr>
        <p:spPr>
          <a:xfrm rot="5400000">
            <a:off x="9826794" y="3373776"/>
            <a:ext cx="3171825" cy="614363"/>
          </a:xfrm>
          <a:prstGeom prst="triangle">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2" name="летом башкиры"/>
          <p:cNvGrpSpPr/>
          <p:nvPr/>
        </p:nvGrpSpPr>
        <p:grpSpPr>
          <a:xfrm>
            <a:off x="988970" y="1283502"/>
            <a:ext cx="9663211" cy="4709160"/>
            <a:chOff x="1049032" y="1280658"/>
            <a:chExt cx="9663211" cy="4709160"/>
          </a:xfrm>
        </p:grpSpPr>
        <p:sp>
          <p:nvSpPr>
            <p:cNvPr id="33" name="зимой башкиры"/>
            <p:cNvSpPr/>
            <p:nvPr/>
          </p:nvSpPr>
          <p:spPr>
            <a:xfrm>
              <a:off x="5926883" y="1280658"/>
              <a:ext cx="4785360" cy="4709160"/>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Зимой башкиры жили в аулах, в деревянных домах. Аулы строили в долинах рек или около густых лесов. В реках башкиры ловили рыбу. В лесах они охотились, собирали ягоды, грибы и мёд диких пчёл. </a:t>
              </a:r>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Прямоугольник 33"/>
            <p:cNvSpPr/>
            <p:nvPr/>
          </p:nvSpPr>
          <p:spPr>
            <a:xfrm>
              <a:off x="1049032" y="1280658"/>
              <a:ext cx="4785360" cy="4709160"/>
            </a:xfrm>
            <a:prstGeom prst="rect">
              <a:avLst/>
            </a:prstGeom>
            <a:blipFill>
              <a:blip r:embed="rId8" cstate="print"/>
              <a:stretch>
                <a:fillRect/>
              </a:stretch>
            </a:bli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6654041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2000"/>
                                        <p:tgtEl>
                                          <p:spTgt spid="5"/>
                                        </p:tgtEl>
                                        <p:attrNameLst>
                                          <p:attrName>ppt_x</p:attrName>
                                        </p:attrNameLst>
                                      </p:cBhvr>
                                      <p:tavLst>
                                        <p:tav tm="0">
                                          <p:val>
                                            <p:strVal val="ppt_x"/>
                                          </p:val>
                                        </p:tav>
                                        <p:tav tm="100000">
                                          <p:val>
                                            <p:strVal val="1+ppt_w/2"/>
                                          </p:val>
                                        </p:tav>
                                      </p:tavLst>
                                    </p:anim>
                                    <p:anim calcmode="lin" valueType="num">
                                      <p:cBhvr additive="base">
                                        <p:cTn id="7" dur="2000"/>
                                        <p:tgtEl>
                                          <p:spTgt spid="5"/>
                                        </p:tgtEl>
                                        <p:attrNameLst>
                                          <p:attrName>ppt_y</p:attrName>
                                        </p:attrNameLst>
                                      </p:cBhvr>
                                      <p:tavLst>
                                        <p:tav tm="0">
                                          <p:val>
                                            <p:strVal val="ppt_y"/>
                                          </p:val>
                                        </p:tav>
                                        <p:tav tm="100000">
                                          <p:val>
                                            <p:strVal val="ppt_y"/>
                                          </p:val>
                                        </p:tav>
                                      </p:tavLst>
                                    </p:anim>
                                    <p:set>
                                      <p:cBhvr>
                                        <p:cTn id="8" dur="1" fill="hold">
                                          <p:stCondLst>
                                            <p:cond delay="1999"/>
                                          </p:stCondLst>
                                        </p:cTn>
                                        <p:tgtEl>
                                          <p:spTgt spid="5"/>
                                        </p:tgtEl>
                                        <p:attrNameLst>
                                          <p:attrName>style.visibility</p:attrName>
                                        </p:attrNameLst>
                                      </p:cBhvr>
                                      <p:to>
                                        <p:strVal val="hidden"/>
                                      </p:to>
                                    </p:set>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2000" fill="hold"/>
                                        <p:tgtEl>
                                          <p:spTgt spid="15"/>
                                        </p:tgtEl>
                                        <p:attrNameLst>
                                          <p:attrName>ppt_x</p:attrName>
                                        </p:attrNameLst>
                                      </p:cBhvr>
                                      <p:tavLst>
                                        <p:tav tm="0">
                                          <p:val>
                                            <p:strVal val="0-#ppt_w/2"/>
                                          </p:val>
                                        </p:tav>
                                        <p:tav tm="100000">
                                          <p:val>
                                            <p:strVal val="#ppt_x"/>
                                          </p:val>
                                        </p:tav>
                                      </p:tavLst>
                                    </p:anim>
                                    <p:anim calcmode="lin" valueType="num">
                                      <p:cBhvr additive="base">
                                        <p:cTn id="13"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2" fill="hold" nodeType="clickEffect">
                                  <p:stCondLst>
                                    <p:cond delay="0"/>
                                  </p:stCondLst>
                                  <p:childTnLst>
                                    <p:anim calcmode="lin" valueType="num">
                                      <p:cBhvr additive="base">
                                        <p:cTn id="17" dur="2000"/>
                                        <p:tgtEl>
                                          <p:spTgt spid="15"/>
                                        </p:tgtEl>
                                        <p:attrNameLst>
                                          <p:attrName>ppt_x</p:attrName>
                                        </p:attrNameLst>
                                      </p:cBhvr>
                                      <p:tavLst>
                                        <p:tav tm="0">
                                          <p:val>
                                            <p:strVal val="ppt_x"/>
                                          </p:val>
                                        </p:tav>
                                        <p:tav tm="100000">
                                          <p:val>
                                            <p:strVal val="1+ppt_w/2"/>
                                          </p:val>
                                        </p:tav>
                                      </p:tavLst>
                                    </p:anim>
                                    <p:anim calcmode="lin" valueType="num">
                                      <p:cBhvr additive="base">
                                        <p:cTn id="18" dur="2000"/>
                                        <p:tgtEl>
                                          <p:spTgt spid="15"/>
                                        </p:tgtEl>
                                        <p:attrNameLst>
                                          <p:attrName>ppt_y</p:attrName>
                                        </p:attrNameLst>
                                      </p:cBhvr>
                                      <p:tavLst>
                                        <p:tav tm="0">
                                          <p:val>
                                            <p:strVal val="ppt_y"/>
                                          </p:val>
                                        </p:tav>
                                        <p:tav tm="100000">
                                          <p:val>
                                            <p:strVal val="ppt_y"/>
                                          </p:val>
                                        </p:tav>
                                      </p:tavLst>
                                    </p:anim>
                                    <p:set>
                                      <p:cBhvr>
                                        <p:cTn id="19" dur="1" fill="hold">
                                          <p:stCondLst>
                                            <p:cond delay="1999"/>
                                          </p:stCondLst>
                                        </p:cTn>
                                        <p:tgtEl>
                                          <p:spTgt spid="15"/>
                                        </p:tgtEl>
                                        <p:attrNameLst>
                                          <p:attrName>style.visibility</p:attrName>
                                        </p:attrNameLst>
                                      </p:cBhvr>
                                      <p:to>
                                        <p:strVal val="hidden"/>
                                      </p:to>
                                    </p:set>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2000" fill="hold"/>
                                        <p:tgtEl>
                                          <p:spTgt spid="22"/>
                                        </p:tgtEl>
                                        <p:attrNameLst>
                                          <p:attrName>ppt_x</p:attrName>
                                        </p:attrNameLst>
                                      </p:cBhvr>
                                      <p:tavLst>
                                        <p:tav tm="0">
                                          <p:val>
                                            <p:strVal val="0-#ppt_w/2"/>
                                          </p:val>
                                        </p:tav>
                                        <p:tav tm="100000">
                                          <p:val>
                                            <p:strVal val="#ppt_x"/>
                                          </p:val>
                                        </p:tav>
                                      </p:tavLst>
                                    </p:anim>
                                    <p:anim calcmode="lin" valueType="num">
                                      <p:cBhvr additive="base">
                                        <p:cTn id="24" dur="2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2" fill="hold" nodeType="clickEffect">
                                  <p:stCondLst>
                                    <p:cond delay="0"/>
                                  </p:stCondLst>
                                  <p:childTnLst>
                                    <p:anim calcmode="lin" valueType="num">
                                      <p:cBhvr additive="base">
                                        <p:cTn id="28" dur="2000"/>
                                        <p:tgtEl>
                                          <p:spTgt spid="22"/>
                                        </p:tgtEl>
                                        <p:attrNameLst>
                                          <p:attrName>ppt_x</p:attrName>
                                        </p:attrNameLst>
                                      </p:cBhvr>
                                      <p:tavLst>
                                        <p:tav tm="0">
                                          <p:val>
                                            <p:strVal val="ppt_x"/>
                                          </p:val>
                                        </p:tav>
                                        <p:tav tm="100000">
                                          <p:val>
                                            <p:strVal val="1+ppt_w/2"/>
                                          </p:val>
                                        </p:tav>
                                      </p:tavLst>
                                    </p:anim>
                                    <p:anim calcmode="lin" valueType="num">
                                      <p:cBhvr additive="base">
                                        <p:cTn id="29" dur="2000"/>
                                        <p:tgtEl>
                                          <p:spTgt spid="22"/>
                                        </p:tgtEl>
                                        <p:attrNameLst>
                                          <p:attrName>ppt_y</p:attrName>
                                        </p:attrNameLst>
                                      </p:cBhvr>
                                      <p:tavLst>
                                        <p:tav tm="0">
                                          <p:val>
                                            <p:strVal val="ppt_y"/>
                                          </p:val>
                                        </p:tav>
                                        <p:tav tm="100000">
                                          <p:val>
                                            <p:strVal val="ppt_y"/>
                                          </p:val>
                                        </p:tav>
                                      </p:tavLst>
                                    </p:anim>
                                    <p:set>
                                      <p:cBhvr>
                                        <p:cTn id="30" dur="1" fill="hold">
                                          <p:stCondLst>
                                            <p:cond delay="1999"/>
                                          </p:stCondLst>
                                        </p:cTn>
                                        <p:tgtEl>
                                          <p:spTgt spid="22"/>
                                        </p:tgtEl>
                                        <p:attrNameLst>
                                          <p:attrName>style.visibility</p:attrName>
                                        </p:attrNameLst>
                                      </p:cBhvr>
                                      <p:to>
                                        <p:strVal val="hidden"/>
                                      </p:to>
                                    </p:set>
                                  </p:childTnLst>
                                </p:cTn>
                              </p:par>
                            </p:childTnLst>
                          </p:cTn>
                        </p:par>
                        <p:par>
                          <p:cTn id="31" fill="hold">
                            <p:stCondLst>
                              <p:cond delay="2000"/>
                            </p:stCondLst>
                            <p:childTnLst>
                              <p:par>
                                <p:cTn id="32" presetID="2" presetClass="entr" presetSubtype="8"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2000" fill="hold"/>
                                        <p:tgtEl>
                                          <p:spTgt spid="25"/>
                                        </p:tgtEl>
                                        <p:attrNameLst>
                                          <p:attrName>ppt_x</p:attrName>
                                        </p:attrNameLst>
                                      </p:cBhvr>
                                      <p:tavLst>
                                        <p:tav tm="0">
                                          <p:val>
                                            <p:strVal val="0-#ppt_w/2"/>
                                          </p:val>
                                        </p:tav>
                                        <p:tav tm="100000">
                                          <p:val>
                                            <p:strVal val="#ppt_x"/>
                                          </p:val>
                                        </p:tav>
                                      </p:tavLst>
                                    </p:anim>
                                    <p:anim calcmode="lin" valueType="num">
                                      <p:cBhvr additive="base">
                                        <p:cTn id="35" dur="2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2" fill="hold" nodeType="clickEffect">
                                  <p:stCondLst>
                                    <p:cond delay="0"/>
                                  </p:stCondLst>
                                  <p:childTnLst>
                                    <p:anim calcmode="lin" valueType="num">
                                      <p:cBhvr additive="base">
                                        <p:cTn id="39" dur="2000"/>
                                        <p:tgtEl>
                                          <p:spTgt spid="25"/>
                                        </p:tgtEl>
                                        <p:attrNameLst>
                                          <p:attrName>ppt_x</p:attrName>
                                        </p:attrNameLst>
                                      </p:cBhvr>
                                      <p:tavLst>
                                        <p:tav tm="0">
                                          <p:val>
                                            <p:strVal val="ppt_x"/>
                                          </p:val>
                                        </p:tav>
                                        <p:tav tm="100000">
                                          <p:val>
                                            <p:strVal val="1+ppt_w/2"/>
                                          </p:val>
                                        </p:tav>
                                      </p:tavLst>
                                    </p:anim>
                                    <p:anim calcmode="lin" valueType="num">
                                      <p:cBhvr additive="base">
                                        <p:cTn id="40" dur="2000"/>
                                        <p:tgtEl>
                                          <p:spTgt spid="25"/>
                                        </p:tgtEl>
                                        <p:attrNameLst>
                                          <p:attrName>ppt_y</p:attrName>
                                        </p:attrNameLst>
                                      </p:cBhvr>
                                      <p:tavLst>
                                        <p:tav tm="0">
                                          <p:val>
                                            <p:strVal val="ppt_y"/>
                                          </p:val>
                                        </p:tav>
                                        <p:tav tm="100000">
                                          <p:val>
                                            <p:strVal val="ppt_y"/>
                                          </p:val>
                                        </p:tav>
                                      </p:tavLst>
                                    </p:anim>
                                    <p:set>
                                      <p:cBhvr>
                                        <p:cTn id="41" dur="1" fill="hold">
                                          <p:stCondLst>
                                            <p:cond delay="1999"/>
                                          </p:stCondLst>
                                        </p:cTn>
                                        <p:tgtEl>
                                          <p:spTgt spid="25"/>
                                        </p:tgtEl>
                                        <p:attrNameLst>
                                          <p:attrName>style.visibility</p:attrName>
                                        </p:attrNameLst>
                                      </p:cBhvr>
                                      <p:to>
                                        <p:strVal val="hidden"/>
                                      </p:to>
                                    </p:set>
                                  </p:childTnLst>
                                </p:cTn>
                              </p:par>
                            </p:childTnLst>
                          </p:cTn>
                        </p:par>
                        <p:par>
                          <p:cTn id="42" fill="hold">
                            <p:stCondLst>
                              <p:cond delay="2000"/>
                            </p:stCondLst>
                            <p:childTnLst>
                              <p:par>
                                <p:cTn id="43" presetID="2" presetClass="entr" presetSubtype="8" fill="hold" nodeType="after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2000" fill="hold"/>
                                        <p:tgtEl>
                                          <p:spTgt spid="29"/>
                                        </p:tgtEl>
                                        <p:attrNameLst>
                                          <p:attrName>ppt_x</p:attrName>
                                        </p:attrNameLst>
                                      </p:cBhvr>
                                      <p:tavLst>
                                        <p:tav tm="0">
                                          <p:val>
                                            <p:strVal val="0-#ppt_w/2"/>
                                          </p:val>
                                        </p:tav>
                                        <p:tav tm="100000">
                                          <p:val>
                                            <p:strVal val="#ppt_x"/>
                                          </p:val>
                                        </p:tav>
                                      </p:tavLst>
                                    </p:anim>
                                    <p:anim calcmode="lin" valueType="num">
                                      <p:cBhvr additive="base">
                                        <p:cTn id="46" dur="2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xit" presetSubtype="2" fill="hold" nodeType="clickEffect">
                                  <p:stCondLst>
                                    <p:cond delay="0"/>
                                  </p:stCondLst>
                                  <p:childTnLst>
                                    <p:anim calcmode="lin" valueType="num">
                                      <p:cBhvr additive="base">
                                        <p:cTn id="50" dur="2000"/>
                                        <p:tgtEl>
                                          <p:spTgt spid="29"/>
                                        </p:tgtEl>
                                        <p:attrNameLst>
                                          <p:attrName>ppt_x</p:attrName>
                                        </p:attrNameLst>
                                      </p:cBhvr>
                                      <p:tavLst>
                                        <p:tav tm="0">
                                          <p:val>
                                            <p:strVal val="ppt_x"/>
                                          </p:val>
                                        </p:tav>
                                        <p:tav tm="100000">
                                          <p:val>
                                            <p:strVal val="1+ppt_w/2"/>
                                          </p:val>
                                        </p:tav>
                                      </p:tavLst>
                                    </p:anim>
                                    <p:anim calcmode="lin" valueType="num">
                                      <p:cBhvr additive="base">
                                        <p:cTn id="51" dur="2000"/>
                                        <p:tgtEl>
                                          <p:spTgt spid="29"/>
                                        </p:tgtEl>
                                        <p:attrNameLst>
                                          <p:attrName>ppt_y</p:attrName>
                                        </p:attrNameLst>
                                      </p:cBhvr>
                                      <p:tavLst>
                                        <p:tav tm="0">
                                          <p:val>
                                            <p:strVal val="ppt_y"/>
                                          </p:val>
                                        </p:tav>
                                        <p:tav tm="100000">
                                          <p:val>
                                            <p:strVal val="ppt_y"/>
                                          </p:val>
                                        </p:tav>
                                      </p:tavLst>
                                    </p:anim>
                                    <p:set>
                                      <p:cBhvr>
                                        <p:cTn id="52" dur="1" fill="hold">
                                          <p:stCondLst>
                                            <p:cond delay="1999"/>
                                          </p:stCondLst>
                                        </p:cTn>
                                        <p:tgtEl>
                                          <p:spTgt spid="29"/>
                                        </p:tgtEl>
                                        <p:attrNameLst>
                                          <p:attrName>style.visibility</p:attrName>
                                        </p:attrNameLst>
                                      </p:cBhvr>
                                      <p:to>
                                        <p:strVal val="hidden"/>
                                      </p:to>
                                    </p:set>
                                  </p:childTnLst>
                                </p:cTn>
                              </p:par>
                            </p:childTnLst>
                          </p:cTn>
                        </p:par>
                        <p:par>
                          <p:cTn id="53" fill="hold">
                            <p:stCondLst>
                              <p:cond delay="2000"/>
                            </p:stCondLst>
                            <p:childTnLst>
                              <p:par>
                                <p:cTn id="54" presetID="2" presetClass="entr" presetSubtype="8"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2000" fill="hold"/>
                                        <p:tgtEl>
                                          <p:spTgt spid="32"/>
                                        </p:tgtEl>
                                        <p:attrNameLst>
                                          <p:attrName>ppt_x</p:attrName>
                                        </p:attrNameLst>
                                      </p:cBhvr>
                                      <p:tavLst>
                                        <p:tav tm="0">
                                          <p:val>
                                            <p:strVal val="0-#ppt_w/2"/>
                                          </p:val>
                                        </p:tav>
                                        <p:tav tm="100000">
                                          <p:val>
                                            <p:strVal val="#ppt_x"/>
                                          </p:val>
                                        </p:tav>
                                      </p:tavLst>
                                    </p:anim>
                                    <p:anim calcmode="lin" valueType="num">
                                      <p:cBhvr additive="base">
                                        <p:cTn id="57" dur="2000" fill="hold"/>
                                        <p:tgtEl>
                                          <p:spTgt spid="32"/>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1" presetClass="exit"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067122" y="488457"/>
            <a:ext cx="6029215" cy="523220"/>
          </a:xfrm>
          <a:prstGeom prst="rect">
            <a:avLst/>
          </a:prstGeom>
          <a:noFill/>
        </p:spPr>
        <p:txBody>
          <a:bodyPr wrap="none" lIns="91440" tIns="45720" rIns="91440" bIns="45720">
            <a:spAutoFit/>
          </a:bodyPr>
          <a:lstStyle/>
          <a:p>
            <a:pPr algn="ctr"/>
            <a:r>
              <a:rPr lang="ru-RU" sz="2800" b="1" dirty="0" smtClean="0">
                <a:ln w="12700" cmpd="sng">
                  <a:solidFill>
                    <a:srgbClr val="C00000"/>
                  </a:solidFill>
                  <a:prstDash val="solid"/>
                </a:ln>
                <a:solidFill>
                  <a:srgbClr val="C00000"/>
                </a:solidFill>
                <a:latin typeface="Verdana" panose="020B0604030504040204" pitchFamily="34" charset="0"/>
                <a:ea typeface="Verdana" panose="020B0604030504040204" pitchFamily="34" charset="0"/>
                <a:cs typeface="Verdana" panose="020B0604030504040204" pitchFamily="34" charset="0"/>
              </a:rPr>
              <a:t>Рассказ о татарском народе</a:t>
            </a:r>
            <a:endParaRPr lang="ru-RU" sz="2800" b="1" cap="none" spc="0" dirty="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nvGrpSpPr>
          <p:cNvPr id="10" name="Группа 9"/>
          <p:cNvGrpSpPr/>
          <p:nvPr/>
        </p:nvGrpSpPr>
        <p:grpSpPr>
          <a:xfrm>
            <a:off x="11272838" y="6254356"/>
            <a:ext cx="919162" cy="592946"/>
            <a:chOff x="7843838" y="5907891"/>
            <a:chExt cx="1085850" cy="642938"/>
          </a:xfrm>
        </p:grpSpPr>
        <p:sp>
          <p:nvSpPr>
            <p:cNvPr id="11" name="Скругленный прямоугольник 10">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4" name="летом башкиры"/>
          <p:cNvGrpSpPr/>
          <p:nvPr/>
        </p:nvGrpSpPr>
        <p:grpSpPr>
          <a:xfrm>
            <a:off x="972833" y="1280661"/>
            <a:ext cx="9706075" cy="4709160"/>
            <a:chOff x="1006168" y="1280658"/>
            <a:chExt cx="9706075" cy="4709160"/>
          </a:xfrm>
        </p:grpSpPr>
        <p:sp>
          <p:nvSpPr>
            <p:cNvPr id="35" name="зимой башкиры"/>
            <p:cNvSpPr/>
            <p:nvPr/>
          </p:nvSpPr>
          <p:spPr>
            <a:xfrm>
              <a:off x="5926883" y="1280658"/>
              <a:ext cx="4785360" cy="4709160"/>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Не </a:t>
              </a:r>
              <a:r>
                <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только башкир привлёк наш благодатный край. Поселились на землях Урала татары. По традиции татарские села располагались на берегах рек. Традиционным жилищем татар была изба, отгороженная от улицы забором. Внешний фасад избы украшался многоцветной росписью.</a:t>
              </a: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Прямоугольник 35"/>
            <p:cNvSpPr/>
            <p:nvPr/>
          </p:nvSpPr>
          <p:spPr>
            <a:xfrm>
              <a:off x="1006168" y="1280658"/>
              <a:ext cx="4785360" cy="4709160"/>
            </a:xfrm>
            <a:prstGeom prst="rect">
              <a:avLst/>
            </a:prstGeom>
            <a:blipFill>
              <a:blip r:embed="rId3" cstate="print"/>
              <a:stretch>
                <a:fillRect/>
              </a:stretch>
            </a:bli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38" name="ремесла"/>
          <p:cNvGrpSpPr/>
          <p:nvPr/>
        </p:nvGrpSpPr>
        <p:grpSpPr>
          <a:xfrm>
            <a:off x="968082" y="1270680"/>
            <a:ext cx="9706075" cy="4709160"/>
            <a:chOff x="972833" y="1280661"/>
            <a:chExt cx="9706075" cy="4709160"/>
          </a:xfrm>
        </p:grpSpPr>
        <p:sp>
          <p:nvSpPr>
            <p:cNvPr id="39" name="зимой башкиры"/>
            <p:cNvSpPr/>
            <p:nvPr/>
          </p:nvSpPr>
          <p:spPr>
            <a:xfrm>
              <a:off x="5893548" y="1280661"/>
              <a:ext cx="4785360" cy="4709160"/>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Татары </a:t>
              </a:r>
              <a:r>
                <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трудолюбивый народ. Они занимались ремёслами и торговлей. </a:t>
              </a:r>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0" name="Прямоугольник 39"/>
            <p:cNvSpPr/>
            <p:nvPr/>
          </p:nvSpPr>
          <p:spPr>
            <a:xfrm>
              <a:off x="972833" y="1280661"/>
              <a:ext cx="4785360" cy="4709160"/>
            </a:xfrm>
            <a:prstGeom prst="rect">
              <a:avLst/>
            </a:prstGeom>
            <a:blipFill>
              <a:blip r:embed="rId4" cstate="print"/>
              <a:stretch>
                <a:fillRect/>
              </a:stretch>
            </a:bli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41" name="Группа 40"/>
          <p:cNvGrpSpPr/>
          <p:nvPr/>
        </p:nvGrpSpPr>
        <p:grpSpPr>
          <a:xfrm>
            <a:off x="968065" y="1275893"/>
            <a:ext cx="9706075" cy="4709160"/>
            <a:chOff x="972833" y="1280661"/>
            <a:chExt cx="9706075" cy="4709160"/>
          </a:xfrm>
        </p:grpSpPr>
        <p:sp>
          <p:nvSpPr>
            <p:cNvPr id="42" name="зимой башкиры"/>
            <p:cNvSpPr/>
            <p:nvPr/>
          </p:nvSpPr>
          <p:spPr>
            <a:xfrm>
              <a:off x="5893548" y="1280661"/>
              <a:ext cx="4785360" cy="4709160"/>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Татарских </a:t>
              </a:r>
              <a:r>
                <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детей с ранних лет учат уважать старших и не обижать младших. Татары очень гостеприимны, гостей сладким </a:t>
              </a:r>
              <a:r>
                <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шербетом</a:t>
              </a:r>
              <a:r>
                <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мёдом и душистым чаем угощают, переночевать предлагают.</a:t>
              </a: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3" name="Прямоугольник 42"/>
            <p:cNvSpPr/>
            <p:nvPr/>
          </p:nvSpPr>
          <p:spPr>
            <a:xfrm>
              <a:off x="972833" y="1280661"/>
              <a:ext cx="4785360" cy="4709160"/>
            </a:xfrm>
            <a:prstGeom prst="rect">
              <a:avLst/>
            </a:prstGeom>
            <a:blipFill>
              <a:blip r:embed="rId5" cstate="print"/>
              <a:stretch>
                <a:fillRect/>
              </a:stretch>
            </a:bli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7" name="стрелка"/>
          <p:cNvSpPr/>
          <p:nvPr/>
        </p:nvSpPr>
        <p:spPr>
          <a:xfrm rot="5400000">
            <a:off x="9826794" y="3373776"/>
            <a:ext cx="3171825" cy="614363"/>
          </a:xfrm>
          <a:prstGeom prst="triangle">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7093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2000"/>
                                        <p:tgtEl>
                                          <p:spTgt spid="34"/>
                                        </p:tgtEl>
                                        <p:attrNameLst>
                                          <p:attrName>ppt_x</p:attrName>
                                        </p:attrNameLst>
                                      </p:cBhvr>
                                      <p:tavLst>
                                        <p:tav tm="0">
                                          <p:val>
                                            <p:strVal val="ppt_x"/>
                                          </p:val>
                                        </p:tav>
                                        <p:tav tm="100000">
                                          <p:val>
                                            <p:strVal val="1+ppt_w/2"/>
                                          </p:val>
                                        </p:tav>
                                      </p:tavLst>
                                    </p:anim>
                                    <p:anim calcmode="lin" valueType="num">
                                      <p:cBhvr additive="base">
                                        <p:cTn id="7" dur="2000"/>
                                        <p:tgtEl>
                                          <p:spTgt spid="34"/>
                                        </p:tgtEl>
                                        <p:attrNameLst>
                                          <p:attrName>ppt_y</p:attrName>
                                        </p:attrNameLst>
                                      </p:cBhvr>
                                      <p:tavLst>
                                        <p:tav tm="0">
                                          <p:val>
                                            <p:strVal val="ppt_y"/>
                                          </p:val>
                                        </p:tav>
                                        <p:tav tm="100000">
                                          <p:val>
                                            <p:strVal val="ppt_y"/>
                                          </p:val>
                                        </p:tav>
                                      </p:tavLst>
                                    </p:anim>
                                    <p:set>
                                      <p:cBhvr>
                                        <p:cTn id="8" dur="1" fill="hold">
                                          <p:stCondLst>
                                            <p:cond delay="1999"/>
                                          </p:stCondLst>
                                        </p:cTn>
                                        <p:tgtEl>
                                          <p:spTgt spid="34"/>
                                        </p:tgtEl>
                                        <p:attrNameLst>
                                          <p:attrName>style.visibility</p:attrName>
                                        </p:attrNameLst>
                                      </p:cBhvr>
                                      <p:to>
                                        <p:strVal val="hidden"/>
                                      </p:to>
                                    </p:set>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0" fill="hold"/>
                                        <p:tgtEl>
                                          <p:spTgt spid="38"/>
                                        </p:tgtEl>
                                        <p:attrNameLst>
                                          <p:attrName>ppt_x</p:attrName>
                                        </p:attrNameLst>
                                      </p:cBhvr>
                                      <p:tavLst>
                                        <p:tav tm="0">
                                          <p:val>
                                            <p:strVal val="0-#ppt_w/2"/>
                                          </p:val>
                                        </p:tav>
                                        <p:tav tm="100000">
                                          <p:val>
                                            <p:strVal val="#ppt_x"/>
                                          </p:val>
                                        </p:tav>
                                      </p:tavLst>
                                    </p:anim>
                                    <p:anim calcmode="lin" valueType="num">
                                      <p:cBhvr additive="base">
                                        <p:cTn id="13" dur="2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2" fill="hold" nodeType="clickEffect">
                                  <p:stCondLst>
                                    <p:cond delay="0"/>
                                  </p:stCondLst>
                                  <p:childTnLst>
                                    <p:anim calcmode="lin" valueType="num">
                                      <p:cBhvr additive="base">
                                        <p:cTn id="17" dur="2000"/>
                                        <p:tgtEl>
                                          <p:spTgt spid="38"/>
                                        </p:tgtEl>
                                        <p:attrNameLst>
                                          <p:attrName>ppt_x</p:attrName>
                                        </p:attrNameLst>
                                      </p:cBhvr>
                                      <p:tavLst>
                                        <p:tav tm="0">
                                          <p:val>
                                            <p:strVal val="ppt_x"/>
                                          </p:val>
                                        </p:tav>
                                        <p:tav tm="100000">
                                          <p:val>
                                            <p:strVal val="1+ppt_w/2"/>
                                          </p:val>
                                        </p:tav>
                                      </p:tavLst>
                                    </p:anim>
                                    <p:anim calcmode="lin" valueType="num">
                                      <p:cBhvr additive="base">
                                        <p:cTn id="18" dur="2000"/>
                                        <p:tgtEl>
                                          <p:spTgt spid="38"/>
                                        </p:tgtEl>
                                        <p:attrNameLst>
                                          <p:attrName>ppt_y</p:attrName>
                                        </p:attrNameLst>
                                      </p:cBhvr>
                                      <p:tavLst>
                                        <p:tav tm="0">
                                          <p:val>
                                            <p:strVal val="ppt_y"/>
                                          </p:val>
                                        </p:tav>
                                        <p:tav tm="100000">
                                          <p:val>
                                            <p:strVal val="ppt_y"/>
                                          </p:val>
                                        </p:tav>
                                      </p:tavLst>
                                    </p:anim>
                                    <p:set>
                                      <p:cBhvr>
                                        <p:cTn id="19" dur="1" fill="hold">
                                          <p:stCondLst>
                                            <p:cond delay="1999"/>
                                          </p:stCondLst>
                                        </p:cTn>
                                        <p:tgtEl>
                                          <p:spTgt spid="38"/>
                                        </p:tgtEl>
                                        <p:attrNameLst>
                                          <p:attrName>style.visibility</p:attrName>
                                        </p:attrNameLst>
                                      </p:cBhvr>
                                      <p:to>
                                        <p:strVal val="hidden"/>
                                      </p:to>
                                    </p:set>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2000" fill="hold"/>
                                        <p:tgtEl>
                                          <p:spTgt spid="41"/>
                                        </p:tgtEl>
                                        <p:attrNameLst>
                                          <p:attrName>ppt_x</p:attrName>
                                        </p:attrNameLst>
                                      </p:cBhvr>
                                      <p:tavLst>
                                        <p:tav tm="0">
                                          <p:val>
                                            <p:strVal val="0-#ppt_w/2"/>
                                          </p:val>
                                        </p:tav>
                                        <p:tav tm="100000">
                                          <p:val>
                                            <p:strVal val="#ppt_x"/>
                                          </p:val>
                                        </p:tav>
                                      </p:tavLst>
                                    </p:anim>
                                    <p:anim calcmode="lin" valueType="num">
                                      <p:cBhvr additive="base">
                                        <p:cTn id="24" dur="2000" fill="hold"/>
                                        <p:tgtEl>
                                          <p:spTgt spid="41"/>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1" presetClass="exit"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289798" y="452437"/>
            <a:ext cx="5612434" cy="523220"/>
          </a:xfrm>
          <a:prstGeom prst="rect">
            <a:avLst/>
          </a:prstGeom>
          <a:noFill/>
        </p:spPr>
        <p:txBody>
          <a:bodyPr wrap="none" lIns="91440" tIns="45720" rIns="91440" bIns="45720">
            <a:spAutoFit/>
          </a:bodyPr>
          <a:lstStyle/>
          <a:p>
            <a:pPr algn="ctr"/>
            <a:r>
              <a:rPr lang="ru-RU" sz="2800" b="1" dirty="0" smtClean="0">
                <a:ln w="12700" cmpd="sng">
                  <a:solidFill>
                    <a:srgbClr val="C00000"/>
                  </a:solidFill>
                  <a:prstDash val="solid"/>
                </a:ln>
                <a:solidFill>
                  <a:srgbClr val="C00000"/>
                </a:solidFill>
                <a:latin typeface="Verdana" panose="020B0604030504040204" pitchFamily="34" charset="0"/>
                <a:ea typeface="Verdana" panose="020B0604030504040204" pitchFamily="34" charset="0"/>
                <a:cs typeface="Verdana" panose="020B0604030504040204" pitchFamily="34" charset="0"/>
              </a:rPr>
              <a:t>Рассказ о русском народе</a:t>
            </a:r>
            <a:endParaRPr lang="ru-RU" sz="2800" b="1" cap="none" spc="0" dirty="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nvGrpSpPr>
          <p:cNvPr id="10" name="Группа 9"/>
          <p:cNvGrpSpPr/>
          <p:nvPr/>
        </p:nvGrpSpPr>
        <p:grpSpPr>
          <a:xfrm>
            <a:off x="11272838" y="6254356"/>
            <a:ext cx="919162" cy="592946"/>
            <a:chOff x="7843838" y="5907891"/>
            <a:chExt cx="1085850" cy="642938"/>
          </a:xfrm>
        </p:grpSpPr>
        <p:sp>
          <p:nvSpPr>
            <p:cNvPr id="11" name="Скругленный прямоугольник 10">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5"/>
          <p:cNvGrpSpPr/>
          <p:nvPr/>
        </p:nvGrpSpPr>
        <p:grpSpPr>
          <a:xfrm>
            <a:off x="972833" y="1280661"/>
            <a:ext cx="9706075" cy="4709160"/>
            <a:chOff x="972833" y="1280661"/>
            <a:chExt cx="9706075" cy="4709160"/>
          </a:xfrm>
        </p:grpSpPr>
        <p:sp>
          <p:nvSpPr>
            <p:cNvPr id="35" name="зимой башкиры"/>
            <p:cNvSpPr/>
            <p:nvPr/>
          </p:nvSpPr>
          <p:spPr>
            <a:xfrm>
              <a:off x="5893548" y="1280661"/>
              <a:ext cx="4785360" cy="4709160"/>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Русские люди Урал заселяли, лес корчевали, строили избы. Хлеборобы распахивали землю, сеяли рожь да овёс. </a:t>
              </a:r>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Прямоугольник 35"/>
            <p:cNvSpPr/>
            <p:nvPr/>
          </p:nvSpPr>
          <p:spPr>
            <a:xfrm>
              <a:off x="972833" y="1280661"/>
              <a:ext cx="4785360" cy="4709160"/>
            </a:xfrm>
            <a:prstGeom prst="rect">
              <a:avLst/>
            </a:prstGeom>
            <a:blipFill>
              <a:blip r:embed="rId3" cstate="print"/>
              <a:stretch>
                <a:fillRect/>
              </a:stretch>
            </a:bli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4" name="Группа 13"/>
          <p:cNvGrpSpPr/>
          <p:nvPr/>
        </p:nvGrpSpPr>
        <p:grpSpPr>
          <a:xfrm>
            <a:off x="972833" y="1280661"/>
            <a:ext cx="9706075" cy="4709160"/>
            <a:chOff x="915683" y="1309236"/>
            <a:chExt cx="9706075" cy="4709160"/>
          </a:xfrm>
        </p:grpSpPr>
        <p:sp>
          <p:nvSpPr>
            <p:cNvPr id="15" name="зимой башкиры"/>
            <p:cNvSpPr/>
            <p:nvPr/>
          </p:nvSpPr>
          <p:spPr>
            <a:xfrm>
              <a:off x="5836398" y="1309236"/>
              <a:ext cx="4785360" cy="4709160"/>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Русские </a:t>
              </a:r>
              <a:r>
                <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мастеровые люди добывали руды, работали на заводах. Военные строили крепости. Купцы торговали.</a:t>
              </a: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ru-RU" sz="2400" dirty="0" smtClean="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Прямоугольник 15"/>
            <p:cNvSpPr/>
            <p:nvPr/>
          </p:nvSpPr>
          <p:spPr>
            <a:xfrm>
              <a:off x="915683" y="1309236"/>
              <a:ext cx="4785360" cy="4709160"/>
            </a:xfrm>
            <a:prstGeom prst="rect">
              <a:avLst/>
            </a:prstGeom>
            <a:blipFill>
              <a:blip r:embed="rId4" cstate="print"/>
              <a:stretch>
                <a:fillRect/>
              </a:stretch>
            </a:bli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7" name="стрелка"/>
          <p:cNvSpPr/>
          <p:nvPr/>
        </p:nvSpPr>
        <p:spPr>
          <a:xfrm rot="5400000">
            <a:off x="9826794" y="3373776"/>
            <a:ext cx="3171825" cy="614363"/>
          </a:xfrm>
          <a:prstGeom prst="triangle">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346543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2000"/>
                                        <p:tgtEl>
                                          <p:spTgt spid="6"/>
                                        </p:tgtEl>
                                        <p:attrNameLst>
                                          <p:attrName>ppt_x</p:attrName>
                                        </p:attrNameLst>
                                      </p:cBhvr>
                                      <p:tavLst>
                                        <p:tav tm="0">
                                          <p:val>
                                            <p:strVal val="ppt_x"/>
                                          </p:val>
                                        </p:tav>
                                        <p:tav tm="100000">
                                          <p:val>
                                            <p:strVal val="1+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000" fill="hold"/>
                                        <p:tgtEl>
                                          <p:spTgt spid="14"/>
                                        </p:tgtEl>
                                        <p:attrNameLst>
                                          <p:attrName>ppt_x</p:attrName>
                                        </p:attrNameLst>
                                      </p:cBhvr>
                                      <p:tavLst>
                                        <p:tav tm="0">
                                          <p:val>
                                            <p:strVal val="0-#ppt_w/2"/>
                                          </p:val>
                                        </p:tav>
                                        <p:tav tm="100000">
                                          <p:val>
                                            <p:strVal val="#ppt_x"/>
                                          </p:val>
                                        </p:tav>
                                      </p:tavLst>
                                    </p:anim>
                                    <p:anim calcmode="lin" valueType="num">
                                      <p:cBhvr additive="base">
                                        <p:cTn id="13" dur="20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1" presetClass="exit"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124697" y="452437"/>
            <a:ext cx="5942652" cy="523220"/>
          </a:xfrm>
          <a:prstGeom prst="rect">
            <a:avLst/>
          </a:prstGeom>
          <a:noFill/>
        </p:spPr>
        <p:txBody>
          <a:bodyPr wrap="none" lIns="91440" tIns="45720" rIns="91440" bIns="45720">
            <a:spAutoFit/>
          </a:bodyPr>
          <a:lstStyle/>
          <a:p>
            <a:pPr algn="ctr"/>
            <a:r>
              <a:rPr lang="ru-RU" sz="2800" b="1" dirty="0" smtClean="0">
                <a:ln w="12700" cmpd="sng">
                  <a:solidFill>
                    <a:srgbClr val="C00000"/>
                  </a:solidFill>
                  <a:prstDash val="solid"/>
                </a:ln>
                <a:solidFill>
                  <a:srgbClr val="C00000"/>
                </a:solidFill>
                <a:latin typeface="Verdana" panose="020B0604030504040204" pitchFamily="34" charset="0"/>
                <a:ea typeface="Verdana" panose="020B0604030504040204" pitchFamily="34" charset="0"/>
                <a:cs typeface="Verdana" panose="020B0604030504040204" pitchFamily="34" charset="0"/>
              </a:rPr>
              <a:t>Мы разные, но мы - едины!</a:t>
            </a:r>
            <a:endParaRPr lang="ru-RU" sz="2800" b="1" cap="none" spc="0" dirty="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nvGrpSpPr>
          <p:cNvPr id="3" name="Группа 2"/>
          <p:cNvGrpSpPr/>
          <p:nvPr/>
        </p:nvGrpSpPr>
        <p:grpSpPr>
          <a:xfrm>
            <a:off x="4385185" y="3367579"/>
            <a:ext cx="3185487" cy="2727874"/>
            <a:chOff x="778495" y="2073023"/>
            <a:chExt cx="3185487" cy="2727874"/>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2120" y="2073023"/>
              <a:ext cx="1933787" cy="2239829"/>
            </a:xfrm>
            <a:prstGeom prst="rect">
              <a:avLst/>
            </a:prstGeom>
          </p:spPr>
        </p:pic>
        <p:sp>
          <p:nvSpPr>
            <p:cNvPr id="5" name="Прямоугольник 4"/>
            <p:cNvSpPr/>
            <p:nvPr/>
          </p:nvSpPr>
          <p:spPr>
            <a:xfrm>
              <a:off x="778495" y="4277677"/>
              <a:ext cx="3185487" cy="523220"/>
            </a:xfrm>
            <a:prstGeom prst="rect">
              <a:avLst/>
            </a:prstGeom>
            <a:noFill/>
          </p:spPr>
          <p:txBody>
            <a:bodyPr wrap="none" lIns="91440" tIns="45720" rIns="91440" bIns="45720">
              <a:spAutoFit/>
            </a:bodyPr>
            <a:lstStyle/>
            <a:p>
              <a:pPr algn="ctr"/>
              <a:r>
                <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русские народы</a:t>
              </a:r>
              <a:endParaRPr lang="ru-RU" sz="2800" cap="none" spc="0" dirty="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6" name="Группа 5"/>
          <p:cNvGrpSpPr/>
          <p:nvPr/>
        </p:nvGrpSpPr>
        <p:grpSpPr>
          <a:xfrm>
            <a:off x="1477806" y="3301379"/>
            <a:ext cx="2072526" cy="2794074"/>
            <a:chOff x="5151681" y="1574403"/>
            <a:chExt cx="1888659" cy="2794074"/>
          </a:xfrm>
        </p:grpSpPr>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32" y="1574403"/>
              <a:ext cx="1741024" cy="2396171"/>
            </a:xfrm>
            <a:prstGeom prst="rect">
              <a:avLst/>
            </a:prstGeom>
          </p:spPr>
        </p:pic>
        <p:sp>
          <p:nvSpPr>
            <p:cNvPr id="8" name="Прямоугольник 7"/>
            <p:cNvSpPr/>
            <p:nvPr/>
          </p:nvSpPr>
          <p:spPr>
            <a:xfrm>
              <a:off x="5151681" y="3845257"/>
              <a:ext cx="1888659" cy="523220"/>
            </a:xfrm>
            <a:prstGeom prst="rect">
              <a:avLst/>
            </a:prstGeom>
            <a:noFill/>
          </p:spPr>
          <p:txBody>
            <a:bodyPr wrap="none" lIns="91440" tIns="45720" rIns="91440" bIns="45720">
              <a:spAutoFit/>
            </a:bodyPr>
            <a:lstStyle/>
            <a:p>
              <a:pPr algn="ctr"/>
              <a:r>
                <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башкиры</a:t>
              </a:r>
              <a:endParaRPr lang="ru-RU" sz="2800" cap="none" spc="0" dirty="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9" name="Группа 8"/>
          <p:cNvGrpSpPr/>
          <p:nvPr/>
        </p:nvGrpSpPr>
        <p:grpSpPr>
          <a:xfrm>
            <a:off x="8203476" y="3347121"/>
            <a:ext cx="1826352" cy="2748332"/>
            <a:chOff x="7985018" y="1666283"/>
            <a:chExt cx="1826352" cy="2748332"/>
          </a:xfrm>
        </p:grpSpPr>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5018" y="1666283"/>
              <a:ext cx="1826352" cy="2366939"/>
            </a:xfrm>
            <a:prstGeom prst="rect">
              <a:avLst/>
            </a:prstGeom>
          </p:spPr>
        </p:pic>
        <p:sp>
          <p:nvSpPr>
            <p:cNvPr id="11" name="Прямоугольник 10"/>
            <p:cNvSpPr/>
            <p:nvPr/>
          </p:nvSpPr>
          <p:spPr>
            <a:xfrm>
              <a:off x="8156645" y="3891395"/>
              <a:ext cx="1483099" cy="523220"/>
            </a:xfrm>
            <a:prstGeom prst="rect">
              <a:avLst/>
            </a:prstGeom>
            <a:noFill/>
          </p:spPr>
          <p:txBody>
            <a:bodyPr wrap="none" lIns="91440" tIns="45720" rIns="91440" bIns="45720">
              <a:spAutoFit/>
            </a:bodyPr>
            <a:lstStyle/>
            <a:p>
              <a:pPr algn="ctr"/>
              <a:r>
                <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татары</a:t>
              </a:r>
              <a:endParaRPr lang="ru-RU" sz="2800" cap="none" spc="0" dirty="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grpSp>
      <p:sp>
        <p:nvSpPr>
          <p:cNvPr id="13" name="Прямоугольник 12"/>
          <p:cNvSpPr/>
          <p:nvPr/>
        </p:nvSpPr>
        <p:spPr>
          <a:xfrm>
            <a:off x="362448" y="1095643"/>
            <a:ext cx="11230960" cy="2677656"/>
          </a:xfrm>
          <a:prstGeom prst="rect">
            <a:avLst/>
          </a:prstGeom>
          <a:noFill/>
        </p:spPr>
        <p:txBody>
          <a:bodyPr wrap="none" lIns="91440" tIns="45720" rIns="91440" bIns="45720">
            <a:spAutoFit/>
          </a:bodyPr>
          <a:lstStyle/>
          <a:p>
            <a:pPr algn="ctr"/>
            <a:r>
              <a:rPr lang="ru-RU" sz="2800" dirty="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Так и живут рядом башкиры, татары и русские</a:t>
            </a:r>
            <a:r>
              <a:rPr lang="ru-RU" sz="2800" dirty="0" smtClean="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a:t>
            </a:r>
          </a:p>
          <a:p>
            <a:pPr algn="ctr"/>
            <a:r>
              <a:rPr lang="ru-RU" sz="2800" dirty="0" smtClean="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2800" dirty="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Каждый народ разговаривает на своём языке</a:t>
            </a:r>
            <a:r>
              <a:rPr lang="ru-RU" sz="2800" dirty="0" smtClean="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a:t>
            </a:r>
          </a:p>
          <a:p>
            <a:pPr algn="ctr"/>
            <a:r>
              <a:rPr lang="ru-RU" sz="2800" dirty="0" smtClean="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2800" dirty="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своим богам молится, </a:t>
            </a:r>
            <a:r>
              <a:rPr lang="ru-RU" sz="2800" dirty="0" smtClean="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носит </a:t>
            </a:r>
            <a:r>
              <a:rPr lang="ru-RU" sz="2800" dirty="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свою национальную одежду. </a:t>
            </a:r>
            <a:endParaRPr lang="ru-RU" sz="2800" dirty="0" smtClean="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ru-RU" sz="2800" dirty="0" smtClean="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Народы </a:t>
            </a:r>
            <a:r>
              <a:rPr lang="ru-RU" sz="2800" dirty="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Урала свои обычаи соблюдают, </a:t>
            </a:r>
            <a:endParaRPr lang="ru-RU" sz="2800" dirty="0" smtClean="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ru-RU" sz="2800" dirty="0" smtClean="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о </a:t>
            </a:r>
            <a:r>
              <a:rPr lang="ru-RU" sz="2800" dirty="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дружбе не забывают.</a:t>
            </a:r>
          </a:p>
          <a:p>
            <a:pPr algn="ctr"/>
            <a:endParaRPr lang="ru-RU" sz="2800" cap="none" spc="0" dirty="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grpSp>
        <p:nvGrpSpPr>
          <p:cNvPr id="14" name="Группа 13"/>
          <p:cNvGrpSpPr/>
          <p:nvPr/>
        </p:nvGrpSpPr>
        <p:grpSpPr>
          <a:xfrm>
            <a:off x="11272838" y="6254356"/>
            <a:ext cx="919162" cy="592946"/>
            <a:chOff x="7843838" y="5907891"/>
            <a:chExt cx="1085850" cy="642938"/>
          </a:xfrm>
        </p:grpSpPr>
        <p:sp>
          <p:nvSpPr>
            <p:cNvPr id="15" name="Скругленный прямоугольник 14">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407813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422058" y="452437"/>
            <a:ext cx="5347939" cy="523220"/>
          </a:xfrm>
          <a:prstGeom prst="rect">
            <a:avLst/>
          </a:prstGeom>
          <a:noFill/>
        </p:spPr>
        <p:txBody>
          <a:bodyPr wrap="none" lIns="91440" tIns="45720" rIns="91440" bIns="45720">
            <a:spAutoFit/>
          </a:bodyPr>
          <a:lstStyle/>
          <a:p>
            <a:pPr algn="ctr"/>
            <a:r>
              <a:rPr lang="ru-RU" sz="2800" b="1" dirty="0" smtClean="0">
                <a:ln w="12700" cmpd="sng">
                  <a:solidFill>
                    <a:srgbClr val="C00000"/>
                  </a:solidFill>
                  <a:prstDash val="solid"/>
                </a:ln>
                <a:solidFill>
                  <a:srgbClr val="C00000"/>
                </a:solidFill>
                <a:latin typeface="Verdana" panose="020B0604030504040204" pitchFamily="34" charset="0"/>
                <a:ea typeface="Verdana" panose="020B0604030504040204" pitchFamily="34" charset="0"/>
                <a:cs typeface="Verdana" panose="020B0604030504040204" pitchFamily="34" charset="0"/>
              </a:rPr>
              <a:t>Повторяем - закрепляем</a:t>
            </a:r>
          </a:p>
        </p:txBody>
      </p:sp>
      <p:grpSp>
        <p:nvGrpSpPr>
          <p:cNvPr id="14" name="Группа 13"/>
          <p:cNvGrpSpPr/>
          <p:nvPr/>
        </p:nvGrpSpPr>
        <p:grpSpPr>
          <a:xfrm>
            <a:off x="11272838" y="6254356"/>
            <a:ext cx="919162" cy="592946"/>
            <a:chOff x="7843838" y="5907891"/>
            <a:chExt cx="1085850" cy="642938"/>
          </a:xfrm>
        </p:grpSpPr>
        <p:sp>
          <p:nvSpPr>
            <p:cNvPr id="15" name="Скругленный прямоугольник 14">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 name="Прямоугольник 16"/>
          <p:cNvSpPr/>
          <p:nvPr/>
        </p:nvSpPr>
        <p:spPr>
          <a:xfrm>
            <a:off x="326659" y="1038250"/>
            <a:ext cx="11538735" cy="523220"/>
          </a:xfrm>
          <a:prstGeom prst="rect">
            <a:avLst/>
          </a:prstGeom>
          <a:noFill/>
        </p:spPr>
        <p:txBody>
          <a:bodyPr wrap="none" lIns="91440" tIns="45720" rIns="91440" bIns="45720">
            <a:spAutoFit/>
          </a:bodyPr>
          <a:lstStyle/>
          <a:p>
            <a:pPr marL="514350" indent="-514350" algn="ctr">
              <a:buAutoNum type="arabicPeriod"/>
            </a:pPr>
            <a:r>
              <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Какое слово является названием нашего края (региона)?</a:t>
            </a:r>
          </a:p>
        </p:txBody>
      </p:sp>
      <p:sp>
        <p:nvSpPr>
          <p:cNvPr id="12" name="Скругленный прямоугольник 11"/>
          <p:cNvSpPr/>
          <p:nvPr/>
        </p:nvSpPr>
        <p:spPr>
          <a:xfrm>
            <a:off x="1034316" y="2104871"/>
            <a:ext cx="8379502"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Дальний Восток</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Скругленный прямоугольник 21">
            <a:hlinkClick r:id="" action="ppaction://noaction">
              <a:snd r:embed="rId3" name="podymay.wav"/>
            </a:hlinkClick>
          </p:cNvPr>
          <p:cNvSpPr/>
          <p:nvPr/>
        </p:nvSpPr>
        <p:spPr>
          <a:xfrm>
            <a:off x="10148335" y="2104871"/>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a:hlinkClick r:id="" action="ppaction://noaction">
              <a:snd r:embed="rId4" name="zdorovo.wav"/>
            </a:hlinkClick>
          </p:cNvPr>
          <p:cNvSpPr/>
          <p:nvPr/>
        </p:nvSpPr>
        <p:spPr>
          <a:xfrm>
            <a:off x="10148335" y="3090482"/>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кругленный прямоугольник 23">
            <a:hlinkClick r:id="" action="ppaction://noaction">
              <a:snd r:embed="rId3" name="podymay.wav"/>
            </a:hlinkClick>
          </p:cNvPr>
          <p:cNvSpPr/>
          <p:nvPr/>
        </p:nvSpPr>
        <p:spPr>
          <a:xfrm>
            <a:off x="10148335" y="4123572"/>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1034316" y="3107357"/>
            <a:ext cx="8379502"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Урал</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Скругленный прямоугольник 25"/>
          <p:cNvSpPr/>
          <p:nvPr/>
        </p:nvSpPr>
        <p:spPr>
          <a:xfrm>
            <a:off x="1034316" y="4123572"/>
            <a:ext cx="8379502"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Сибирь</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0348938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422058" y="452437"/>
            <a:ext cx="5347939" cy="523220"/>
          </a:xfrm>
          <a:prstGeom prst="rect">
            <a:avLst/>
          </a:prstGeom>
          <a:noFill/>
        </p:spPr>
        <p:txBody>
          <a:bodyPr wrap="none" lIns="91440" tIns="45720" rIns="91440" bIns="45720">
            <a:spAutoFit/>
          </a:bodyPr>
          <a:lstStyle/>
          <a:p>
            <a:pPr algn="ctr"/>
            <a:r>
              <a:rPr lang="ru-RU" sz="2800" b="1" dirty="0" smtClean="0">
                <a:ln w="12700" cmpd="sng">
                  <a:solidFill>
                    <a:srgbClr val="C00000"/>
                  </a:solidFill>
                  <a:prstDash val="solid"/>
                </a:ln>
                <a:solidFill>
                  <a:srgbClr val="C00000"/>
                </a:solidFill>
                <a:latin typeface="Verdana" panose="020B0604030504040204" pitchFamily="34" charset="0"/>
                <a:ea typeface="Verdana" panose="020B0604030504040204" pitchFamily="34" charset="0"/>
                <a:cs typeface="Verdana" panose="020B0604030504040204" pitchFamily="34" charset="0"/>
              </a:rPr>
              <a:t>Повторяем - закрепляем</a:t>
            </a:r>
          </a:p>
        </p:txBody>
      </p:sp>
      <p:grpSp>
        <p:nvGrpSpPr>
          <p:cNvPr id="14" name="Группа 13"/>
          <p:cNvGrpSpPr/>
          <p:nvPr/>
        </p:nvGrpSpPr>
        <p:grpSpPr>
          <a:xfrm>
            <a:off x="11272838" y="6254356"/>
            <a:ext cx="919162" cy="592946"/>
            <a:chOff x="7843838" y="5907891"/>
            <a:chExt cx="1085850" cy="642938"/>
          </a:xfrm>
        </p:grpSpPr>
        <p:sp>
          <p:nvSpPr>
            <p:cNvPr id="15" name="Скругленный прямоугольник 14">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 name="Прямоугольник 16"/>
          <p:cNvSpPr/>
          <p:nvPr/>
        </p:nvSpPr>
        <p:spPr>
          <a:xfrm>
            <a:off x="1028784" y="1038250"/>
            <a:ext cx="10134506" cy="954107"/>
          </a:xfrm>
          <a:prstGeom prst="rect">
            <a:avLst/>
          </a:prstGeom>
          <a:noFill/>
        </p:spPr>
        <p:txBody>
          <a:bodyPr wrap="none" lIns="91440" tIns="45720" rIns="91440" bIns="45720">
            <a:spAutoFit/>
          </a:bodyPr>
          <a:lstStyle/>
          <a:p>
            <a:pPr algn="ctr"/>
            <a:r>
              <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2. Какой город является административным центром</a:t>
            </a:r>
            <a:br>
              <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br>
            <a:r>
              <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 нашей области?</a:t>
            </a:r>
          </a:p>
        </p:txBody>
      </p:sp>
      <p:sp>
        <p:nvSpPr>
          <p:cNvPr id="12" name="Скругленный прямоугольник 11"/>
          <p:cNvSpPr/>
          <p:nvPr/>
        </p:nvSpPr>
        <p:spPr>
          <a:xfrm>
            <a:off x="1034316" y="2104871"/>
            <a:ext cx="8379502"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Уфа</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Скругленный прямоугольник 21">
            <a:hlinkClick r:id="" action="ppaction://noaction">
              <a:snd r:embed="rId3" name="podymay.wav"/>
            </a:hlinkClick>
          </p:cNvPr>
          <p:cNvSpPr/>
          <p:nvPr/>
        </p:nvSpPr>
        <p:spPr>
          <a:xfrm>
            <a:off x="10148335" y="2104871"/>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a:hlinkClick r:id="" action="ppaction://noaction">
              <a:snd r:embed="rId3" name="podymay.wav"/>
            </a:hlinkClick>
          </p:cNvPr>
          <p:cNvSpPr/>
          <p:nvPr/>
        </p:nvSpPr>
        <p:spPr>
          <a:xfrm>
            <a:off x="10148335" y="3090482"/>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кругленный прямоугольник 23">
            <a:hlinkClick r:id="" action="ppaction://noaction">
              <a:snd r:embed="rId4" name="zdorovo.wav"/>
            </a:hlinkClick>
          </p:cNvPr>
          <p:cNvSpPr/>
          <p:nvPr/>
        </p:nvSpPr>
        <p:spPr>
          <a:xfrm>
            <a:off x="10148335" y="4123572"/>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1034316" y="3107357"/>
            <a:ext cx="8379502"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Екатеринбург</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Скругленный прямоугольник 25"/>
          <p:cNvSpPr/>
          <p:nvPr/>
        </p:nvSpPr>
        <p:spPr>
          <a:xfrm>
            <a:off x="1034316" y="4123572"/>
            <a:ext cx="8379502"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Челябинск</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3149976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422058" y="452437"/>
            <a:ext cx="5347939" cy="523220"/>
          </a:xfrm>
          <a:prstGeom prst="rect">
            <a:avLst/>
          </a:prstGeom>
          <a:noFill/>
        </p:spPr>
        <p:txBody>
          <a:bodyPr wrap="none" lIns="91440" tIns="45720" rIns="91440" bIns="45720">
            <a:spAutoFit/>
          </a:bodyPr>
          <a:lstStyle/>
          <a:p>
            <a:pPr algn="ctr"/>
            <a:r>
              <a:rPr lang="ru-RU" sz="2800" b="1" dirty="0" smtClean="0">
                <a:ln w="12700" cmpd="sng">
                  <a:solidFill>
                    <a:srgbClr val="C00000"/>
                  </a:solidFill>
                  <a:prstDash val="solid"/>
                </a:ln>
                <a:solidFill>
                  <a:srgbClr val="C00000"/>
                </a:solidFill>
                <a:latin typeface="Verdana" panose="020B0604030504040204" pitchFamily="34" charset="0"/>
                <a:ea typeface="Verdana" panose="020B0604030504040204" pitchFamily="34" charset="0"/>
                <a:cs typeface="Verdana" panose="020B0604030504040204" pitchFamily="34" charset="0"/>
              </a:rPr>
              <a:t>Повторяем - закрепляем</a:t>
            </a:r>
          </a:p>
        </p:txBody>
      </p:sp>
      <p:grpSp>
        <p:nvGrpSpPr>
          <p:cNvPr id="14" name="Группа 13"/>
          <p:cNvGrpSpPr/>
          <p:nvPr/>
        </p:nvGrpSpPr>
        <p:grpSpPr>
          <a:xfrm>
            <a:off x="11272838" y="6254356"/>
            <a:ext cx="919162" cy="592946"/>
            <a:chOff x="7843838" y="5907891"/>
            <a:chExt cx="1085850" cy="642938"/>
          </a:xfrm>
        </p:grpSpPr>
        <p:sp>
          <p:nvSpPr>
            <p:cNvPr id="15" name="Скругленный прямоугольник 14">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 name="Прямоугольник 16"/>
          <p:cNvSpPr/>
          <p:nvPr/>
        </p:nvSpPr>
        <p:spPr>
          <a:xfrm>
            <a:off x="1403895" y="1038250"/>
            <a:ext cx="9384300" cy="523220"/>
          </a:xfrm>
          <a:prstGeom prst="rect">
            <a:avLst/>
          </a:prstGeom>
          <a:noFill/>
        </p:spPr>
        <p:txBody>
          <a:bodyPr wrap="none" lIns="91440" tIns="45720" rIns="91440" bIns="45720">
            <a:spAutoFit/>
          </a:bodyPr>
          <a:lstStyle/>
          <a:p>
            <a:pPr algn="ctr"/>
            <a:r>
              <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3. Какой образ жизни вели башкиры в старину? </a:t>
            </a:r>
          </a:p>
        </p:txBody>
      </p:sp>
      <p:sp>
        <p:nvSpPr>
          <p:cNvPr id="12" name="Скругленный прямоугольник 11"/>
          <p:cNvSpPr/>
          <p:nvPr/>
        </p:nvSpPr>
        <p:spPr>
          <a:xfrm>
            <a:off x="4371974" y="2104871"/>
            <a:ext cx="5041843"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передвижной</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Скругленный прямоугольник 21">
            <a:hlinkClick r:id="" action="ppaction://noaction">
              <a:snd r:embed="rId3" name="podymay.wav"/>
            </a:hlinkClick>
          </p:cNvPr>
          <p:cNvSpPr/>
          <p:nvPr/>
        </p:nvSpPr>
        <p:spPr>
          <a:xfrm>
            <a:off x="10148335" y="2104871"/>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a:hlinkClick r:id="" action="ppaction://noaction">
              <a:snd r:embed="rId4" name="zdorovo.wav"/>
            </a:hlinkClick>
          </p:cNvPr>
          <p:cNvSpPr/>
          <p:nvPr/>
        </p:nvSpPr>
        <p:spPr>
          <a:xfrm>
            <a:off x="10148335" y="3090482"/>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кругленный прямоугольник 23">
            <a:hlinkClick r:id="" action="ppaction://noaction">
              <a:snd r:embed="rId3" name="podymay.wav"/>
            </a:hlinkClick>
          </p:cNvPr>
          <p:cNvSpPr/>
          <p:nvPr/>
        </p:nvSpPr>
        <p:spPr>
          <a:xfrm>
            <a:off x="10148335" y="4123572"/>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371974" y="3107357"/>
            <a:ext cx="5041844"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кочевой</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Скругленный прямоугольник 25"/>
          <p:cNvSpPr/>
          <p:nvPr/>
        </p:nvSpPr>
        <p:spPr>
          <a:xfrm>
            <a:off x="4371974" y="4123572"/>
            <a:ext cx="5041844"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сидячий</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Прямоугольник 2"/>
          <p:cNvSpPr/>
          <p:nvPr/>
        </p:nvSpPr>
        <p:spPr>
          <a:xfrm>
            <a:off x="818602" y="2104871"/>
            <a:ext cx="3186113" cy="2903121"/>
          </a:xfrm>
          <a:prstGeom prst="rect">
            <a:avLst/>
          </a:prstGeom>
          <a:blipFill>
            <a:blip r:embed="rId5" cstate="print"/>
            <a:stretch>
              <a:fillRect/>
            </a:stretch>
          </a:blip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9851837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422058" y="452437"/>
            <a:ext cx="5347939" cy="523220"/>
          </a:xfrm>
          <a:prstGeom prst="rect">
            <a:avLst/>
          </a:prstGeom>
          <a:noFill/>
        </p:spPr>
        <p:txBody>
          <a:bodyPr wrap="none" lIns="91440" tIns="45720" rIns="91440" bIns="45720">
            <a:spAutoFit/>
          </a:bodyPr>
          <a:lstStyle/>
          <a:p>
            <a:pPr algn="ctr"/>
            <a:r>
              <a:rPr lang="ru-RU" sz="2800" b="1" dirty="0" smtClean="0">
                <a:ln w="12700" cmpd="sng">
                  <a:solidFill>
                    <a:srgbClr val="C00000"/>
                  </a:solidFill>
                  <a:prstDash val="solid"/>
                </a:ln>
                <a:solidFill>
                  <a:srgbClr val="C00000"/>
                </a:solidFill>
                <a:latin typeface="Verdana" panose="020B0604030504040204" pitchFamily="34" charset="0"/>
                <a:ea typeface="Verdana" panose="020B0604030504040204" pitchFamily="34" charset="0"/>
                <a:cs typeface="Verdana" panose="020B0604030504040204" pitchFamily="34" charset="0"/>
              </a:rPr>
              <a:t>Повторяем - закрепляем</a:t>
            </a:r>
          </a:p>
        </p:txBody>
      </p:sp>
      <p:grpSp>
        <p:nvGrpSpPr>
          <p:cNvPr id="14" name="Группа 13"/>
          <p:cNvGrpSpPr/>
          <p:nvPr/>
        </p:nvGrpSpPr>
        <p:grpSpPr>
          <a:xfrm>
            <a:off x="11272838" y="6254356"/>
            <a:ext cx="919162" cy="592946"/>
            <a:chOff x="7843838" y="5907891"/>
            <a:chExt cx="1085850" cy="642938"/>
          </a:xfrm>
        </p:grpSpPr>
        <p:sp>
          <p:nvSpPr>
            <p:cNvPr id="15" name="Скругленный прямоугольник 14">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 name="Прямоугольник 16"/>
          <p:cNvSpPr/>
          <p:nvPr/>
        </p:nvSpPr>
        <p:spPr>
          <a:xfrm>
            <a:off x="992141" y="1038250"/>
            <a:ext cx="10207718" cy="954107"/>
          </a:xfrm>
          <a:prstGeom prst="rect">
            <a:avLst/>
          </a:prstGeom>
          <a:noFill/>
        </p:spPr>
        <p:txBody>
          <a:bodyPr wrap="square" lIns="91440" tIns="45720" rIns="91440" bIns="45720">
            <a:spAutoFit/>
          </a:bodyPr>
          <a:lstStyle/>
          <a:p>
            <a:pPr algn="ctr"/>
            <a:r>
              <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4. Вспомните легенду: какое животное  привело  башкир в Уральские земли?</a:t>
            </a:r>
          </a:p>
        </p:txBody>
      </p:sp>
      <p:grpSp>
        <p:nvGrpSpPr>
          <p:cNvPr id="11" name="Группа 10"/>
          <p:cNvGrpSpPr/>
          <p:nvPr/>
        </p:nvGrpSpPr>
        <p:grpSpPr>
          <a:xfrm>
            <a:off x="391417" y="1977440"/>
            <a:ext cx="11395671" cy="3996640"/>
            <a:chOff x="391417" y="1977440"/>
            <a:chExt cx="11395671" cy="3996640"/>
          </a:xfrm>
        </p:grpSpPr>
        <p:grpSp>
          <p:nvGrpSpPr>
            <p:cNvPr id="5" name="Группа 4"/>
            <p:cNvGrpSpPr/>
            <p:nvPr/>
          </p:nvGrpSpPr>
          <p:grpSpPr>
            <a:xfrm>
              <a:off x="4177376" y="1977440"/>
              <a:ext cx="3844527" cy="2903121"/>
              <a:chOff x="4502943" y="3351235"/>
              <a:chExt cx="3844527" cy="2903121"/>
            </a:xfrm>
          </p:grpSpPr>
          <p:sp>
            <p:nvSpPr>
              <p:cNvPr id="21" name="Прямоугольник 20"/>
              <p:cNvSpPr/>
              <p:nvPr/>
            </p:nvSpPr>
            <p:spPr>
              <a:xfrm>
                <a:off x="4502943" y="3351235"/>
                <a:ext cx="3844527" cy="2903121"/>
              </a:xfrm>
              <a:prstGeom prst="rect">
                <a:avLst/>
              </a:prstGeom>
              <a:solidFill>
                <a:schemeClr val="bg1"/>
              </a:solidFill>
              <a:ln w="28575">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4682" r="2328"/>
              <a:stretch/>
            </p:blipFill>
            <p:spPr>
              <a:xfrm>
                <a:off x="4680225" y="3428745"/>
                <a:ext cx="3539661" cy="2684690"/>
              </a:xfrm>
              <a:prstGeom prst="rect">
                <a:avLst/>
              </a:prstGeom>
            </p:spPr>
          </p:pic>
        </p:grpSp>
        <p:grpSp>
          <p:nvGrpSpPr>
            <p:cNvPr id="7" name="Группа 6"/>
            <p:cNvGrpSpPr/>
            <p:nvPr/>
          </p:nvGrpSpPr>
          <p:grpSpPr>
            <a:xfrm>
              <a:off x="391417" y="1977440"/>
              <a:ext cx="3593435" cy="2903121"/>
              <a:chOff x="391417" y="1977440"/>
              <a:chExt cx="3593435" cy="2903121"/>
            </a:xfrm>
          </p:grpSpPr>
          <p:sp>
            <p:nvSpPr>
              <p:cNvPr id="27" name="Прямоугольник 26"/>
              <p:cNvSpPr/>
              <p:nvPr/>
            </p:nvSpPr>
            <p:spPr>
              <a:xfrm>
                <a:off x="391417" y="1977440"/>
                <a:ext cx="3593435" cy="2903121"/>
              </a:xfrm>
              <a:prstGeom prst="rect">
                <a:avLst/>
              </a:prstGeom>
              <a:solidFill>
                <a:schemeClr val="bg1"/>
              </a:solidFill>
              <a:ln w="28575">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141" y="2813207"/>
                <a:ext cx="2465070" cy="1781893"/>
              </a:xfrm>
              <a:prstGeom prst="rect">
                <a:avLst/>
              </a:prstGeom>
            </p:spPr>
          </p:pic>
        </p:grpSp>
        <p:sp>
          <p:nvSpPr>
            <p:cNvPr id="10" name="Прямоугольник 9"/>
            <p:cNvSpPr/>
            <p:nvPr/>
          </p:nvSpPr>
          <p:spPr>
            <a:xfrm>
              <a:off x="391417" y="4961179"/>
              <a:ext cx="11395671" cy="1012901"/>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p:cNvGrpSpPr/>
            <p:nvPr/>
          </p:nvGrpSpPr>
          <p:grpSpPr>
            <a:xfrm>
              <a:off x="8193653" y="1977440"/>
              <a:ext cx="3593435" cy="2903121"/>
              <a:chOff x="8193653" y="1977440"/>
              <a:chExt cx="3593435" cy="2903121"/>
            </a:xfrm>
          </p:grpSpPr>
          <p:sp>
            <p:nvSpPr>
              <p:cNvPr id="29" name="Прямоугольник 28"/>
              <p:cNvSpPr/>
              <p:nvPr/>
            </p:nvSpPr>
            <p:spPr>
              <a:xfrm>
                <a:off x="8193653" y="1977440"/>
                <a:ext cx="3593435" cy="2903121"/>
              </a:xfrm>
              <a:prstGeom prst="rect">
                <a:avLst/>
              </a:prstGeom>
              <a:solidFill>
                <a:schemeClr val="bg1"/>
              </a:solidFill>
              <a:ln w="28575">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8190" y="2466356"/>
                <a:ext cx="2644360" cy="1940206"/>
              </a:xfrm>
              <a:prstGeom prst="rect">
                <a:avLst/>
              </a:prstGeom>
            </p:spPr>
          </p:pic>
        </p:grpSp>
      </p:grpSp>
      <p:sp>
        <p:nvSpPr>
          <p:cNvPr id="30" name="Скругленный прямоугольник 29">
            <a:hlinkClick r:id="" action="ppaction://noaction">
              <a:snd r:embed="rId6" name="podymay.wav"/>
            </a:hlinkClick>
          </p:cNvPr>
          <p:cNvSpPr/>
          <p:nvPr/>
        </p:nvSpPr>
        <p:spPr>
          <a:xfrm>
            <a:off x="1744605" y="5028950"/>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кругленный прямоугольник 30">
            <a:hlinkClick r:id="" action="ppaction://noaction">
              <a:snd r:embed="rId7" name="zdorovo.wav"/>
            </a:hlinkClick>
          </p:cNvPr>
          <p:cNvSpPr/>
          <p:nvPr/>
        </p:nvSpPr>
        <p:spPr>
          <a:xfrm>
            <a:off x="9502015" y="5028950"/>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кругленный прямоугольник 31">
            <a:hlinkClick r:id="" action="ppaction://noaction">
              <a:snd r:embed="rId6" name="podymay.wav"/>
            </a:hlinkClick>
          </p:cNvPr>
          <p:cNvSpPr/>
          <p:nvPr/>
        </p:nvSpPr>
        <p:spPr>
          <a:xfrm>
            <a:off x="5653790" y="5028950"/>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5768673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732949" y="346055"/>
            <a:ext cx="10726103" cy="523220"/>
          </a:xfrm>
          <a:prstGeom prst="rect">
            <a:avLst/>
          </a:prstGeom>
          <a:noFill/>
        </p:spPr>
        <p:txBody>
          <a:bodyPr wrap="square" lIns="91440" tIns="45720" rIns="91440" bIns="45720">
            <a:spAutoFit/>
          </a:bodyPr>
          <a:lstStyle/>
          <a:p>
            <a:pPr algn="ctr"/>
            <a:r>
              <a:rPr lang="ru-RU" sz="2800" b="1" cap="none" spc="0" dirty="0" smtClean="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rPr>
              <a:t>Игра </a:t>
            </a:r>
            <a:r>
              <a:rPr lang="ru-RU" sz="2800" b="1" dirty="0" smtClean="0">
                <a:ln w="12700" cmpd="sng">
                  <a:solidFill>
                    <a:srgbClr val="C00000"/>
                  </a:solidFill>
                  <a:prstDash val="solid"/>
                </a:ln>
                <a:solidFill>
                  <a:srgbClr val="C00000"/>
                </a:solidFill>
                <a:latin typeface="Verdana" panose="020B0604030504040204" pitchFamily="34" charset="0"/>
                <a:ea typeface="Verdana" panose="020B0604030504040204" pitchFamily="34" charset="0"/>
                <a:cs typeface="Verdana" panose="020B0604030504040204" pitchFamily="34" charset="0"/>
              </a:rPr>
              <a:t>«Облака»</a:t>
            </a:r>
            <a:endParaRPr lang="ru-RU" sz="4000" b="1" cap="none" spc="0" dirty="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nvGrpSpPr>
          <p:cNvPr id="15" name="буква Я"/>
          <p:cNvGrpSpPr/>
          <p:nvPr/>
        </p:nvGrpSpPr>
        <p:grpSpPr>
          <a:xfrm>
            <a:off x="570842" y="696558"/>
            <a:ext cx="1932623" cy="1796087"/>
            <a:chOff x="749617" y="701039"/>
            <a:chExt cx="1932623" cy="1796087"/>
          </a:xfrm>
        </p:grpSpPr>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17" y="701039"/>
              <a:ext cx="1932623" cy="1796087"/>
            </a:xfrm>
            <a:prstGeom prst="rect">
              <a:avLst/>
            </a:prstGeom>
          </p:spPr>
        </p:pic>
        <p:sp>
          <p:nvSpPr>
            <p:cNvPr id="17" name="Прямоугольник 16"/>
            <p:cNvSpPr/>
            <p:nvPr/>
          </p:nvSpPr>
          <p:spPr>
            <a:xfrm>
              <a:off x="1348680" y="1137417"/>
              <a:ext cx="73449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5400" b="1" cap="none" spc="0" dirty="0" smtClean="0">
                  <a:ln/>
                  <a:solidFill>
                    <a:srgbClr val="C00000"/>
                  </a:solidFill>
                  <a:effectLst/>
                  <a:latin typeface="Verdana" panose="020B0604030504040204" pitchFamily="34" charset="0"/>
                  <a:ea typeface="Verdana" panose="020B0604030504040204" pitchFamily="34" charset="0"/>
                  <a:cs typeface="Verdana" panose="020B0604030504040204" pitchFamily="34" charset="0"/>
                </a:rPr>
                <a:t>Я</a:t>
              </a:r>
              <a:endParaRPr lang="ru-RU" sz="5400" b="1" cap="none" spc="0" dirty="0">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12" name="буква И"/>
          <p:cNvGrpSpPr/>
          <p:nvPr/>
        </p:nvGrpSpPr>
        <p:grpSpPr>
          <a:xfrm>
            <a:off x="552539" y="696494"/>
            <a:ext cx="1932623" cy="1796087"/>
            <a:chOff x="749617" y="701039"/>
            <a:chExt cx="1932623" cy="1796087"/>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17" y="701039"/>
              <a:ext cx="1932623" cy="1796087"/>
            </a:xfrm>
            <a:prstGeom prst="rect">
              <a:avLst/>
            </a:prstGeom>
          </p:spPr>
        </p:pic>
        <p:sp>
          <p:nvSpPr>
            <p:cNvPr id="14" name="Прямоугольник 13"/>
            <p:cNvSpPr/>
            <p:nvPr/>
          </p:nvSpPr>
          <p:spPr>
            <a:xfrm>
              <a:off x="1331047" y="1137417"/>
              <a:ext cx="7697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5400" b="1" cap="none" spc="0" dirty="0" smtClean="0">
                  <a:ln/>
                  <a:solidFill>
                    <a:srgbClr val="C00000"/>
                  </a:solidFill>
                  <a:effectLst/>
                  <a:latin typeface="Verdana" panose="020B0604030504040204" pitchFamily="34" charset="0"/>
                  <a:ea typeface="Verdana" panose="020B0604030504040204" pitchFamily="34" charset="0"/>
                  <a:cs typeface="Verdana" panose="020B0604030504040204" pitchFamily="34" charset="0"/>
                </a:rPr>
                <a:t>И</a:t>
              </a:r>
              <a:endParaRPr lang="ru-RU" sz="5400" b="1" cap="none" spc="0" dirty="0">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24" name="кнопка Старт"/>
          <p:cNvGrpSpPr/>
          <p:nvPr/>
        </p:nvGrpSpPr>
        <p:grpSpPr>
          <a:xfrm>
            <a:off x="5203031" y="5965049"/>
            <a:ext cx="1785937" cy="842963"/>
            <a:chOff x="5328642" y="5614987"/>
            <a:chExt cx="1785937" cy="842963"/>
          </a:xfrm>
        </p:grpSpPr>
        <p:sp>
          <p:nvSpPr>
            <p:cNvPr id="21" name="Скругленный прямоугольник 20"/>
            <p:cNvSpPr/>
            <p:nvPr/>
          </p:nvSpPr>
          <p:spPr>
            <a:xfrm>
              <a:off x="5328642" y="5614987"/>
              <a:ext cx="1785937" cy="84296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5443538" y="5815012"/>
              <a:ext cx="1547836" cy="4429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00000"/>
                  </a:solidFill>
                </a:rPr>
                <a:t>СТАРТ</a:t>
              </a:r>
              <a:endParaRPr lang="ru-RU" sz="2000" b="1" dirty="0">
                <a:solidFill>
                  <a:srgbClr val="C00000"/>
                </a:solidFill>
              </a:endParaRPr>
            </a:p>
          </p:txBody>
        </p:sp>
      </p:grpSp>
      <p:grpSp>
        <p:nvGrpSpPr>
          <p:cNvPr id="9" name="буква С"/>
          <p:cNvGrpSpPr/>
          <p:nvPr/>
        </p:nvGrpSpPr>
        <p:grpSpPr>
          <a:xfrm>
            <a:off x="552538" y="696494"/>
            <a:ext cx="1932623" cy="1796087"/>
            <a:chOff x="749617" y="701039"/>
            <a:chExt cx="1932623" cy="1796087"/>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17" y="701039"/>
              <a:ext cx="1932623" cy="1796087"/>
            </a:xfrm>
            <a:prstGeom prst="rect">
              <a:avLst/>
            </a:prstGeom>
          </p:spPr>
        </p:pic>
        <p:sp>
          <p:nvSpPr>
            <p:cNvPr id="11" name="Прямоугольник 10"/>
            <p:cNvSpPr/>
            <p:nvPr/>
          </p:nvSpPr>
          <p:spPr>
            <a:xfrm>
              <a:off x="1369519" y="1137417"/>
              <a:ext cx="69281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5400" b="1" cap="none" spc="0" dirty="0" smtClean="0">
                  <a:ln/>
                  <a:solidFill>
                    <a:srgbClr val="C00000"/>
                  </a:solidFill>
                  <a:effectLst/>
                  <a:latin typeface="Verdana" panose="020B0604030504040204" pitchFamily="34" charset="0"/>
                  <a:ea typeface="Verdana" panose="020B0604030504040204" pitchFamily="34" charset="0"/>
                  <a:cs typeface="Verdana" panose="020B0604030504040204" pitchFamily="34" charset="0"/>
                </a:rPr>
                <a:t>С</a:t>
              </a:r>
              <a:endParaRPr lang="ru-RU" sz="5400" b="1" cap="none" spc="0" dirty="0">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5" name="буква О"/>
          <p:cNvGrpSpPr/>
          <p:nvPr/>
        </p:nvGrpSpPr>
        <p:grpSpPr>
          <a:xfrm>
            <a:off x="570841" y="696493"/>
            <a:ext cx="1932623" cy="1796087"/>
            <a:chOff x="749617" y="701039"/>
            <a:chExt cx="1932623" cy="1796087"/>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17" y="701039"/>
              <a:ext cx="1932623" cy="1796087"/>
            </a:xfrm>
            <a:prstGeom prst="rect">
              <a:avLst/>
            </a:prstGeom>
          </p:spPr>
        </p:pic>
        <p:sp>
          <p:nvSpPr>
            <p:cNvPr id="4" name="Прямоугольник 3"/>
            <p:cNvSpPr/>
            <p:nvPr/>
          </p:nvSpPr>
          <p:spPr>
            <a:xfrm>
              <a:off x="1329444" y="1137417"/>
              <a:ext cx="77296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5400" b="1" cap="none" spc="0" dirty="0" smtClean="0">
                  <a:ln/>
                  <a:solidFill>
                    <a:srgbClr val="C00000"/>
                  </a:solidFill>
                  <a:effectLst/>
                  <a:latin typeface="Verdana" panose="020B0604030504040204" pitchFamily="34" charset="0"/>
                  <a:ea typeface="Verdana" panose="020B0604030504040204" pitchFamily="34" charset="0"/>
                  <a:cs typeface="Verdana" panose="020B0604030504040204" pitchFamily="34" charset="0"/>
                </a:rPr>
                <a:t>О</a:t>
              </a:r>
              <a:endParaRPr lang="ru-RU" sz="5400" b="1" cap="none" spc="0" dirty="0">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6" name="буква Р"/>
          <p:cNvGrpSpPr/>
          <p:nvPr/>
        </p:nvGrpSpPr>
        <p:grpSpPr>
          <a:xfrm>
            <a:off x="570840" y="696493"/>
            <a:ext cx="1932623" cy="1796087"/>
            <a:chOff x="749617" y="701039"/>
            <a:chExt cx="1932623" cy="1796087"/>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17" y="701039"/>
              <a:ext cx="1932623" cy="1796087"/>
            </a:xfrm>
            <a:prstGeom prst="rect">
              <a:avLst/>
            </a:prstGeom>
          </p:spPr>
        </p:pic>
        <p:sp>
          <p:nvSpPr>
            <p:cNvPr id="8" name="Прямоугольник 7"/>
            <p:cNvSpPr/>
            <p:nvPr/>
          </p:nvSpPr>
          <p:spPr>
            <a:xfrm>
              <a:off x="1369519" y="1137417"/>
              <a:ext cx="69281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5400" b="1" cap="none" spc="0" dirty="0" smtClean="0">
                  <a:ln/>
                  <a:solidFill>
                    <a:srgbClr val="C00000"/>
                  </a:solidFill>
                  <a:effectLst/>
                  <a:latin typeface="Verdana" panose="020B0604030504040204" pitchFamily="34" charset="0"/>
                  <a:ea typeface="Verdana" panose="020B0604030504040204" pitchFamily="34" charset="0"/>
                  <a:cs typeface="Verdana" panose="020B0604030504040204" pitchFamily="34" charset="0"/>
                </a:rPr>
                <a:t>Р</a:t>
              </a:r>
              <a:endParaRPr lang="ru-RU" sz="5400" b="1" cap="none" spc="0" dirty="0">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sp>
        <p:nvSpPr>
          <p:cNvPr id="25" name="Прямоугольник 24"/>
          <p:cNvSpPr/>
          <p:nvPr/>
        </p:nvSpPr>
        <p:spPr>
          <a:xfrm>
            <a:off x="732949" y="1332926"/>
            <a:ext cx="10726103" cy="523220"/>
          </a:xfrm>
          <a:prstGeom prst="rect">
            <a:avLst/>
          </a:prstGeom>
          <a:noFill/>
        </p:spPr>
        <p:txBody>
          <a:bodyPr wrap="square" lIns="91440" tIns="45720" rIns="91440" bIns="45720">
            <a:spAutoFit/>
          </a:bodyPr>
          <a:lstStyle/>
          <a:p>
            <a:pPr algn="ctr"/>
            <a:r>
              <a:rPr lang="ru-RU" sz="2800" cap="none" spc="0" dirty="0" smtClean="0">
                <a:ln w="19050" cmpd="sng">
                  <a:solidFill>
                    <a:schemeClr val="tx1"/>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Какие буквы были написаны на облаках?</a:t>
            </a:r>
            <a:endParaRPr lang="ru-RU" sz="4000" cap="none" spc="0" dirty="0">
              <a:ln w="19050" cmpd="sng">
                <a:solidFill>
                  <a:schemeClr val="tx1"/>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grpSp>
        <p:nvGrpSpPr>
          <p:cNvPr id="22" name="Группа 21"/>
          <p:cNvGrpSpPr/>
          <p:nvPr/>
        </p:nvGrpSpPr>
        <p:grpSpPr>
          <a:xfrm>
            <a:off x="11272838" y="6254356"/>
            <a:ext cx="919162" cy="592946"/>
            <a:chOff x="7843838" y="5907891"/>
            <a:chExt cx="1085850" cy="642938"/>
          </a:xfrm>
        </p:grpSpPr>
        <p:sp>
          <p:nvSpPr>
            <p:cNvPr id="20" name="Скругленный прямоугольник 19">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364019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0-#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cTn>
                              </p:par>
                              <p:par>
                                <p:cTn id="9" presetID="2" presetClass="exit" presetSubtype="2" fill="hold" nodeType="withEffect">
                                  <p:stCondLst>
                                    <p:cond delay="0"/>
                                  </p:stCondLst>
                                  <p:childTnLst>
                                    <p:anim calcmode="lin" valueType="num">
                                      <p:cBhvr additive="base">
                                        <p:cTn id="10" dur="8000"/>
                                        <p:tgtEl>
                                          <p:spTgt spid="6"/>
                                        </p:tgtEl>
                                        <p:attrNameLst>
                                          <p:attrName>ppt_x</p:attrName>
                                        </p:attrNameLst>
                                      </p:cBhvr>
                                      <p:tavLst>
                                        <p:tav tm="0">
                                          <p:val>
                                            <p:strVal val="ppt_x"/>
                                          </p:val>
                                        </p:tav>
                                        <p:tav tm="100000">
                                          <p:val>
                                            <p:strVal val="1+ppt_w/2"/>
                                          </p:val>
                                        </p:tav>
                                      </p:tavLst>
                                    </p:anim>
                                    <p:anim calcmode="lin" valueType="num">
                                      <p:cBhvr additive="base">
                                        <p:cTn id="11" dur="8000"/>
                                        <p:tgtEl>
                                          <p:spTgt spid="6"/>
                                        </p:tgtEl>
                                        <p:attrNameLst>
                                          <p:attrName>ppt_y</p:attrName>
                                        </p:attrNameLst>
                                      </p:cBhvr>
                                      <p:tavLst>
                                        <p:tav tm="0">
                                          <p:val>
                                            <p:strVal val="ppt_y"/>
                                          </p:val>
                                        </p:tav>
                                        <p:tav tm="100000">
                                          <p:val>
                                            <p:strVal val="ppt_y"/>
                                          </p:val>
                                        </p:tav>
                                      </p:tavLst>
                                    </p:anim>
                                    <p:set>
                                      <p:cBhvr>
                                        <p:cTn id="12" dur="1" fill="hold">
                                          <p:stCondLst>
                                            <p:cond delay="7999"/>
                                          </p:stCondLst>
                                        </p:cTn>
                                        <p:tgtEl>
                                          <p:spTgt spid="6"/>
                                        </p:tgtEl>
                                        <p:attrNameLst>
                                          <p:attrName>style.visibility</p:attrName>
                                        </p:attrNameLst>
                                      </p:cBhvr>
                                      <p:to>
                                        <p:strVal val="hidden"/>
                                      </p:to>
                                    </p:set>
                                  </p:childTnLst>
                                </p:cTn>
                              </p:par>
                            </p:childTnLst>
                          </p:cTn>
                        </p:par>
                        <p:par>
                          <p:cTn id="13" fill="hold">
                            <p:stCondLst>
                              <p:cond delay="8000"/>
                            </p:stCondLst>
                            <p:childTnLst>
                              <p:par>
                                <p:cTn id="14" presetID="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0" fill="hold"/>
                                        <p:tgtEl>
                                          <p:spTgt spid="5"/>
                                        </p:tgtEl>
                                        <p:attrNameLst>
                                          <p:attrName>ppt_x</p:attrName>
                                        </p:attrNameLst>
                                      </p:cBhvr>
                                      <p:tavLst>
                                        <p:tav tm="0">
                                          <p:val>
                                            <p:strVal val="0-#ppt_w/2"/>
                                          </p:val>
                                        </p:tav>
                                        <p:tav tm="100000">
                                          <p:val>
                                            <p:strVal val="#ppt_x"/>
                                          </p:val>
                                        </p:tav>
                                      </p:tavLst>
                                    </p:anim>
                                    <p:anim calcmode="lin" valueType="num">
                                      <p:cBhvr additive="base">
                                        <p:cTn id="17" dur="5000" fill="hold"/>
                                        <p:tgtEl>
                                          <p:spTgt spid="5"/>
                                        </p:tgtEl>
                                        <p:attrNameLst>
                                          <p:attrName>ppt_y</p:attrName>
                                        </p:attrNameLst>
                                      </p:cBhvr>
                                      <p:tavLst>
                                        <p:tav tm="0">
                                          <p:val>
                                            <p:strVal val="#ppt_y"/>
                                          </p:val>
                                        </p:tav>
                                        <p:tav tm="100000">
                                          <p:val>
                                            <p:strVal val="#ppt_y"/>
                                          </p:val>
                                        </p:tav>
                                      </p:tavLst>
                                    </p:anim>
                                  </p:childTnLst>
                                </p:cTn>
                              </p:par>
                              <p:par>
                                <p:cTn id="18" presetID="2" presetClass="exit" presetSubtype="2" fill="hold" nodeType="withEffect">
                                  <p:stCondLst>
                                    <p:cond delay="0"/>
                                  </p:stCondLst>
                                  <p:childTnLst>
                                    <p:anim calcmode="lin" valueType="num">
                                      <p:cBhvr additive="base">
                                        <p:cTn id="19" dur="8000"/>
                                        <p:tgtEl>
                                          <p:spTgt spid="5"/>
                                        </p:tgtEl>
                                        <p:attrNameLst>
                                          <p:attrName>ppt_x</p:attrName>
                                        </p:attrNameLst>
                                      </p:cBhvr>
                                      <p:tavLst>
                                        <p:tav tm="0">
                                          <p:val>
                                            <p:strVal val="ppt_x"/>
                                          </p:val>
                                        </p:tav>
                                        <p:tav tm="100000">
                                          <p:val>
                                            <p:strVal val="1+ppt_w/2"/>
                                          </p:val>
                                        </p:tav>
                                      </p:tavLst>
                                    </p:anim>
                                    <p:anim calcmode="lin" valueType="num">
                                      <p:cBhvr additive="base">
                                        <p:cTn id="20" dur="8000"/>
                                        <p:tgtEl>
                                          <p:spTgt spid="5"/>
                                        </p:tgtEl>
                                        <p:attrNameLst>
                                          <p:attrName>ppt_y</p:attrName>
                                        </p:attrNameLst>
                                      </p:cBhvr>
                                      <p:tavLst>
                                        <p:tav tm="0">
                                          <p:val>
                                            <p:strVal val="ppt_y"/>
                                          </p:val>
                                        </p:tav>
                                        <p:tav tm="100000">
                                          <p:val>
                                            <p:strVal val="ppt_y"/>
                                          </p:val>
                                        </p:tav>
                                      </p:tavLst>
                                    </p:anim>
                                    <p:set>
                                      <p:cBhvr>
                                        <p:cTn id="21" dur="1" fill="hold">
                                          <p:stCondLst>
                                            <p:cond delay="7999"/>
                                          </p:stCondLst>
                                        </p:cTn>
                                        <p:tgtEl>
                                          <p:spTgt spid="5"/>
                                        </p:tgtEl>
                                        <p:attrNameLst>
                                          <p:attrName>style.visibility</p:attrName>
                                        </p:attrNameLst>
                                      </p:cBhvr>
                                      <p:to>
                                        <p:strVal val="hidden"/>
                                      </p:to>
                                    </p:set>
                                  </p:childTnLst>
                                </p:cTn>
                              </p:par>
                            </p:childTnLst>
                          </p:cTn>
                        </p:par>
                        <p:par>
                          <p:cTn id="22" fill="hold">
                            <p:stCondLst>
                              <p:cond delay="16000"/>
                            </p:stCondLst>
                            <p:childTnLst>
                              <p:par>
                                <p:cTn id="23" presetID="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0" fill="hold"/>
                                        <p:tgtEl>
                                          <p:spTgt spid="9"/>
                                        </p:tgtEl>
                                        <p:attrNameLst>
                                          <p:attrName>ppt_x</p:attrName>
                                        </p:attrNameLst>
                                      </p:cBhvr>
                                      <p:tavLst>
                                        <p:tav tm="0">
                                          <p:val>
                                            <p:strVal val="0-#ppt_w/2"/>
                                          </p:val>
                                        </p:tav>
                                        <p:tav tm="100000">
                                          <p:val>
                                            <p:strVal val="#ppt_x"/>
                                          </p:val>
                                        </p:tav>
                                      </p:tavLst>
                                    </p:anim>
                                    <p:anim calcmode="lin" valueType="num">
                                      <p:cBhvr additive="base">
                                        <p:cTn id="26" dur="5000" fill="hold"/>
                                        <p:tgtEl>
                                          <p:spTgt spid="9"/>
                                        </p:tgtEl>
                                        <p:attrNameLst>
                                          <p:attrName>ppt_y</p:attrName>
                                        </p:attrNameLst>
                                      </p:cBhvr>
                                      <p:tavLst>
                                        <p:tav tm="0">
                                          <p:val>
                                            <p:strVal val="#ppt_y"/>
                                          </p:val>
                                        </p:tav>
                                        <p:tav tm="100000">
                                          <p:val>
                                            <p:strVal val="#ppt_y"/>
                                          </p:val>
                                        </p:tav>
                                      </p:tavLst>
                                    </p:anim>
                                  </p:childTnLst>
                                </p:cTn>
                              </p:par>
                              <p:par>
                                <p:cTn id="27" presetID="2" presetClass="exit" presetSubtype="2" fill="hold" nodeType="withEffect">
                                  <p:stCondLst>
                                    <p:cond delay="0"/>
                                  </p:stCondLst>
                                  <p:childTnLst>
                                    <p:anim calcmode="lin" valueType="num">
                                      <p:cBhvr additive="base">
                                        <p:cTn id="28" dur="8000"/>
                                        <p:tgtEl>
                                          <p:spTgt spid="9"/>
                                        </p:tgtEl>
                                        <p:attrNameLst>
                                          <p:attrName>ppt_x</p:attrName>
                                        </p:attrNameLst>
                                      </p:cBhvr>
                                      <p:tavLst>
                                        <p:tav tm="0">
                                          <p:val>
                                            <p:strVal val="ppt_x"/>
                                          </p:val>
                                        </p:tav>
                                        <p:tav tm="100000">
                                          <p:val>
                                            <p:strVal val="1+ppt_w/2"/>
                                          </p:val>
                                        </p:tav>
                                      </p:tavLst>
                                    </p:anim>
                                    <p:anim calcmode="lin" valueType="num">
                                      <p:cBhvr additive="base">
                                        <p:cTn id="29" dur="8000"/>
                                        <p:tgtEl>
                                          <p:spTgt spid="9"/>
                                        </p:tgtEl>
                                        <p:attrNameLst>
                                          <p:attrName>ppt_y</p:attrName>
                                        </p:attrNameLst>
                                      </p:cBhvr>
                                      <p:tavLst>
                                        <p:tav tm="0">
                                          <p:val>
                                            <p:strVal val="ppt_y"/>
                                          </p:val>
                                        </p:tav>
                                        <p:tav tm="100000">
                                          <p:val>
                                            <p:strVal val="ppt_y"/>
                                          </p:val>
                                        </p:tav>
                                      </p:tavLst>
                                    </p:anim>
                                    <p:set>
                                      <p:cBhvr>
                                        <p:cTn id="30" dur="1" fill="hold">
                                          <p:stCondLst>
                                            <p:cond delay="7999"/>
                                          </p:stCondLst>
                                        </p:cTn>
                                        <p:tgtEl>
                                          <p:spTgt spid="9"/>
                                        </p:tgtEl>
                                        <p:attrNameLst>
                                          <p:attrName>style.visibility</p:attrName>
                                        </p:attrNameLst>
                                      </p:cBhvr>
                                      <p:to>
                                        <p:strVal val="hidden"/>
                                      </p:to>
                                    </p:set>
                                  </p:childTnLst>
                                </p:cTn>
                              </p:par>
                            </p:childTnLst>
                          </p:cTn>
                        </p:par>
                        <p:par>
                          <p:cTn id="31" fill="hold">
                            <p:stCondLst>
                              <p:cond delay="24000"/>
                            </p:stCondLst>
                            <p:childTnLst>
                              <p:par>
                                <p:cTn id="32" presetID="2" presetClass="entr" presetSubtype="8"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0" fill="hold"/>
                                        <p:tgtEl>
                                          <p:spTgt spid="12"/>
                                        </p:tgtEl>
                                        <p:attrNameLst>
                                          <p:attrName>ppt_x</p:attrName>
                                        </p:attrNameLst>
                                      </p:cBhvr>
                                      <p:tavLst>
                                        <p:tav tm="0">
                                          <p:val>
                                            <p:strVal val="0-#ppt_w/2"/>
                                          </p:val>
                                        </p:tav>
                                        <p:tav tm="100000">
                                          <p:val>
                                            <p:strVal val="#ppt_x"/>
                                          </p:val>
                                        </p:tav>
                                      </p:tavLst>
                                    </p:anim>
                                    <p:anim calcmode="lin" valueType="num">
                                      <p:cBhvr additive="base">
                                        <p:cTn id="35" dur="5000" fill="hold"/>
                                        <p:tgtEl>
                                          <p:spTgt spid="12"/>
                                        </p:tgtEl>
                                        <p:attrNameLst>
                                          <p:attrName>ppt_y</p:attrName>
                                        </p:attrNameLst>
                                      </p:cBhvr>
                                      <p:tavLst>
                                        <p:tav tm="0">
                                          <p:val>
                                            <p:strVal val="#ppt_y"/>
                                          </p:val>
                                        </p:tav>
                                        <p:tav tm="100000">
                                          <p:val>
                                            <p:strVal val="#ppt_y"/>
                                          </p:val>
                                        </p:tav>
                                      </p:tavLst>
                                    </p:anim>
                                  </p:childTnLst>
                                </p:cTn>
                              </p:par>
                              <p:par>
                                <p:cTn id="36" presetID="2" presetClass="exit" presetSubtype="2" fill="hold" nodeType="withEffect">
                                  <p:stCondLst>
                                    <p:cond delay="0"/>
                                  </p:stCondLst>
                                  <p:childTnLst>
                                    <p:anim calcmode="lin" valueType="num">
                                      <p:cBhvr additive="base">
                                        <p:cTn id="37" dur="8000"/>
                                        <p:tgtEl>
                                          <p:spTgt spid="12"/>
                                        </p:tgtEl>
                                        <p:attrNameLst>
                                          <p:attrName>ppt_x</p:attrName>
                                        </p:attrNameLst>
                                      </p:cBhvr>
                                      <p:tavLst>
                                        <p:tav tm="0">
                                          <p:val>
                                            <p:strVal val="ppt_x"/>
                                          </p:val>
                                        </p:tav>
                                        <p:tav tm="100000">
                                          <p:val>
                                            <p:strVal val="1+ppt_w/2"/>
                                          </p:val>
                                        </p:tav>
                                      </p:tavLst>
                                    </p:anim>
                                    <p:anim calcmode="lin" valueType="num">
                                      <p:cBhvr additive="base">
                                        <p:cTn id="38" dur="8000"/>
                                        <p:tgtEl>
                                          <p:spTgt spid="12"/>
                                        </p:tgtEl>
                                        <p:attrNameLst>
                                          <p:attrName>ppt_y</p:attrName>
                                        </p:attrNameLst>
                                      </p:cBhvr>
                                      <p:tavLst>
                                        <p:tav tm="0">
                                          <p:val>
                                            <p:strVal val="ppt_y"/>
                                          </p:val>
                                        </p:tav>
                                        <p:tav tm="100000">
                                          <p:val>
                                            <p:strVal val="ppt_y"/>
                                          </p:val>
                                        </p:tav>
                                      </p:tavLst>
                                    </p:anim>
                                    <p:set>
                                      <p:cBhvr>
                                        <p:cTn id="39" dur="1" fill="hold">
                                          <p:stCondLst>
                                            <p:cond delay="7999"/>
                                          </p:stCondLst>
                                        </p:cTn>
                                        <p:tgtEl>
                                          <p:spTgt spid="12"/>
                                        </p:tgtEl>
                                        <p:attrNameLst>
                                          <p:attrName>style.visibility</p:attrName>
                                        </p:attrNameLst>
                                      </p:cBhvr>
                                      <p:to>
                                        <p:strVal val="hidden"/>
                                      </p:to>
                                    </p:set>
                                  </p:childTnLst>
                                </p:cTn>
                              </p:par>
                            </p:childTnLst>
                          </p:cTn>
                        </p:par>
                        <p:par>
                          <p:cTn id="40" fill="hold">
                            <p:stCondLst>
                              <p:cond delay="32000"/>
                            </p:stCondLst>
                            <p:childTnLst>
                              <p:par>
                                <p:cTn id="41" presetID="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0" fill="hold"/>
                                        <p:tgtEl>
                                          <p:spTgt spid="15"/>
                                        </p:tgtEl>
                                        <p:attrNameLst>
                                          <p:attrName>ppt_x</p:attrName>
                                        </p:attrNameLst>
                                      </p:cBhvr>
                                      <p:tavLst>
                                        <p:tav tm="0">
                                          <p:val>
                                            <p:strVal val="0-#ppt_w/2"/>
                                          </p:val>
                                        </p:tav>
                                        <p:tav tm="100000">
                                          <p:val>
                                            <p:strVal val="#ppt_x"/>
                                          </p:val>
                                        </p:tav>
                                      </p:tavLst>
                                    </p:anim>
                                    <p:anim calcmode="lin" valueType="num">
                                      <p:cBhvr additive="base">
                                        <p:cTn id="44" dur="5000" fill="hold"/>
                                        <p:tgtEl>
                                          <p:spTgt spid="15"/>
                                        </p:tgtEl>
                                        <p:attrNameLst>
                                          <p:attrName>ppt_y</p:attrName>
                                        </p:attrNameLst>
                                      </p:cBhvr>
                                      <p:tavLst>
                                        <p:tav tm="0">
                                          <p:val>
                                            <p:strVal val="#ppt_y"/>
                                          </p:val>
                                        </p:tav>
                                        <p:tav tm="100000">
                                          <p:val>
                                            <p:strVal val="#ppt_y"/>
                                          </p:val>
                                        </p:tav>
                                      </p:tavLst>
                                    </p:anim>
                                  </p:childTnLst>
                                </p:cTn>
                              </p:par>
                              <p:par>
                                <p:cTn id="45" presetID="2" presetClass="exit" presetSubtype="2" fill="hold" nodeType="withEffect">
                                  <p:stCondLst>
                                    <p:cond delay="0"/>
                                  </p:stCondLst>
                                  <p:childTnLst>
                                    <p:anim calcmode="lin" valueType="num">
                                      <p:cBhvr additive="base">
                                        <p:cTn id="46" dur="8000"/>
                                        <p:tgtEl>
                                          <p:spTgt spid="15"/>
                                        </p:tgtEl>
                                        <p:attrNameLst>
                                          <p:attrName>ppt_x</p:attrName>
                                        </p:attrNameLst>
                                      </p:cBhvr>
                                      <p:tavLst>
                                        <p:tav tm="0">
                                          <p:val>
                                            <p:strVal val="ppt_x"/>
                                          </p:val>
                                        </p:tav>
                                        <p:tav tm="100000">
                                          <p:val>
                                            <p:strVal val="1+ppt_w/2"/>
                                          </p:val>
                                        </p:tav>
                                      </p:tavLst>
                                    </p:anim>
                                    <p:anim calcmode="lin" valueType="num">
                                      <p:cBhvr additive="base">
                                        <p:cTn id="47" dur="8000"/>
                                        <p:tgtEl>
                                          <p:spTgt spid="15"/>
                                        </p:tgtEl>
                                        <p:attrNameLst>
                                          <p:attrName>ppt_y</p:attrName>
                                        </p:attrNameLst>
                                      </p:cBhvr>
                                      <p:tavLst>
                                        <p:tav tm="0">
                                          <p:val>
                                            <p:strVal val="ppt_y"/>
                                          </p:val>
                                        </p:tav>
                                        <p:tav tm="100000">
                                          <p:val>
                                            <p:strVal val="ppt_y"/>
                                          </p:val>
                                        </p:tav>
                                      </p:tavLst>
                                    </p:anim>
                                    <p:set>
                                      <p:cBhvr>
                                        <p:cTn id="48" dur="1" fill="hold">
                                          <p:stCondLst>
                                            <p:cond delay="7999"/>
                                          </p:stCondLst>
                                        </p:cTn>
                                        <p:tgtEl>
                                          <p:spTgt spid="15"/>
                                        </p:tgtEl>
                                        <p:attrNameLst>
                                          <p:attrName>style.visibility</p:attrName>
                                        </p:attrNameLst>
                                      </p:cBhvr>
                                      <p:to>
                                        <p:strVal val="hidden"/>
                                      </p:to>
                                    </p:set>
                                  </p:childTnLst>
                                </p:cTn>
                              </p:par>
                            </p:childTnLst>
                          </p:cTn>
                        </p:par>
                        <p:par>
                          <p:cTn id="49" fill="hold">
                            <p:stCondLst>
                              <p:cond delay="40000"/>
                            </p:stCondLst>
                            <p:childTnLst>
                              <p:par>
                                <p:cTn id="50" presetID="55"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1000" fill="hold"/>
                                        <p:tgtEl>
                                          <p:spTgt spid="25"/>
                                        </p:tgtEl>
                                        <p:attrNameLst>
                                          <p:attrName>ppt_w</p:attrName>
                                        </p:attrNameLst>
                                      </p:cBhvr>
                                      <p:tavLst>
                                        <p:tav tm="0">
                                          <p:val>
                                            <p:strVal val="#ppt_w*0.70"/>
                                          </p:val>
                                        </p:tav>
                                        <p:tav tm="100000">
                                          <p:val>
                                            <p:strVal val="#ppt_w"/>
                                          </p:val>
                                        </p:tav>
                                      </p:tavLst>
                                    </p:anim>
                                    <p:anim calcmode="lin" valueType="num">
                                      <p:cBhvr>
                                        <p:cTn id="53" dur="1000" fill="hold"/>
                                        <p:tgtEl>
                                          <p:spTgt spid="25"/>
                                        </p:tgtEl>
                                        <p:attrNameLst>
                                          <p:attrName>ppt_h</p:attrName>
                                        </p:attrNameLst>
                                      </p:cBhvr>
                                      <p:tavLst>
                                        <p:tav tm="0">
                                          <p:val>
                                            <p:strVal val="#ppt_h"/>
                                          </p:val>
                                        </p:tav>
                                        <p:tav tm="100000">
                                          <p:val>
                                            <p:strVal val="#ppt_h"/>
                                          </p:val>
                                        </p:tav>
                                      </p:tavLst>
                                    </p:anim>
                                    <p:animEffect transition="in" filter="fade">
                                      <p:cBhvr>
                                        <p:cTn id="54" dur="1000"/>
                                        <p:tgtEl>
                                          <p:spTgt spid="25"/>
                                        </p:tgtEl>
                                      </p:cBhvr>
                                    </p:animEffect>
                                  </p:childTnLst>
                                </p:cTn>
                              </p:par>
                            </p:childTnLst>
                          </p:cTn>
                        </p:par>
                      </p:childTnLst>
                    </p:cTn>
                  </p:par>
                </p:childTnLst>
              </p:cTn>
              <p:nextCondLst>
                <p:cond evt="onClick" delay="0">
                  <p:tgtEl>
                    <p:spTgt spid="24"/>
                  </p:tgtEl>
                </p:cond>
              </p:nextCondLst>
            </p:seq>
          </p:childTnLst>
        </p:cTn>
      </p:par>
    </p:tnLst>
    <p:bldLst>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422058" y="452437"/>
            <a:ext cx="5347939" cy="523220"/>
          </a:xfrm>
          <a:prstGeom prst="rect">
            <a:avLst/>
          </a:prstGeom>
          <a:noFill/>
        </p:spPr>
        <p:txBody>
          <a:bodyPr wrap="none" lIns="91440" tIns="45720" rIns="91440" bIns="45720">
            <a:spAutoFit/>
          </a:bodyPr>
          <a:lstStyle/>
          <a:p>
            <a:pPr algn="ctr"/>
            <a:r>
              <a:rPr lang="ru-RU" sz="2800" b="1" dirty="0" smtClean="0">
                <a:ln w="12700" cmpd="sng">
                  <a:solidFill>
                    <a:srgbClr val="C00000"/>
                  </a:solidFill>
                  <a:prstDash val="solid"/>
                </a:ln>
                <a:solidFill>
                  <a:srgbClr val="C00000"/>
                </a:solidFill>
                <a:latin typeface="Verdana" panose="020B0604030504040204" pitchFamily="34" charset="0"/>
                <a:ea typeface="Verdana" panose="020B0604030504040204" pitchFamily="34" charset="0"/>
                <a:cs typeface="Verdana" panose="020B0604030504040204" pitchFamily="34" charset="0"/>
              </a:rPr>
              <a:t>Повторяем - закрепляем</a:t>
            </a:r>
          </a:p>
        </p:txBody>
      </p:sp>
      <p:grpSp>
        <p:nvGrpSpPr>
          <p:cNvPr id="14" name="Группа 13"/>
          <p:cNvGrpSpPr/>
          <p:nvPr/>
        </p:nvGrpSpPr>
        <p:grpSpPr>
          <a:xfrm>
            <a:off x="11272838" y="6254356"/>
            <a:ext cx="919162" cy="592946"/>
            <a:chOff x="7843838" y="5907891"/>
            <a:chExt cx="1085850" cy="642938"/>
          </a:xfrm>
        </p:grpSpPr>
        <p:sp>
          <p:nvSpPr>
            <p:cNvPr id="15" name="Скругленный прямоугольник 14">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 name="Прямоугольник 16"/>
          <p:cNvSpPr/>
          <p:nvPr/>
        </p:nvSpPr>
        <p:spPr>
          <a:xfrm>
            <a:off x="1792627" y="1038250"/>
            <a:ext cx="8606843" cy="523220"/>
          </a:xfrm>
          <a:prstGeom prst="rect">
            <a:avLst/>
          </a:prstGeom>
          <a:noFill/>
        </p:spPr>
        <p:txBody>
          <a:bodyPr wrap="none" lIns="91440" tIns="45720" rIns="91440" bIns="45720">
            <a:spAutoFit/>
          </a:bodyPr>
          <a:lstStyle/>
          <a:p>
            <a:pPr algn="ctr"/>
            <a:r>
              <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5. Как называется </a:t>
            </a:r>
            <a:r>
              <a:rPr lang="ru-RU" sz="2800" dirty="0" smtClean="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перевозной дом башкир?</a:t>
            </a:r>
            <a:endPar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Скругленный прямоугольник 11"/>
          <p:cNvSpPr/>
          <p:nvPr/>
        </p:nvSpPr>
        <p:spPr>
          <a:xfrm>
            <a:off x="4371974" y="2104871"/>
            <a:ext cx="5041843"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чум</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Скругленный прямоугольник 21">
            <a:hlinkClick r:id="" action="ppaction://noaction">
              <a:snd r:embed="rId3" name="podymay.wav"/>
            </a:hlinkClick>
          </p:cNvPr>
          <p:cNvSpPr/>
          <p:nvPr/>
        </p:nvSpPr>
        <p:spPr>
          <a:xfrm>
            <a:off x="10148335" y="2104871"/>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a:hlinkClick r:id="" action="ppaction://noaction">
              <a:snd r:embed="rId4" name="zdorovo.wav"/>
            </a:hlinkClick>
          </p:cNvPr>
          <p:cNvSpPr/>
          <p:nvPr/>
        </p:nvSpPr>
        <p:spPr>
          <a:xfrm>
            <a:off x="10148335" y="3090482"/>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кругленный прямоугольник 23">
            <a:hlinkClick r:id="" action="ppaction://noaction">
              <a:snd r:embed="rId3" name="podymay.wav"/>
            </a:hlinkClick>
          </p:cNvPr>
          <p:cNvSpPr/>
          <p:nvPr/>
        </p:nvSpPr>
        <p:spPr>
          <a:xfrm>
            <a:off x="10148335" y="4123572"/>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371974" y="3107357"/>
            <a:ext cx="5041844"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юрта</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Скругленный прямоугольник 25"/>
          <p:cNvSpPr/>
          <p:nvPr/>
        </p:nvSpPr>
        <p:spPr>
          <a:xfrm>
            <a:off x="4371974" y="4123572"/>
            <a:ext cx="5041844"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изба</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Прямоугольник 2"/>
          <p:cNvSpPr/>
          <p:nvPr/>
        </p:nvSpPr>
        <p:spPr>
          <a:xfrm>
            <a:off x="818602" y="2104871"/>
            <a:ext cx="3186113" cy="2903121"/>
          </a:xfrm>
          <a:prstGeom prst="rect">
            <a:avLst/>
          </a:prstGeom>
          <a:blipFill>
            <a:blip r:embed="rId5" cstate="print"/>
            <a:stretch>
              <a:fillRect/>
            </a:stretch>
          </a:blip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4401573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422058" y="452437"/>
            <a:ext cx="5347939" cy="523220"/>
          </a:xfrm>
          <a:prstGeom prst="rect">
            <a:avLst/>
          </a:prstGeom>
          <a:noFill/>
        </p:spPr>
        <p:txBody>
          <a:bodyPr wrap="none" lIns="91440" tIns="45720" rIns="91440" bIns="45720">
            <a:spAutoFit/>
          </a:bodyPr>
          <a:lstStyle/>
          <a:p>
            <a:pPr algn="ctr"/>
            <a:r>
              <a:rPr lang="ru-RU" sz="2800" b="1" dirty="0" smtClean="0">
                <a:ln w="12700" cmpd="sng">
                  <a:solidFill>
                    <a:srgbClr val="C00000"/>
                  </a:solidFill>
                  <a:prstDash val="solid"/>
                </a:ln>
                <a:solidFill>
                  <a:srgbClr val="C00000"/>
                </a:solidFill>
                <a:latin typeface="Verdana" panose="020B0604030504040204" pitchFamily="34" charset="0"/>
                <a:ea typeface="Verdana" panose="020B0604030504040204" pitchFamily="34" charset="0"/>
                <a:cs typeface="Verdana" panose="020B0604030504040204" pitchFamily="34" charset="0"/>
              </a:rPr>
              <a:t>Повторяем - закрепляем</a:t>
            </a:r>
          </a:p>
        </p:txBody>
      </p:sp>
      <p:grpSp>
        <p:nvGrpSpPr>
          <p:cNvPr id="14" name="Группа 13"/>
          <p:cNvGrpSpPr/>
          <p:nvPr/>
        </p:nvGrpSpPr>
        <p:grpSpPr>
          <a:xfrm>
            <a:off x="11272838" y="6254356"/>
            <a:ext cx="919162" cy="592946"/>
            <a:chOff x="7843838" y="5907891"/>
            <a:chExt cx="1085850" cy="642938"/>
          </a:xfrm>
        </p:grpSpPr>
        <p:sp>
          <p:nvSpPr>
            <p:cNvPr id="15" name="Скругленный прямоугольник 14">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 name="Прямоугольник 16"/>
          <p:cNvSpPr/>
          <p:nvPr/>
        </p:nvSpPr>
        <p:spPr>
          <a:xfrm>
            <a:off x="638480" y="1038250"/>
            <a:ext cx="10915168" cy="523220"/>
          </a:xfrm>
          <a:prstGeom prst="rect">
            <a:avLst/>
          </a:prstGeom>
          <a:noFill/>
        </p:spPr>
        <p:txBody>
          <a:bodyPr wrap="none" lIns="91440" tIns="45720" rIns="91440" bIns="45720">
            <a:spAutoFit/>
          </a:bodyPr>
          <a:lstStyle/>
          <a:p>
            <a:pPr algn="ctr"/>
            <a:r>
              <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6. Как назывались в старину зимние поселения башкир?</a:t>
            </a:r>
          </a:p>
        </p:txBody>
      </p:sp>
      <p:sp>
        <p:nvSpPr>
          <p:cNvPr id="12" name="Скругленный прямоугольник 11"/>
          <p:cNvSpPr/>
          <p:nvPr/>
        </p:nvSpPr>
        <p:spPr>
          <a:xfrm>
            <a:off x="4371974" y="2104871"/>
            <a:ext cx="5041843"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хозяйство</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Скругленный прямоугольник 21">
            <a:hlinkClick r:id="" action="ppaction://noaction">
              <a:snd r:embed="rId3" name="podymay.wav"/>
            </a:hlinkClick>
          </p:cNvPr>
          <p:cNvSpPr/>
          <p:nvPr/>
        </p:nvSpPr>
        <p:spPr>
          <a:xfrm>
            <a:off x="10148335" y="2104871"/>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a:hlinkClick r:id="" action="ppaction://noaction">
              <a:snd r:embed="rId4" name="zdorovo.wav"/>
            </a:hlinkClick>
          </p:cNvPr>
          <p:cNvSpPr/>
          <p:nvPr/>
        </p:nvSpPr>
        <p:spPr>
          <a:xfrm>
            <a:off x="10148335" y="4123572"/>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кругленный прямоугольник 23">
            <a:hlinkClick r:id="" action="ppaction://noaction">
              <a:snd r:embed="rId3" name="podymay.wav"/>
            </a:hlinkClick>
          </p:cNvPr>
          <p:cNvSpPr/>
          <p:nvPr/>
        </p:nvSpPr>
        <p:spPr>
          <a:xfrm>
            <a:off x="10148335" y="3114221"/>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371974" y="4123572"/>
            <a:ext cx="5041844"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аул</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Скругленный прямоугольник 25"/>
          <p:cNvSpPr/>
          <p:nvPr/>
        </p:nvSpPr>
        <p:spPr>
          <a:xfrm>
            <a:off x="4371973" y="3114221"/>
            <a:ext cx="5041844"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кишлак</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Прямоугольник 2"/>
          <p:cNvSpPr/>
          <p:nvPr/>
        </p:nvSpPr>
        <p:spPr>
          <a:xfrm>
            <a:off x="818602" y="2104871"/>
            <a:ext cx="3186113" cy="2903121"/>
          </a:xfrm>
          <a:prstGeom prst="rect">
            <a:avLst/>
          </a:prstGeom>
          <a:blipFill>
            <a:blip r:embed="rId5" cstate="print"/>
            <a:stretch>
              <a:fillRect/>
            </a:stretch>
          </a:blip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7639466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422058" y="452437"/>
            <a:ext cx="5347939" cy="523220"/>
          </a:xfrm>
          <a:prstGeom prst="rect">
            <a:avLst/>
          </a:prstGeom>
          <a:noFill/>
        </p:spPr>
        <p:txBody>
          <a:bodyPr wrap="none" lIns="91440" tIns="45720" rIns="91440" bIns="45720">
            <a:spAutoFit/>
          </a:bodyPr>
          <a:lstStyle/>
          <a:p>
            <a:pPr algn="ctr"/>
            <a:r>
              <a:rPr lang="ru-RU" sz="2800" b="1" dirty="0" smtClean="0">
                <a:ln w="12700" cmpd="sng">
                  <a:solidFill>
                    <a:srgbClr val="C00000"/>
                  </a:solidFill>
                  <a:prstDash val="solid"/>
                </a:ln>
                <a:solidFill>
                  <a:srgbClr val="C00000"/>
                </a:solidFill>
                <a:latin typeface="Verdana" panose="020B0604030504040204" pitchFamily="34" charset="0"/>
                <a:ea typeface="Verdana" panose="020B0604030504040204" pitchFamily="34" charset="0"/>
                <a:cs typeface="Verdana" panose="020B0604030504040204" pitchFamily="34" charset="0"/>
              </a:rPr>
              <a:t>Повторяем - закрепляем</a:t>
            </a:r>
          </a:p>
        </p:txBody>
      </p:sp>
      <p:grpSp>
        <p:nvGrpSpPr>
          <p:cNvPr id="14" name="Группа 13"/>
          <p:cNvGrpSpPr/>
          <p:nvPr/>
        </p:nvGrpSpPr>
        <p:grpSpPr>
          <a:xfrm>
            <a:off x="11272838" y="6254356"/>
            <a:ext cx="919162" cy="592946"/>
            <a:chOff x="7843838" y="5907891"/>
            <a:chExt cx="1085850" cy="642938"/>
          </a:xfrm>
        </p:grpSpPr>
        <p:sp>
          <p:nvSpPr>
            <p:cNvPr id="15" name="Скругленный прямоугольник 14">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 name="Прямоугольник 16"/>
          <p:cNvSpPr/>
          <p:nvPr/>
        </p:nvSpPr>
        <p:spPr>
          <a:xfrm>
            <a:off x="1647585" y="1038250"/>
            <a:ext cx="8896986" cy="954107"/>
          </a:xfrm>
          <a:prstGeom prst="rect">
            <a:avLst/>
          </a:prstGeom>
          <a:noFill/>
        </p:spPr>
        <p:txBody>
          <a:bodyPr wrap="none" lIns="91440" tIns="45720" rIns="91440" bIns="45720">
            <a:spAutoFit/>
          </a:bodyPr>
          <a:lstStyle/>
          <a:p>
            <a:pPr algn="ctr"/>
            <a:r>
              <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7. В каких местах по традиции располагаются</a:t>
            </a:r>
          </a:p>
          <a:p>
            <a:pPr algn="ctr"/>
            <a:r>
              <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 татарские деревни ?</a:t>
            </a:r>
          </a:p>
        </p:txBody>
      </p:sp>
      <p:sp>
        <p:nvSpPr>
          <p:cNvPr id="12" name="Скругленный прямоугольник 11"/>
          <p:cNvSpPr/>
          <p:nvPr/>
        </p:nvSpPr>
        <p:spPr>
          <a:xfrm>
            <a:off x="4371974" y="2104871"/>
            <a:ext cx="5041843"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в глухих лесах </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Скругленный прямоугольник 21">
            <a:hlinkClick r:id="" action="ppaction://noaction">
              <a:snd r:embed="rId3" name="podymay.wav"/>
            </a:hlinkClick>
          </p:cNvPr>
          <p:cNvSpPr/>
          <p:nvPr/>
        </p:nvSpPr>
        <p:spPr>
          <a:xfrm>
            <a:off x="10148335" y="2104871"/>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a:hlinkClick r:id="" action="ppaction://noaction">
              <a:snd r:embed="rId4" name="zdorovo.wav"/>
            </a:hlinkClick>
          </p:cNvPr>
          <p:cNvSpPr/>
          <p:nvPr/>
        </p:nvSpPr>
        <p:spPr>
          <a:xfrm>
            <a:off x="10102361" y="3167461"/>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кругленный прямоугольник 23">
            <a:hlinkClick r:id="" action="ppaction://noaction">
              <a:snd r:embed="rId3" name="podymay.wav"/>
            </a:hlinkClick>
          </p:cNvPr>
          <p:cNvSpPr/>
          <p:nvPr/>
        </p:nvSpPr>
        <p:spPr>
          <a:xfrm>
            <a:off x="10091581" y="4164395"/>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371974" y="4123572"/>
            <a:ext cx="5041844"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в степях</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Скругленный прямоугольник 25"/>
          <p:cNvSpPr/>
          <p:nvPr/>
        </p:nvSpPr>
        <p:spPr>
          <a:xfrm>
            <a:off x="4371973" y="3114221"/>
            <a:ext cx="5041844"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возле рек</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397" y="2169168"/>
            <a:ext cx="3699365" cy="283882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Tree>
    <p:extLst>
      <p:ext uri="{BB962C8B-B14F-4D97-AF65-F5344CB8AC3E}">
        <p14:creationId xmlns:p14="http://schemas.microsoft.com/office/powerpoint/2010/main" val="150424917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0" name="Группа 19"/>
          <p:cNvGrpSpPr/>
          <p:nvPr/>
        </p:nvGrpSpPr>
        <p:grpSpPr>
          <a:xfrm>
            <a:off x="391417" y="1624063"/>
            <a:ext cx="11395671" cy="4350017"/>
            <a:chOff x="391417" y="1624063"/>
            <a:chExt cx="11395671" cy="4350017"/>
          </a:xfrm>
        </p:grpSpPr>
        <p:sp>
          <p:nvSpPr>
            <p:cNvPr id="10" name="Прямоугольник 9"/>
            <p:cNvSpPr/>
            <p:nvPr/>
          </p:nvSpPr>
          <p:spPr>
            <a:xfrm>
              <a:off x="391417" y="4961179"/>
              <a:ext cx="11395671" cy="1012901"/>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9" name="Группа 18"/>
            <p:cNvGrpSpPr/>
            <p:nvPr/>
          </p:nvGrpSpPr>
          <p:grpSpPr>
            <a:xfrm>
              <a:off x="391417" y="1624063"/>
              <a:ext cx="11365191" cy="3262262"/>
              <a:chOff x="391417" y="1624063"/>
              <a:chExt cx="11365191" cy="3262262"/>
            </a:xfrm>
          </p:grpSpPr>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882" y="1906316"/>
                <a:ext cx="3376252" cy="2737435"/>
              </a:xfrm>
              <a:prstGeom prst="rect">
                <a:avLst/>
              </a:prstGeom>
              <a:ln w="28575">
                <a:solidFill>
                  <a:schemeClr val="accent6">
                    <a:lumMod val="50000"/>
                  </a:schemeClr>
                </a:solidFill>
              </a:ln>
            </p:spPr>
          </p:pic>
          <p:sp>
            <p:nvSpPr>
              <p:cNvPr id="22" name="Прямоугольник 21"/>
              <p:cNvSpPr/>
              <p:nvPr/>
            </p:nvSpPr>
            <p:spPr>
              <a:xfrm>
                <a:off x="4388769" y="1906316"/>
                <a:ext cx="3376252" cy="2736000"/>
              </a:xfrm>
              <a:prstGeom prst="rect">
                <a:avLst/>
              </a:prstGeom>
              <a:blipFill>
                <a:blip r:embed="rId5" cstate="print"/>
                <a:stretch>
                  <a:fillRect/>
                </a:stretch>
              </a:bli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9657" y="1906316"/>
                <a:ext cx="3314893" cy="2736000"/>
              </a:xfrm>
              <a:prstGeom prst="rect">
                <a:avLst/>
              </a:prstGeom>
              <a:ln w="28575">
                <a:solidFill>
                  <a:schemeClr val="accent6">
                    <a:lumMod val="50000"/>
                  </a:schemeClr>
                </a:solidFill>
              </a:ln>
            </p:spPr>
          </p:pic>
          <p:sp>
            <p:nvSpPr>
              <p:cNvPr id="18" name="Прямоугольник 17"/>
              <p:cNvSpPr/>
              <p:nvPr/>
            </p:nvSpPr>
            <p:spPr>
              <a:xfrm>
                <a:off x="391417" y="1624063"/>
                <a:ext cx="11365191" cy="3262262"/>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2" name="Прямоугольник 1"/>
          <p:cNvSpPr/>
          <p:nvPr/>
        </p:nvSpPr>
        <p:spPr>
          <a:xfrm>
            <a:off x="3422058" y="452437"/>
            <a:ext cx="5347939" cy="523220"/>
          </a:xfrm>
          <a:prstGeom prst="rect">
            <a:avLst/>
          </a:prstGeom>
          <a:noFill/>
        </p:spPr>
        <p:txBody>
          <a:bodyPr wrap="none" lIns="91440" tIns="45720" rIns="91440" bIns="45720">
            <a:spAutoFit/>
          </a:bodyPr>
          <a:lstStyle/>
          <a:p>
            <a:pPr algn="ctr"/>
            <a:r>
              <a:rPr lang="ru-RU" sz="2800" b="1" dirty="0" smtClean="0">
                <a:ln w="12700" cmpd="sng">
                  <a:solidFill>
                    <a:srgbClr val="C00000"/>
                  </a:solidFill>
                  <a:prstDash val="solid"/>
                </a:ln>
                <a:solidFill>
                  <a:srgbClr val="C00000"/>
                </a:solidFill>
                <a:latin typeface="Verdana" panose="020B0604030504040204" pitchFamily="34" charset="0"/>
                <a:ea typeface="Verdana" panose="020B0604030504040204" pitchFamily="34" charset="0"/>
                <a:cs typeface="Verdana" panose="020B0604030504040204" pitchFamily="34" charset="0"/>
              </a:rPr>
              <a:t>Повторяем - закрепляем</a:t>
            </a:r>
          </a:p>
        </p:txBody>
      </p:sp>
      <p:grpSp>
        <p:nvGrpSpPr>
          <p:cNvPr id="14" name="Группа 13"/>
          <p:cNvGrpSpPr/>
          <p:nvPr/>
        </p:nvGrpSpPr>
        <p:grpSpPr>
          <a:xfrm>
            <a:off x="11272838" y="6254356"/>
            <a:ext cx="919162" cy="592946"/>
            <a:chOff x="7843838" y="5907891"/>
            <a:chExt cx="1085850" cy="642938"/>
          </a:xfrm>
        </p:grpSpPr>
        <p:sp>
          <p:nvSpPr>
            <p:cNvPr id="15" name="Скругленный прямоугольник 14">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 name="Прямоугольник 16"/>
          <p:cNvSpPr/>
          <p:nvPr/>
        </p:nvSpPr>
        <p:spPr>
          <a:xfrm>
            <a:off x="992141" y="1038250"/>
            <a:ext cx="10207718" cy="523220"/>
          </a:xfrm>
          <a:prstGeom prst="rect">
            <a:avLst/>
          </a:prstGeom>
          <a:noFill/>
        </p:spPr>
        <p:txBody>
          <a:bodyPr wrap="square" lIns="91440" tIns="45720" rIns="91440" bIns="45720">
            <a:spAutoFit/>
          </a:bodyPr>
          <a:lstStyle/>
          <a:p>
            <a:pPr algn="ctr"/>
            <a:r>
              <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8. Выберите традиционное жильё татарского народа</a:t>
            </a:r>
          </a:p>
        </p:txBody>
      </p:sp>
      <p:sp>
        <p:nvSpPr>
          <p:cNvPr id="30" name="Скругленный прямоугольник 29">
            <a:hlinkClick r:id="" action="ppaction://noaction">
              <a:snd r:embed="rId7" name="podymay.wav"/>
            </a:hlinkClick>
          </p:cNvPr>
          <p:cNvSpPr/>
          <p:nvPr/>
        </p:nvSpPr>
        <p:spPr>
          <a:xfrm>
            <a:off x="1744605" y="5028950"/>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кругленный прямоугольник 30">
            <a:hlinkClick r:id="" action="ppaction://noaction">
              <a:snd r:embed="rId8" name="zdorovo.wav"/>
            </a:hlinkClick>
          </p:cNvPr>
          <p:cNvSpPr/>
          <p:nvPr/>
        </p:nvSpPr>
        <p:spPr>
          <a:xfrm>
            <a:off x="9502015" y="5028950"/>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кругленный прямоугольник 31">
            <a:hlinkClick r:id="" action="ppaction://noaction">
              <a:snd r:embed="rId7" name="podymay.wav"/>
            </a:hlinkClick>
          </p:cNvPr>
          <p:cNvSpPr/>
          <p:nvPr/>
        </p:nvSpPr>
        <p:spPr>
          <a:xfrm>
            <a:off x="5653790" y="5028950"/>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8179150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422058" y="452437"/>
            <a:ext cx="5347939" cy="523220"/>
          </a:xfrm>
          <a:prstGeom prst="rect">
            <a:avLst/>
          </a:prstGeom>
          <a:noFill/>
        </p:spPr>
        <p:txBody>
          <a:bodyPr wrap="none" lIns="91440" tIns="45720" rIns="91440" bIns="45720">
            <a:spAutoFit/>
          </a:bodyPr>
          <a:lstStyle/>
          <a:p>
            <a:pPr algn="ctr"/>
            <a:r>
              <a:rPr lang="ru-RU" sz="2800" b="1" dirty="0" smtClean="0">
                <a:ln w="12700" cmpd="sng">
                  <a:solidFill>
                    <a:srgbClr val="C00000"/>
                  </a:solidFill>
                  <a:prstDash val="solid"/>
                </a:ln>
                <a:solidFill>
                  <a:srgbClr val="C00000"/>
                </a:solidFill>
                <a:latin typeface="Verdana" panose="020B0604030504040204" pitchFamily="34" charset="0"/>
                <a:ea typeface="Verdana" panose="020B0604030504040204" pitchFamily="34" charset="0"/>
                <a:cs typeface="Verdana" panose="020B0604030504040204" pitchFamily="34" charset="0"/>
              </a:rPr>
              <a:t>Повторяем - закрепляем</a:t>
            </a:r>
          </a:p>
        </p:txBody>
      </p:sp>
      <p:grpSp>
        <p:nvGrpSpPr>
          <p:cNvPr id="14" name="Группа 13"/>
          <p:cNvGrpSpPr/>
          <p:nvPr/>
        </p:nvGrpSpPr>
        <p:grpSpPr>
          <a:xfrm>
            <a:off x="11272838" y="6254356"/>
            <a:ext cx="919162" cy="592946"/>
            <a:chOff x="7843838" y="5907891"/>
            <a:chExt cx="1085850" cy="642938"/>
          </a:xfrm>
        </p:grpSpPr>
        <p:sp>
          <p:nvSpPr>
            <p:cNvPr id="15" name="Скругленный прямоугольник 14">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841196" y="1127107"/>
            <a:ext cx="10509608" cy="1815882"/>
          </a:xfrm>
          <a:prstGeom prst="rect">
            <a:avLst/>
          </a:prstGeom>
          <a:noFill/>
        </p:spPr>
        <p:txBody>
          <a:bodyPr wrap="none" lIns="91440" tIns="45720" rIns="91440" bIns="45720">
            <a:spAutoFit/>
          </a:bodyPr>
          <a:lstStyle/>
          <a:p>
            <a:pPr algn="ctr"/>
            <a:r>
              <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9. «Русские люди Урал заселяли, распахивали землю,</a:t>
            </a:r>
            <a:br>
              <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br>
            <a:r>
              <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 сеяли рожь до овёс. Осенью собирали урожай».</a:t>
            </a:r>
          </a:p>
          <a:p>
            <a:pPr algn="ctr"/>
            <a:r>
              <a:rPr lang="ru-RU" sz="2800" dirty="0" smtClean="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Как назвать людей, занимающихся разработкой земли</a:t>
            </a:r>
            <a:br>
              <a:rPr lang="ru-RU" sz="2800" dirty="0" smtClean="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br>
            <a:r>
              <a:rPr lang="ru-RU" sz="2800" dirty="0" smtClean="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и выращиванием зерна?</a:t>
            </a:r>
            <a:endPar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9" name="Скругленный прямоугольник 8"/>
          <p:cNvSpPr/>
          <p:nvPr/>
        </p:nvSpPr>
        <p:spPr>
          <a:xfrm>
            <a:off x="4154982" y="2941779"/>
            <a:ext cx="5041843"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земледельцы</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Скругленный прямоугольник 10">
            <a:hlinkClick r:id="" action="ppaction://noaction">
              <a:snd r:embed="rId3" name="zdorovo.wav"/>
            </a:hlinkClick>
          </p:cNvPr>
          <p:cNvSpPr/>
          <p:nvPr/>
        </p:nvSpPr>
        <p:spPr>
          <a:xfrm>
            <a:off x="9900867" y="4004369"/>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a:hlinkClick r:id="" action="ppaction://noaction">
              <a:snd r:embed="rId4" name="podymay.wav"/>
            </a:hlinkClick>
          </p:cNvPr>
          <p:cNvSpPr/>
          <p:nvPr/>
        </p:nvSpPr>
        <p:spPr>
          <a:xfrm>
            <a:off x="9890087" y="5001303"/>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4154982" y="4960480"/>
            <a:ext cx="5041844"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огородники</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Скругленный прямоугольник 17"/>
          <p:cNvSpPr/>
          <p:nvPr/>
        </p:nvSpPr>
        <p:spPr>
          <a:xfrm>
            <a:off x="4154981" y="3951129"/>
            <a:ext cx="5041844"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хлеборобы</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Прямоугольник 21"/>
          <p:cNvSpPr/>
          <p:nvPr/>
        </p:nvSpPr>
        <p:spPr>
          <a:xfrm>
            <a:off x="841196" y="2975675"/>
            <a:ext cx="3030717" cy="2944678"/>
          </a:xfrm>
          <a:prstGeom prst="rect">
            <a:avLst/>
          </a:prstGeom>
          <a:blipFill>
            <a:blip r:embed="rId5" cstate="print"/>
            <a:stretch>
              <a:fillRect/>
            </a:stretch>
          </a:blip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400" dirty="0">
              <a:ln>
                <a:solidFill>
                  <a:sysClr val="windowText" lastClr="000000"/>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Скругленный прямоугольник 22">
            <a:hlinkClick r:id="" action="ppaction://noaction">
              <a:snd r:embed="rId3" name="zdorovo.wav"/>
            </a:hlinkClick>
          </p:cNvPr>
          <p:cNvSpPr/>
          <p:nvPr/>
        </p:nvSpPr>
        <p:spPr>
          <a:xfrm>
            <a:off x="9882786" y="2963415"/>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4178304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422058" y="452437"/>
            <a:ext cx="5347939" cy="523220"/>
          </a:xfrm>
          <a:prstGeom prst="rect">
            <a:avLst/>
          </a:prstGeom>
          <a:noFill/>
        </p:spPr>
        <p:txBody>
          <a:bodyPr wrap="none" lIns="91440" tIns="45720" rIns="91440" bIns="45720">
            <a:spAutoFit/>
          </a:bodyPr>
          <a:lstStyle/>
          <a:p>
            <a:pPr algn="ctr"/>
            <a:r>
              <a:rPr lang="ru-RU" sz="2800" b="1" dirty="0" smtClean="0">
                <a:ln w="12700" cmpd="sng">
                  <a:solidFill>
                    <a:srgbClr val="C00000"/>
                  </a:solidFill>
                  <a:prstDash val="solid"/>
                </a:ln>
                <a:solidFill>
                  <a:srgbClr val="C00000"/>
                </a:solidFill>
                <a:latin typeface="Verdana" panose="020B0604030504040204" pitchFamily="34" charset="0"/>
                <a:ea typeface="Verdana" panose="020B0604030504040204" pitchFamily="34" charset="0"/>
                <a:cs typeface="Verdana" panose="020B0604030504040204" pitchFamily="34" charset="0"/>
              </a:rPr>
              <a:t>Повторяем - закрепляем</a:t>
            </a:r>
          </a:p>
        </p:txBody>
      </p:sp>
      <p:grpSp>
        <p:nvGrpSpPr>
          <p:cNvPr id="3" name="Группа 13"/>
          <p:cNvGrpSpPr/>
          <p:nvPr/>
        </p:nvGrpSpPr>
        <p:grpSpPr>
          <a:xfrm>
            <a:off x="11272838" y="6254356"/>
            <a:ext cx="919162" cy="592946"/>
            <a:chOff x="7843838" y="5907891"/>
            <a:chExt cx="1085850" cy="642938"/>
          </a:xfrm>
        </p:grpSpPr>
        <p:sp>
          <p:nvSpPr>
            <p:cNvPr id="15" name="Скругленный прямоугольник 14">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362700" y="1127107"/>
            <a:ext cx="11466601" cy="523220"/>
          </a:xfrm>
          <a:prstGeom prst="rect">
            <a:avLst/>
          </a:prstGeom>
          <a:noFill/>
        </p:spPr>
        <p:txBody>
          <a:bodyPr wrap="none" lIns="91440" tIns="45720" rIns="91440" bIns="45720">
            <a:spAutoFit/>
          </a:bodyPr>
          <a:lstStyle/>
          <a:p>
            <a:pPr algn="ctr"/>
            <a:r>
              <a:rPr lang="ru-RU" sz="2800" dirty="0" smtClean="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10. Что добывали русские мастеровые в Уральских землях?</a:t>
            </a:r>
            <a:endParaRPr lang="ru-RU" sz="2800" cap="none" spc="0" dirty="0" smtClean="0">
              <a:ln w="12700" cmpd="sng">
                <a:solidFill>
                  <a:sysClr val="windowText" lastClr="000000"/>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9" name="Скругленный прямоугольник 8"/>
          <p:cNvSpPr/>
          <p:nvPr/>
        </p:nvSpPr>
        <p:spPr>
          <a:xfrm>
            <a:off x="4511436" y="2383851"/>
            <a:ext cx="5041843"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руду</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Скругленный прямоугольник 11">
            <a:hlinkClick r:id="" action="ppaction://noaction">
              <a:snd r:embed="rId3" name="podymay.wav"/>
            </a:hlinkClick>
          </p:cNvPr>
          <p:cNvSpPr/>
          <p:nvPr/>
        </p:nvSpPr>
        <p:spPr>
          <a:xfrm>
            <a:off x="10246541" y="4443375"/>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4511436" y="4402552"/>
            <a:ext cx="5041844"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ягоды</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Скругленный прямоугольник 17"/>
          <p:cNvSpPr/>
          <p:nvPr/>
        </p:nvSpPr>
        <p:spPr>
          <a:xfrm>
            <a:off x="4511435" y="3393201"/>
            <a:ext cx="5041844" cy="884420"/>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грибы</a:t>
            </a:r>
            <a:endParaRPr lang="ru-RU" sz="2400" dirty="0">
              <a:ln>
                <a:solidFill>
                  <a:schemeClr val="tx1"/>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Скругленный прямоугольник 22">
            <a:hlinkClick r:id="" action="ppaction://noaction">
              <a:snd r:embed="rId4" name="zdorovo.wav"/>
            </a:hlinkClick>
          </p:cNvPr>
          <p:cNvSpPr/>
          <p:nvPr/>
        </p:nvSpPr>
        <p:spPr>
          <a:xfrm>
            <a:off x="10239240" y="2405487"/>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descr="добыча руды.jpg"/>
          <p:cNvPicPr>
            <a:picLocks noChangeAspect="1"/>
          </p:cNvPicPr>
          <p:nvPr/>
        </p:nvPicPr>
        <p:blipFill>
          <a:blip r:embed="rId5" cstate="print"/>
          <a:stretch>
            <a:fillRect/>
          </a:stretch>
        </p:blipFill>
        <p:spPr>
          <a:xfrm>
            <a:off x="542530" y="2433232"/>
            <a:ext cx="3673009" cy="2909887"/>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17" name="Скругленный прямоугольник 16">
            <a:hlinkClick r:id="" action="ppaction://noaction">
              <a:snd r:embed="rId3" name="podymay.wav"/>
            </a:hlinkClick>
          </p:cNvPr>
          <p:cNvSpPr/>
          <p:nvPr/>
        </p:nvSpPr>
        <p:spPr>
          <a:xfrm>
            <a:off x="10243957" y="3386907"/>
            <a:ext cx="884420" cy="8844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4178304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330679" y="452437"/>
            <a:ext cx="5530681" cy="523220"/>
          </a:xfrm>
          <a:prstGeom prst="rect">
            <a:avLst/>
          </a:prstGeom>
          <a:noFill/>
        </p:spPr>
        <p:txBody>
          <a:bodyPr wrap="none" lIns="91440" tIns="45720" rIns="91440" bIns="45720">
            <a:spAutoFit/>
          </a:bodyPr>
          <a:lstStyle/>
          <a:p>
            <a:pPr algn="ctr"/>
            <a:r>
              <a:rPr lang="ru-RU" sz="2800" b="1" dirty="0" smtClean="0">
                <a:ln w="12700" cmpd="sng">
                  <a:solidFill>
                    <a:srgbClr val="C00000"/>
                  </a:solidFill>
                  <a:prstDash val="solid"/>
                </a:ln>
                <a:solidFill>
                  <a:srgbClr val="C00000"/>
                </a:solidFill>
                <a:latin typeface="Verdana" panose="020B0604030504040204" pitchFamily="34" charset="0"/>
                <a:ea typeface="Verdana" panose="020B0604030504040204" pitchFamily="34" charset="0"/>
                <a:cs typeface="Verdana" panose="020B0604030504040204" pitchFamily="34" charset="0"/>
              </a:rPr>
              <a:t>Единство народов России</a:t>
            </a:r>
            <a:endParaRPr lang="ru-RU" sz="2800" b="1" cap="none" spc="0" dirty="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3" name="Прямоугольник 12"/>
          <p:cNvSpPr/>
          <p:nvPr/>
        </p:nvSpPr>
        <p:spPr>
          <a:xfrm>
            <a:off x="946193" y="1079044"/>
            <a:ext cx="10299615" cy="954107"/>
          </a:xfrm>
          <a:prstGeom prst="rect">
            <a:avLst/>
          </a:prstGeom>
          <a:noFill/>
        </p:spPr>
        <p:txBody>
          <a:bodyPr wrap="none" lIns="91440" tIns="45720" rIns="91440" bIns="45720">
            <a:spAutoFit/>
          </a:bodyPr>
          <a:lstStyle/>
          <a:p>
            <a:pPr algn="ctr"/>
            <a:r>
              <a:rPr lang="ru-RU" sz="2800" dirty="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Сильна великая держава сынами, </a:t>
            </a:r>
            <a:r>
              <a:rPr lang="ru-RU" sz="2800" dirty="0" err="1">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дочерьми</a:t>
            </a:r>
            <a:r>
              <a:rPr lang="ru-RU" sz="2800" dirty="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своими.</a:t>
            </a:r>
          </a:p>
          <a:p>
            <a:pPr algn="ctr"/>
            <a:r>
              <a:rPr lang="ru-RU" sz="2800" dirty="0">
                <a:ln w="12700" cmpd="sng">
                  <a:solidFill>
                    <a:sysClr val="windowText" lastClr="000000"/>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России не померкнет слава, пока мы вместе и едины!</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4276" y="2172724"/>
            <a:ext cx="6416040" cy="4081632"/>
          </a:xfrm>
          <a:prstGeom prst="rect">
            <a:avLst/>
          </a:prstGeom>
          <a:ln w="28575">
            <a:solidFill>
              <a:schemeClr val="accent6">
                <a:lumMod val="50000"/>
              </a:schemeClr>
            </a:solidFill>
          </a:ln>
        </p:spPr>
      </p:pic>
      <p:sp>
        <p:nvSpPr>
          <p:cNvPr id="8" name="Управляющая кнопка: домой 7">
            <a:hlinkClick r:id="" action="ppaction://hlinkshowjump?jump=endshow" highlightClick="1"/>
          </p:cNvPr>
          <p:cNvSpPr/>
          <p:nvPr/>
        </p:nvSpPr>
        <p:spPr>
          <a:xfrm>
            <a:off x="11515235" y="6199316"/>
            <a:ext cx="645763" cy="658679"/>
          </a:xfrm>
          <a:prstGeom prst="actionButtonHome">
            <a:avLst/>
          </a:prstGeom>
          <a:solidFill>
            <a:schemeClr val="accent6">
              <a:lumMod val="20000"/>
              <a:lumOff val="80000"/>
            </a:schemeClr>
          </a:solidFill>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93084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4079285" y="452437"/>
            <a:ext cx="4033476" cy="523220"/>
          </a:xfrm>
          <a:prstGeom prst="rect">
            <a:avLst/>
          </a:prstGeom>
          <a:noFill/>
        </p:spPr>
        <p:txBody>
          <a:bodyPr wrap="none" lIns="91440" tIns="45720" rIns="91440" bIns="45720">
            <a:spAutoFit/>
          </a:bodyPr>
          <a:lstStyle/>
          <a:p>
            <a:pPr algn="ctr"/>
            <a:r>
              <a:rPr lang="ru-RU" sz="2800" b="1" dirty="0" smtClean="0">
                <a:ln w="12700" cmpd="sng">
                  <a:solidFill>
                    <a:srgbClr val="C00000"/>
                  </a:solidFill>
                  <a:prstDash val="solid"/>
                </a:ln>
                <a:solidFill>
                  <a:srgbClr val="C00000"/>
                </a:solidFill>
                <a:latin typeface="Verdana" panose="020B0604030504040204" pitchFamily="34" charset="0"/>
                <a:ea typeface="Verdana" panose="020B0604030504040204" pitchFamily="34" charset="0"/>
                <a:cs typeface="Verdana" panose="020B0604030504040204" pitchFamily="34" charset="0"/>
              </a:rPr>
              <a:t>Интернет-ресурсы</a:t>
            </a:r>
            <a:endParaRPr lang="ru-RU" sz="2800" b="1" cap="none" spc="0" dirty="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400044" y="975657"/>
            <a:ext cx="4729163" cy="5632311"/>
          </a:xfrm>
          <a:prstGeom prst="rect">
            <a:avLst/>
          </a:prstGeom>
          <a:noFill/>
        </p:spPr>
        <p:txBody>
          <a:bodyPr wrap="square" rtlCol="0">
            <a:spAutoFit/>
          </a:bodyPr>
          <a:lstStyle/>
          <a:p>
            <a:r>
              <a:rPr lang="ru-RU" b="1" u="sng" dirty="0" smtClean="0">
                <a:hlinkClick r:id="rId3"/>
              </a:rPr>
              <a:t>Фон </a:t>
            </a:r>
            <a:r>
              <a:rPr lang="ru-RU" b="1" u="sng" dirty="0">
                <a:hlinkClick r:id="rId3"/>
              </a:rPr>
              <a:t>для слайдов</a:t>
            </a:r>
            <a:r>
              <a:rPr lang="ru-RU" b="1" dirty="0"/>
              <a:t> </a:t>
            </a:r>
            <a:endParaRPr lang="ru-RU" dirty="0"/>
          </a:p>
          <a:p>
            <a:r>
              <a:rPr lang="ru-RU" b="1" dirty="0"/>
              <a:t>1 слайд</a:t>
            </a:r>
            <a:endParaRPr lang="ru-RU" dirty="0"/>
          </a:p>
          <a:p>
            <a:r>
              <a:rPr lang="ru-RU" b="1" u="sng" dirty="0">
                <a:hlinkClick r:id="rId4"/>
              </a:rPr>
              <a:t>Дедушка с внуком</a:t>
            </a:r>
            <a:r>
              <a:rPr lang="ru-RU" b="1" dirty="0"/>
              <a:t> (+4, 7 слайды)</a:t>
            </a:r>
            <a:endParaRPr lang="ru-RU" dirty="0"/>
          </a:p>
          <a:p>
            <a:r>
              <a:rPr lang="ru-RU" b="1" dirty="0"/>
              <a:t>2-3 слайды</a:t>
            </a:r>
            <a:endParaRPr lang="ru-RU" dirty="0"/>
          </a:p>
          <a:p>
            <a:r>
              <a:rPr lang="ru-RU" b="1" u="sng" dirty="0">
                <a:hlinkClick r:id="rId5"/>
              </a:rPr>
              <a:t>Лес</a:t>
            </a:r>
            <a:endParaRPr lang="ru-RU" dirty="0"/>
          </a:p>
          <a:p>
            <a:r>
              <a:rPr lang="ru-RU" b="1" u="sng" dirty="0">
                <a:hlinkClick r:id="rId6"/>
              </a:rPr>
              <a:t>Облако</a:t>
            </a:r>
            <a:endParaRPr lang="ru-RU" dirty="0"/>
          </a:p>
          <a:p>
            <a:r>
              <a:rPr lang="ru-RU" b="1" dirty="0"/>
              <a:t>5 слайд</a:t>
            </a:r>
            <a:endParaRPr lang="ru-RU" dirty="0"/>
          </a:p>
          <a:p>
            <a:r>
              <a:rPr lang="ru-RU" b="1" u="sng" dirty="0">
                <a:hlinkClick r:id="rId7"/>
              </a:rPr>
              <a:t>Карта России</a:t>
            </a:r>
            <a:endParaRPr lang="ru-RU" dirty="0"/>
          </a:p>
          <a:p>
            <a:r>
              <a:rPr lang="ru-RU" b="1" dirty="0"/>
              <a:t>7 слайд</a:t>
            </a:r>
            <a:endParaRPr lang="ru-RU" dirty="0"/>
          </a:p>
          <a:p>
            <a:r>
              <a:rPr lang="ru-RU" b="1" u="sng" dirty="0">
                <a:hlinkClick r:id="rId8"/>
              </a:rPr>
              <a:t>Карта Челябинской области</a:t>
            </a:r>
            <a:endParaRPr lang="ru-RU" dirty="0"/>
          </a:p>
          <a:p>
            <a:r>
              <a:rPr lang="ru-RU" b="1" dirty="0"/>
              <a:t>8 слайд</a:t>
            </a:r>
            <a:endParaRPr lang="ru-RU" dirty="0"/>
          </a:p>
          <a:p>
            <a:r>
              <a:rPr lang="ru-RU" b="1" u="sng" dirty="0">
                <a:hlinkClick r:id="rId9"/>
              </a:rPr>
              <a:t>Археолог</a:t>
            </a:r>
            <a:endParaRPr lang="ru-RU" dirty="0"/>
          </a:p>
          <a:p>
            <a:r>
              <a:rPr lang="ru-RU" b="1" u="sng" dirty="0">
                <a:hlinkClick r:id="rId10"/>
              </a:rPr>
              <a:t>Вещественные источники</a:t>
            </a:r>
            <a:endParaRPr lang="ru-RU" dirty="0"/>
          </a:p>
          <a:p>
            <a:r>
              <a:rPr lang="ru-RU" b="1" dirty="0"/>
              <a:t>9 слайд</a:t>
            </a:r>
            <a:endParaRPr lang="ru-RU" dirty="0"/>
          </a:p>
          <a:p>
            <a:r>
              <a:rPr lang="ru-RU" b="1" u="sng" dirty="0">
                <a:hlinkClick r:id="rId11"/>
              </a:rPr>
              <a:t>Неандерталец</a:t>
            </a:r>
            <a:endParaRPr lang="ru-RU" dirty="0"/>
          </a:p>
          <a:p>
            <a:r>
              <a:rPr lang="ru-RU" b="1" u="sng" dirty="0">
                <a:hlinkClick r:id="rId12"/>
              </a:rPr>
              <a:t>Первобытный человек возле реки</a:t>
            </a:r>
            <a:endParaRPr lang="ru-RU" dirty="0"/>
          </a:p>
          <a:p>
            <a:r>
              <a:rPr lang="ru-RU" b="1" u="sng" dirty="0">
                <a:hlinkClick r:id="rId13"/>
              </a:rPr>
              <a:t>Пещера</a:t>
            </a:r>
            <a:endParaRPr lang="ru-RU" dirty="0"/>
          </a:p>
          <a:p>
            <a:r>
              <a:rPr lang="ru-RU" b="1" u="sng" dirty="0">
                <a:hlinkClick r:id="rId14"/>
              </a:rPr>
              <a:t>Раскопки</a:t>
            </a:r>
            <a:endParaRPr lang="ru-RU" dirty="0"/>
          </a:p>
          <a:p>
            <a:endParaRPr lang="ru-RU" dirty="0"/>
          </a:p>
          <a:p>
            <a:r>
              <a:rPr lang="ru-RU" b="1" dirty="0"/>
              <a:t> </a:t>
            </a:r>
            <a:endParaRPr lang="ru-RU" dirty="0"/>
          </a:p>
        </p:txBody>
      </p:sp>
      <p:sp>
        <p:nvSpPr>
          <p:cNvPr id="6" name="TextBox 5"/>
          <p:cNvSpPr txBox="1"/>
          <p:nvPr/>
        </p:nvSpPr>
        <p:spPr>
          <a:xfrm>
            <a:off x="4083667" y="975657"/>
            <a:ext cx="4543425" cy="5909310"/>
          </a:xfrm>
          <a:prstGeom prst="rect">
            <a:avLst/>
          </a:prstGeom>
          <a:noFill/>
        </p:spPr>
        <p:txBody>
          <a:bodyPr wrap="square" rtlCol="0">
            <a:spAutoFit/>
          </a:bodyPr>
          <a:lstStyle/>
          <a:p>
            <a:r>
              <a:rPr lang="ru-RU" b="1" dirty="0"/>
              <a:t>10 слайд</a:t>
            </a:r>
            <a:endParaRPr lang="ru-RU" dirty="0"/>
          </a:p>
          <a:p>
            <a:r>
              <a:rPr lang="ru-RU" b="1" u="sng" dirty="0">
                <a:hlinkClick r:id="rId15"/>
              </a:rPr>
              <a:t>«Наскальные рисунки» (</a:t>
            </a:r>
            <a:r>
              <a:rPr lang="ru-RU" b="1" u="sng" dirty="0" err="1">
                <a:hlinkClick r:id="rId15"/>
              </a:rPr>
              <a:t>физминутка</a:t>
            </a:r>
            <a:r>
              <a:rPr lang="ru-RU" b="1" u="sng" dirty="0">
                <a:hlinkClick r:id="rId15"/>
              </a:rPr>
              <a:t>)</a:t>
            </a:r>
            <a:endParaRPr lang="ru-RU" dirty="0"/>
          </a:p>
          <a:p>
            <a:r>
              <a:rPr lang="ru-RU" b="1" dirty="0"/>
              <a:t>11 слайд</a:t>
            </a:r>
            <a:endParaRPr lang="ru-RU" dirty="0"/>
          </a:p>
          <a:p>
            <a:r>
              <a:rPr lang="ru-RU" b="1" u="sng" dirty="0">
                <a:hlinkClick r:id="rId16"/>
              </a:rPr>
              <a:t>Башкиры</a:t>
            </a:r>
            <a:r>
              <a:rPr lang="ru-RU" b="1" dirty="0"/>
              <a:t>   </a:t>
            </a:r>
            <a:r>
              <a:rPr lang="ru-RU" u="sng" dirty="0"/>
              <a:t>( +15 слайд)</a:t>
            </a:r>
            <a:endParaRPr lang="ru-RU" dirty="0"/>
          </a:p>
          <a:p>
            <a:r>
              <a:rPr lang="ru-RU" b="1" u="sng" dirty="0">
                <a:hlinkClick r:id="rId17"/>
              </a:rPr>
              <a:t>Мордва</a:t>
            </a:r>
            <a:endParaRPr lang="ru-RU" dirty="0"/>
          </a:p>
          <a:p>
            <a:r>
              <a:rPr lang="ru-RU" b="1" u="sng" dirty="0">
                <a:hlinkClick r:id="rId18"/>
              </a:rPr>
              <a:t>Русские народы</a:t>
            </a:r>
            <a:r>
              <a:rPr lang="ru-RU" b="1" dirty="0"/>
              <a:t>   </a:t>
            </a:r>
            <a:r>
              <a:rPr lang="ru-RU" dirty="0"/>
              <a:t>(</a:t>
            </a:r>
            <a:r>
              <a:rPr lang="ru-RU" u="sng" dirty="0"/>
              <a:t>+15 слайд)</a:t>
            </a:r>
            <a:endParaRPr lang="ru-RU" dirty="0"/>
          </a:p>
          <a:p>
            <a:r>
              <a:rPr lang="ru-RU" b="1" u="sng" dirty="0" smtClean="0">
                <a:hlinkClick r:id="rId19"/>
              </a:rPr>
              <a:t>Татары</a:t>
            </a:r>
            <a:r>
              <a:rPr lang="ru-RU" b="1" u="sng" dirty="0" smtClean="0"/>
              <a:t>  </a:t>
            </a:r>
            <a:r>
              <a:rPr lang="ru-RU" u="sng" dirty="0"/>
              <a:t>(+15 слайд)</a:t>
            </a:r>
            <a:endParaRPr lang="ru-RU" dirty="0"/>
          </a:p>
          <a:p>
            <a:r>
              <a:rPr lang="ru-RU" b="1" u="sng" dirty="0">
                <a:hlinkClick r:id="rId20"/>
              </a:rPr>
              <a:t>Чуваши</a:t>
            </a:r>
            <a:endParaRPr lang="ru-RU" dirty="0"/>
          </a:p>
          <a:p>
            <a:r>
              <a:rPr lang="ru-RU" b="1" dirty="0"/>
              <a:t>12 слайд</a:t>
            </a:r>
            <a:endParaRPr lang="ru-RU" dirty="0"/>
          </a:p>
          <a:p>
            <a:r>
              <a:rPr lang="ru-RU" b="1" u="sng" dirty="0">
                <a:hlinkClick r:id="rId21"/>
              </a:rPr>
              <a:t>Аул</a:t>
            </a:r>
            <a:r>
              <a:rPr lang="ru-RU" b="1" dirty="0"/>
              <a:t> (+ 21 слайд)</a:t>
            </a:r>
            <a:endParaRPr lang="ru-RU" dirty="0"/>
          </a:p>
          <a:p>
            <a:r>
              <a:rPr lang="ru-RU" b="1" u="sng" dirty="0">
                <a:hlinkClick r:id="rId22"/>
              </a:rPr>
              <a:t>Башкиры на поляне</a:t>
            </a:r>
            <a:endParaRPr lang="ru-RU" dirty="0"/>
          </a:p>
          <a:p>
            <a:r>
              <a:rPr lang="ru-RU" b="1" u="sng" dirty="0">
                <a:hlinkClick r:id="rId23"/>
              </a:rPr>
              <a:t>Башкирский деревянный дом</a:t>
            </a:r>
            <a:r>
              <a:rPr lang="ru-RU" b="1" dirty="0"/>
              <a:t> (+ 21 слайд)</a:t>
            </a:r>
            <a:endParaRPr lang="ru-RU" dirty="0"/>
          </a:p>
          <a:p>
            <a:r>
              <a:rPr lang="ru-RU" b="1" u="sng" dirty="0">
                <a:hlinkClick r:id="rId24"/>
              </a:rPr>
              <a:t>Волчья стая</a:t>
            </a:r>
            <a:endParaRPr lang="ru-RU" dirty="0"/>
          </a:p>
          <a:p>
            <a:r>
              <a:rPr lang="ru-RU" b="1" u="sng" dirty="0">
                <a:hlinkClick r:id="rId25"/>
              </a:rPr>
              <a:t>Кочевой народ</a:t>
            </a:r>
            <a:endParaRPr lang="ru-RU" dirty="0"/>
          </a:p>
          <a:p>
            <a:r>
              <a:rPr lang="ru-RU" b="1" u="sng" dirty="0">
                <a:hlinkClick r:id="rId26"/>
              </a:rPr>
              <a:t>Поляна</a:t>
            </a:r>
            <a:endParaRPr lang="ru-RU" dirty="0"/>
          </a:p>
          <a:p>
            <a:r>
              <a:rPr lang="ru-RU" b="1" u="sng" dirty="0">
                <a:hlinkClick r:id="rId27"/>
              </a:rPr>
              <a:t>Юрта</a:t>
            </a:r>
            <a:endParaRPr lang="ru-RU" dirty="0"/>
          </a:p>
          <a:p>
            <a:r>
              <a:rPr lang="ru-RU" b="1" dirty="0"/>
              <a:t>13 слайд</a:t>
            </a:r>
            <a:endParaRPr lang="ru-RU" dirty="0"/>
          </a:p>
          <a:p>
            <a:r>
              <a:rPr lang="ru-RU" b="1" u="sng" dirty="0">
                <a:hlinkClick r:id="rId28"/>
              </a:rPr>
              <a:t>Дедушка обучает внука ремеслу</a:t>
            </a:r>
            <a:endParaRPr lang="ru-RU" dirty="0"/>
          </a:p>
          <a:p>
            <a:r>
              <a:rPr lang="ru-RU" b="1" u="sng" dirty="0">
                <a:hlinkClick r:id="rId29"/>
              </a:rPr>
              <a:t>Татарский праздник</a:t>
            </a:r>
            <a:endParaRPr lang="ru-RU" dirty="0"/>
          </a:p>
          <a:p>
            <a:r>
              <a:rPr lang="ru-RU" b="1" u="sng" dirty="0">
                <a:hlinkClick r:id="rId30"/>
              </a:rPr>
              <a:t>Расписной татарский дом</a:t>
            </a:r>
            <a:endParaRPr lang="ru-RU" dirty="0"/>
          </a:p>
          <a:p>
            <a:endParaRPr lang="ru-RU" dirty="0"/>
          </a:p>
        </p:txBody>
      </p:sp>
      <p:sp>
        <p:nvSpPr>
          <p:cNvPr id="7" name="TextBox 6"/>
          <p:cNvSpPr txBox="1"/>
          <p:nvPr/>
        </p:nvSpPr>
        <p:spPr>
          <a:xfrm>
            <a:off x="8512788" y="975657"/>
            <a:ext cx="3531574" cy="4801314"/>
          </a:xfrm>
          <a:prstGeom prst="rect">
            <a:avLst/>
          </a:prstGeom>
          <a:noFill/>
        </p:spPr>
        <p:txBody>
          <a:bodyPr wrap="square" rtlCol="0">
            <a:spAutoFit/>
          </a:bodyPr>
          <a:lstStyle/>
          <a:p>
            <a:r>
              <a:rPr lang="ru-RU" b="1" dirty="0"/>
              <a:t>14 слайд</a:t>
            </a:r>
            <a:endParaRPr lang="ru-RU" dirty="0"/>
          </a:p>
          <a:p>
            <a:r>
              <a:rPr lang="ru-RU" b="1" u="sng" dirty="0">
                <a:hlinkClick r:id="rId31"/>
              </a:rPr>
              <a:t>Добыча руды</a:t>
            </a:r>
            <a:endParaRPr lang="ru-RU" dirty="0"/>
          </a:p>
          <a:p>
            <a:r>
              <a:rPr lang="ru-RU" b="1" u="sng" dirty="0">
                <a:hlinkClick r:id="rId32"/>
              </a:rPr>
              <a:t>Русские хлеборобы</a:t>
            </a:r>
            <a:r>
              <a:rPr lang="ru-RU" b="1" dirty="0"/>
              <a:t> (+ 24 слайд)</a:t>
            </a:r>
            <a:endParaRPr lang="ru-RU" dirty="0"/>
          </a:p>
          <a:p>
            <a:r>
              <a:rPr lang="ru-RU" b="1" dirty="0"/>
              <a:t>18 слайд</a:t>
            </a:r>
            <a:endParaRPr lang="ru-RU" dirty="0"/>
          </a:p>
          <a:p>
            <a:r>
              <a:rPr lang="ru-RU" b="1" u="sng" dirty="0">
                <a:hlinkClick r:id="rId25"/>
              </a:rPr>
              <a:t>Кочевники</a:t>
            </a:r>
            <a:endParaRPr lang="ru-RU" dirty="0"/>
          </a:p>
          <a:p>
            <a:r>
              <a:rPr lang="ru-RU" b="1" dirty="0"/>
              <a:t>19 слайд</a:t>
            </a:r>
            <a:endParaRPr lang="ru-RU" dirty="0"/>
          </a:p>
          <a:p>
            <a:r>
              <a:rPr lang="ru-RU" b="1" u="sng" dirty="0">
                <a:hlinkClick r:id="rId33"/>
              </a:rPr>
              <a:t>Волк</a:t>
            </a:r>
            <a:endParaRPr lang="ru-RU" dirty="0"/>
          </a:p>
          <a:p>
            <a:r>
              <a:rPr lang="ru-RU" b="1" u="sng" dirty="0">
                <a:hlinkClick r:id="rId34"/>
              </a:rPr>
              <a:t>Лиса</a:t>
            </a:r>
            <a:endParaRPr lang="ru-RU" dirty="0"/>
          </a:p>
          <a:p>
            <a:r>
              <a:rPr lang="ru-RU" b="1" u="sng" dirty="0">
                <a:hlinkClick r:id="rId35"/>
              </a:rPr>
              <a:t>Медведь</a:t>
            </a:r>
            <a:endParaRPr lang="ru-RU" dirty="0"/>
          </a:p>
          <a:p>
            <a:r>
              <a:rPr lang="ru-RU" b="1" dirty="0"/>
              <a:t>20 слайд</a:t>
            </a:r>
            <a:endParaRPr lang="ru-RU" dirty="0"/>
          </a:p>
          <a:p>
            <a:r>
              <a:rPr lang="ru-RU" b="1" u="sng" dirty="0">
                <a:hlinkClick r:id="rId36"/>
              </a:rPr>
              <a:t>Юрта</a:t>
            </a:r>
            <a:endParaRPr lang="ru-RU" dirty="0"/>
          </a:p>
          <a:p>
            <a:r>
              <a:rPr lang="ru-RU" b="1" dirty="0"/>
              <a:t>22 слайд</a:t>
            </a:r>
            <a:endParaRPr lang="ru-RU" dirty="0"/>
          </a:p>
          <a:p>
            <a:r>
              <a:rPr lang="ru-RU" b="1" u="sng" dirty="0">
                <a:hlinkClick r:id="rId37"/>
              </a:rPr>
              <a:t>Татарская деревня</a:t>
            </a:r>
            <a:r>
              <a:rPr lang="ru-RU" b="1" dirty="0"/>
              <a:t> </a:t>
            </a:r>
            <a:endParaRPr lang="ru-RU" dirty="0"/>
          </a:p>
          <a:p>
            <a:r>
              <a:rPr lang="ru-RU" b="1" dirty="0"/>
              <a:t> </a:t>
            </a:r>
            <a:r>
              <a:rPr lang="ru-RU" b="1" dirty="0" smtClean="0"/>
              <a:t>25 </a:t>
            </a:r>
            <a:r>
              <a:rPr lang="ru-RU" b="1" dirty="0"/>
              <a:t>слайд</a:t>
            </a:r>
            <a:endParaRPr lang="ru-RU" dirty="0"/>
          </a:p>
          <a:p>
            <a:r>
              <a:rPr lang="ru-RU" b="1" u="sng" dirty="0">
                <a:hlinkClick r:id="rId38"/>
              </a:rPr>
              <a:t>Добыча руды</a:t>
            </a:r>
            <a:endParaRPr lang="ru-RU" dirty="0"/>
          </a:p>
          <a:p>
            <a:r>
              <a:rPr lang="ru-RU" b="1" dirty="0"/>
              <a:t>26 слайд</a:t>
            </a:r>
            <a:endParaRPr lang="ru-RU" dirty="0"/>
          </a:p>
          <a:p>
            <a:r>
              <a:rPr lang="ru-RU" b="1" u="sng" dirty="0">
                <a:hlinkClick r:id="rId39"/>
              </a:rPr>
              <a:t>«Мы едины!»</a:t>
            </a:r>
            <a:endParaRPr lang="ru-RU" dirty="0"/>
          </a:p>
        </p:txBody>
      </p:sp>
    </p:spTree>
    <p:extLst>
      <p:ext uri="{BB962C8B-B14F-4D97-AF65-F5344CB8AC3E}">
        <p14:creationId xmlns:p14="http://schemas.microsoft.com/office/powerpoint/2010/main" val="54970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5" name="буква Я"/>
          <p:cNvGrpSpPr/>
          <p:nvPr/>
        </p:nvGrpSpPr>
        <p:grpSpPr>
          <a:xfrm>
            <a:off x="8037904" y="2099705"/>
            <a:ext cx="1932623" cy="1796087"/>
            <a:chOff x="749617" y="701039"/>
            <a:chExt cx="1932623" cy="1796087"/>
          </a:xfrm>
        </p:grpSpPr>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17" y="701039"/>
              <a:ext cx="1932623" cy="1796087"/>
            </a:xfrm>
            <a:prstGeom prst="rect">
              <a:avLst/>
            </a:prstGeom>
          </p:spPr>
        </p:pic>
        <p:sp>
          <p:nvSpPr>
            <p:cNvPr id="17" name="Прямоугольник 16"/>
            <p:cNvSpPr/>
            <p:nvPr/>
          </p:nvSpPr>
          <p:spPr>
            <a:xfrm>
              <a:off x="1348680" y="1137417"/>
              <a:ext cx="73449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5400" b="1" cap="none" spc="0" dirty="0" smtClean="0">
                  <a:ln/>
                  <a:solidFill>
                    <a:srgbClr val="C00000"/>
                  </a:solidFill>
                  <a:effectLst/>
                  <a:latin typeface="Verdana" panose="020B0604030504040204" pitchFamily="34" charset="0"/>
                  <a:ea typeface="Verdana" panose="020B0604030504040204" pitchFamily="34" charset="0"/>
                  <a:cs typeface="Verdana" panose="020B0604030504040204" pitchFamily="34" charset="0"/>
                </a:rPr>
                <a:t>Я</a:t>
              </a:r>
              <a:endParaRPr lang="ru-RU" sz="5400" b="1" cap="none" spc="0" dirty="0">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12" name="буква И"/>
          <p:cNvGrpSpPr/>
          <p:nvPr/>
        </p:nvGrpSpPr>
        <p:grpSpPr>
          <a:xfrm>
            <a:off x="8037903" y="3822715"/>
            <a:ext cx="1932623" cy="1796087"/>
            <a:chOff x="749617" y="701039"/>
            <a:chExt cx="1932623" cy="1796087"/>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17" y="701039"/>
              <a:ext cx="1932623" cy="1796087"/>
            </a:xfrm>
            <a:prstGeom prst="rect">
              <a:avLst/>
            </a:prstGeom>
          </p:spPr>
        </p:pic>
        <p:sp>
          <p:nvSpPr>
            <p:cNvPr id="14" name="Прямоугольник 13"/>
            <p:cNvSpPr/>
            <p:nvPr/>
          </p:nvSpPr>
          <p:spPr>
            <a:xfrm>
              <a:off x="1331047" y="1137417"/>
              <a:ext cx="7697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5400" b="1" cap="none" spc="0" dirty="0" smtClean="0">
                  <a:ln/>
                  <a:solidFill>
                    <a:srgbClr val="C00000"/>
                  </a:solidFill>
                  <a:effectLst/>
                  <a:latin typeface="Verdana" panose="020B0604030504040204" pitchFamily="34" charset="0"/>
                  <a:ea typeface="Verdana" panose="020B0604030504040204" pitchFamily="34" charset="0"/>
                  <a:cs typeface="Verdana" panose="020B0604030504040204" pitchFamily="34" charset="0"/>
                </a:rPr>
                <a:t>И</a:t>
              </a:r>
              <a:endParaRPr lang="ru-RU" sz="5400" b="1" cap="none" spc="0" dirty="0">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9" name="буква С"/>
          <p:cNvGrpSpPr/>
          <p:nvPr/>
        </p:nvGrpSpPr>
        <p:grpSpPr>
          <a:xfrm>
            <a:off x="5102398" y="2099705"/>
            <a:ext cx="1932623" cy="1796087"/>
            <a:chOff x="749617" y="701039"/>
            <a:chExt cx="1932623" cy="1796087"/>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17" y="701039"/>
              <a:ext cx="1932623" cy="1796087"/>
            </a:xfrm>
            <a:prstGeom prst="rect">
              <a:avLst/>
            </a:prstGeom>
          </p:spPr>
        </p:pic>
        <p:sp>
          <p:nvSpPr>
            <p:cNvPr id="11" name="Прямоугольник 10"/>
            <p:cNvSpPr/>
            <p:nvPr/>
          </p:nvSpPr>
          <p:spPr>
            <a:xfrm>
              <a:off x="1369519" y="1137417"/>
              <a:ext cx="69281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5400" b="1" cap="none" spc="0" dirty="0" smtClean="0">
                  <a:ln/>
                  <a:solidFill>
                    <a:srgbClr val="C00000"/>
                  </a:solidFill>
                  <a:effectLst/>
                  <a:latin typeface="Verdana" panose="020B0604030504040204" pitchFamily="34" charset="0"/>
                  <a:ea typeface="Verdana" panose="020B0604030504040204" pitchFamily="34" charset="0"/>
                  <a:cs typeface="Verdana" panose="020B0604030504040204" pitchFamily="34" charset="0"/>
                </a:rPr>
                <a:t>С</a:t>
              </a:r>
              <a:endParaRPr lang="ru-RU" sz="5400" b="1" cap="none" spc="0" dirty="0">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5" name="буква О"/>
          <p:cNvGrpSpPr/>
          <p:nvPr/>
        </p:nvGrpSpPr>
        <p:grpSpPr>
          <a:xfrm>
            <a:off x="1954442" y="3822715"/>
            <a:ext cx="1932623" cy="1796087"/>
            <a:chOff x="749617" y="701039"/>
            <a:chExt cx="1932623" cy="1796087"/>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17" y="701039"/>
              <a:ext cx="1932623" cy="1796087"/>
            </a:xfrm>
            <a:prstGeom prst="rect">
              <a:avLst/>
            </a:prstGeom>
          </p:spPr>
        </p:pic>
        <p:sp>
          <p:nvSpPr>
            <p:cNvPr id="4" name="Прямоугольник 3"/>
            <p:cNvSpPr/>
            <p:nvPr/>
          </p:nvSpPr>
          <p:spPr>
            <a:xfrm>
              <a:off x="1329444" y="1137417"/>
              <a:ext cx="77296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5400" b="1" cap="none" spc="0" dirty="0" smtClean="0">
                  <a:ln/>
                  <a:solidFill>
                    <a:srgbClr val="C00000"/>
                  </a:solidFill>
                  <a:effectLst/>
                  <a:latin typeface="Verdana" panose="020B0604030504040204" pitchFamily="34" charset="0"/>
                  <a:ea typeface="Verdana" panose="020B0604030504040204" pitchFamily="34" charset="0"/>
                  <a:cs typeface="Verdana" panose="020B0604030504040204" pitchFamily="34" charset="0"/>
                </a:rPr>
                <a:t>О</a:t>
              </a:r>
              <a:endParaRPr lang="ru-RU" sz="5400" b="1" cap="none" spc="0" dirty="0">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6" name="буква Р"/>
          <p:cNvGrpSpPr/>
          <p:nvPr/>
        </p:nvGrpSpPr>
        <p:grpSpPr>
          <a:xfrm>
            <a:off x="2166892" y="2099705"/>
            <a:ext cx="1932623" cy="1796087"/>
            <a:chOff x="749617" y="701039"/>
            <a:chExt cx="1932623" cy="1796087"/>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17" y="701039"/>
              <a:ext cx="1932623" cy="1796087"/>
            </a:xfrm>
            <a:prstGeom prst="rect">
              <a:avLst/>
            </a:prstGeom>
          </p:spPr>
        </p:pic>
        <p:sp>
          <p:nvSpPr>
            <p:cNvPr id="8" name="Прямоугольник 7"/>
            <p:cNvSpPr/>
            <p:nvPr/>
          </p:nvSpPr>
          <p:spPr>
            <a:xfrm>
              <a:off x="1369519" y="1137417"/>
              <a:ext cx="69281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5400" b="1" cap="none" spc="0" dirty="0" smtClean="0">
                  <a:ln/>
                  <a:solidFill>
                    <a:srgbClr val="C00000"/>
                  </a:solidFill>
                  <a:effectLst/>
                  <a:latin typeface="Verdana" panose="020B0604030504040204" pitchFamily="34" charset="0"/>
                  <a:ea typeface="Verdana" panose="020B0604030504040204" pitchFamily="34" charset="0"/>
                  <a:cs typeface="Verdana" panose="020B0604030504040204" pitchFamily="34" charset="0"/>
                </a:rPr>
                <a:t>Р</a:t>
              </a:r>
              <a:endParaRPr lang="ru-RU" sz="5400" b="1" cap="none" spc="0" dirty="0">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sp>
        <p:nvSpPr>
          <p:cNvPr id="22" name="Прямоугольник 21"/>
          <p:cNvSpPr/>
          <p:nvPr/>
        </p:nvSpPr>
        <p:spPr>
          <a:xfrm>
            <a:off x="732949" y="346055"/>
            <a:ext cx="10726103" cy="523220"/>
          </a:xfrm>
          <a:prstGeom prst="rect">
            <a:avLst/>
          </a:prstGeom>
          <a:noFill/>
        </p:spPr>
        <p:txBody>
          <a:bodyPr wrap="square" lIns="91440" tIns="45720" rIns="91440" bIns="45720">
            <a:spAutoFit/>
          </a:bodyPr>
          <a:lstStyle/>
          <a:p>
            <a:pPr algn="ctr"/>
            <a:r>
              <a:rPr lang="ru-RU" sz="2800" b="1" cap="none" spc="0" dirty="0" smtClean="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rPr>
              <a:t>Игра </a:t>
            </a:r>
            <a:r>
              <a:rPr lang="ru-RU" sz="2800" b="1" dirty="0" smtClean="0">
                <a:ln w="12700" cmpd="sng">
                  <a:solidFill>
                    <a:srgbClr val="C00000"/>
                  </a:solidFill>
                  <a:prstDash val="solid"/>
                </a:ln>
                <a:solidFill>
                  <a:srgbClr val="C00000"/>
                </a:solidFill>
                <a:latin typeface="Verdana" panose="020B0604030504040204" pitchFamily="34" charset="0"/>
                <a:ea typeface="Verdana" panose="020B0604030504040204" pitchFamily="34" charset="0"/>
                <a:cs typeface="Verdana" panose="020B0604030504040204" pitchFamily="34" charset="0"/>
              </a:rPr>
              <a:t>«Составьте слово»</a:t>
            </a:r>
            <a:endParaRPr lang="ru-RU" sz="4000" b="1" cap="none" spc="0" dirty="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nvGrpSpPr>
          <p:cNvPr id="26" name="кнопка Старт"/>
          <p:cNvGrpSpPr/>
          <p:nvPr/>
        </p:nvGrpSpPr>
        <p:grpSpPr>
          <a:xfrm>
            <a:off x="5203031" y="5979326"/>
            <a:ext cx="1785937" cy="842963"/>
            <a:chOff x="5328642" y="5614987"/>
            <a:chExt cx="1785937" cy="842963"/>
          </a:xfrm>
        </p:grpSpPr>
        <p:sp>
          <p:nvSpPr>
            <p:cNvPr id="27" name="Скругленный прямоугольник 26"/>
            <p:cNvSpPr/>
            <p:nvPr/>
          </p:nvSpPr>
          <p:spPr>
            <a:xfrm>
              <a:off x="5328642" y="5614987"/>
              <a:ext cx="1785937" cy="84296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5443538" y="5815012"/>
              <a:ext cx="1547836" cy="4429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00000"/>
                  </a:solidFill>
                </a:rPr>
                <a:t>ПРОВЕРКА</a:t>
              </a:r>
              <a:endParaRPr lang="ru-RU" sz="2000" b="1" dirty="0">
                <a:solidFill>
                  <a:srgbClr val="C00000"/>
                </a:solidFill>
              </a:endParaRPr>
            </a:p>
          </p:txBody>
        </p:sp>
      </p:grpSp>
      <p:grpSp>
        <p:nvGrpSpPr>
          <p:cNvPr id="29" name="буква С"/>
          <p:cNvGrpSpPr/>
          <p:nvPr/>
        </p:nvGrpSpPr>
        <p:grpSpPr>
          <a:xfrm>
            <a:off x="4996172" y="3822715"/>
            <a:ext cx="1932623" cy="1796087"/>
            <a:chOff x="749617" y="701039"/>
            <a:chExt cx="1932623" cy="1796087"/>
          </a:xfrm>
        </p:grpSpPr>
        <p:pic>
          <p:nvPicPr>
            <p:cNvPr id="30" name="Рисунок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17" y="701039"/>
              <a:ext cx="1932623" cy="1796087"/>
            </a:xfrm>
            <a:prstGeom prst="rect">
              <a:avLst/>
            </a:prstGeom>
          </p:spPr>
        </p:pic>
        <p:sp>
          <p:nvSpPr>
            <p:cNvPr id="31" name="Прямоугольник 30"/>
            <p:cNvSpPr/>
            <p:nvPr/>
          </p:nvSpPr>
          <p:spPr>
            <a:xfrm>
              <a:off x="1369519" y="1137417"/>
              <a:ext cx="69281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5400" b="1" cap="none" spc="0" dirty="0" smtClean="0">
                  <a:ln/>
                  <a:solidFill>
                    <a:srgbClr val="C00000"/>
                  </a:solidFill>
                  <a:effectLst/>
                  <a:latin typeface="Verdana" panose="020B0604030504040204" pitchFamily="34" charset="0"/>
                  <a:ea typeface="Verdana" panose="020B0604030504040204" pitchFamily="34" charset="0"/>
                  <a:cs typeface="Verdana" panose="020B0604030504040204" pitchFamily="34" charset="0"/>
                </a:rPr>
                <a:t>С</a:t>
              </a:r>
              <a:endParaRPr lang="ru-RU" sz="5400" b="1" cap="none" spc="0" dirty="0">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19" name="облако -кнопка"/>
          <p:cNvGrpSpPr/>
          <p:nvPr/>
        </p:nvGrpSpPr>
        <p:grpSpPr>
          <a:xfrm>
            <a:off x="872151" y="869078"/>
            <a:ext cx="10244822" cy="1092367"/>
            <a:chOff x="389319" y="968593"/>
            <a:chExt cx="10244822" cy="891342"/>
          </a:xfrm>
        </p:grpSpPr>
        <p:sp>
          <p:nvSpPr>
            <p:cNvPr id="32" name="Прямоугольник 31"/>
            <p:cNvSpPr/>
            <p:nvPr/>
          </p:nvSpPr>
          <p:spPr>
            <a:xfrm>
              <a:off x="389319" y="1081409"/>
              <a:ext cx="9824850" cy="778526"/>
            </a:xfrm>
            <a:prstGeom prst="rect">
              <a:avLst/>
            </a:prstGeom>
            <a:noFill/>
          </p:spPr>
          <p:txBody>
            <a:bodyPr wrap="square" lIns="91440" tIns="45720" rIns="91440" bIns="45720">
              <a:spAutoFit/>
            </a:bodyPr>
            <a:lstStyle/>
            <a:p>
              <a:pPr algn="ctr"/>
              <a:r>
                <a:rPr lang="ru-RU" sz="2800" cap="none" spc="0" dirty="0" smtClean="0">
                  <a:ln w="19050" cmpd="sng">
                    <a:solidFill>
                      <a:schemeClr val="tx1"/>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Добавим в хоровод облаков ещё одно облако</a:t>
              </a:r>
            </a:p>
            <a:p>
              <a:pPr algn="ctr"/>
              <a:r>
                <a:rPr lang="ru-RU" sz="2800" dirty="0" smtClean="0">
                  <a:ln w="1905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Составьте из букв слово</a:t>
              </a:r>
              <a:endParaRPr lang="ru-RU" sz="4000" cap="none" spc="0" dirty="0">
                <a:ln w="19050" cmpd="sng">
                  <a:solidFill>
                    <a:schemeClr val="tx1"/>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18" name="картинка облако мал"/>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6196" y="968593"/>
              <a:ext cx="977945" cy="840942"/>
            </a:xfrm>
            <a:prstGeom prst="rect">
              <a:avLst/>
            </a:prstGeom>
          </p:spPr>
        </p:pic>
      </p:grpSp>
      <p:grpSp>
        <p:nvGrpSpPr>
          <p:cNvPr id="37" name="Группа 36"/>
          <p:cNvGrpSpPr/>
          <p:nvPr/>
        </p:nvGrpSpPr>
        <p:grpSpPr>
          <a:xfrm>
            <a:off x="1429708" y="1645122"/>
            <a:ext cx="8894093" cy="1796087"/>
            <a:chOff x="654639" y="1389327"/>
            <a:chExt cx="8894093" cy="1796087"/>
          </a:xfrm>
        </p:grpSpPr>
        <p:grpSp>
          <p:nvGrpSpPr>
            <p:cNvPr id="38" name="буква Я"/>
            <p:cNvGrpSpPr/>
            <p:nvPr/>
          </p:nvGrpSpPr>
          <p:grpSpPr>
            <a:xfrm>
              <a:off x="7616109" y="1389327"/>
              <a:ext cx="1932623" cy="1796087"/>
              <a:chOff x="749617" y="701039"/>
              <a:chExt cx="1932623" cy="1796087"/>
            </a:xfrm>
          </p:grpSpPr>
          <p:pic>
            <p:nvPicPr>
              <p:cNvPr id="54" name="Рисунок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17" y="701039"/>
                <a:ext cx="1932623" cy="1796087"/>
              </a:xfrm>
              <a:prstGeom prst="rect">
                <a:avLst/>
              </a:prstGeom>
            </p:spPr>
          </p:pic>
          <p:sp>
            <p:nvSpPr>
              <p:cNvPr id="55" name="Прямоугольник 54"/>
              <p:cNvSpPr/>
              <p:nvPr/>
            </p:nvSpPr>
            <p:spPr>
              <a:xfrm>
                <a:off x="1348680" y="1137417"/>
                <a:ext cx="73449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5400" b="1" cap="none" spc="0" dirty="0" smtClean="0">
                    <a:ln/>
                    <a:solidFill>
                      <a:srgbClr val="C00000"/>
                    </a:solidFill>
                    <a:effectLst/>
                    <a:latin typeface="Verdana" panose="020B0604030504040204" pitchFamily="34" charset="0"/>
                    <a:ea typeface="Verdana" panose="020B0604030504040204" pitchFamily="34" charset="0"/>
                    <a:cs typeface="Verdana" panose="020B0604030504040204" pitchFamily="34" charset="0"/>
                  </a:rPr>
                  <a:t>Я</a:t>
                </a:r>
                <a:endParaRPr lang="ru-RU" sz="5400" b="1" cap="none" spc="0" dirty="0">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39" name="буква И"/>
            <p:cNvGrpSpPr/>
            <p:nvPr/>
          </p:nvGrpSpPr>
          <p:grpSpPr>
            <a:xfrm>
              <a:off x="6223815" y="1389327"/>
              <a:ext cx="1932623" cy="1796087"/>
              <a:chOff x="749617" y="701039"/>
              <a:chExt cx="1932623" cy="1796087"/>
            </a:xfrm>
          </p:grpSpPr>
          <p:pic>
            <p:nvPicPr>
              <p:cNvPr id="52" name="Рисунок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17" y="701039"/>
                <a:ext cx="1932623" cy="1796087"/>
              </a:xfrm>
              <a:prstGeom prst="rect">
                <a:avLst/>
              </a:prstGeom>
            </p:spPr>
          </p:pic>
          <p:sp>
            <p:nvSpPr>
              <p:cNvPr id="53" name="Прямоугольник 52"/>
              <p:cNvSpPr/>
              <p:nvPr/>
            </p:nvSpPr>
            <p:spPr>
              <a:xfrm>
                <a:off x="1331047" y="1137417"/>
                <a:ext cx="7697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5400" b="1" cap="none" spc="0" dirty="0" smtClean="0">
                    <a:ln/>
                    <a:solidFill>
                      <a:srgbClr val="C00000"/>
                    </a:solidFill>
                    <a:effectLst/>
                    <a:latin typeface="Verdana" panose="020B0604030504040204" pitchFamily="34" charset="0"/>
                    <a:ea typeface="Verdana" panose="020B0604030504040204" pitchFamily="34" charset="0"/>
                    <a:cs typeface="Verdana" panose="020B0604030504040204" pitchFamily="34" charset="0"/>
                  </a:rPr>
                  <a:t>И</a:t>
                </a:r>
                <a:endParaRPr lang="ru-RU" sz="5400" b="1" cap="none" spc="0" dirty="0">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40" name="буква С"/>
            <p:cNvGrpSpPr/>
            <p:nvPr/>
          </p:nvGrpSpPr>
          <p:grpSpPr>
            <a:xfrm>
              <a:off x="3439227" y="1389327"/>
              <a:ext cx="1932623" cy="1796087"/>
              <a:chOff x="749617" y="701039"/>
              <a:chExt cx="1932623" cy="1796087"/>
            </a:xfrm>
          </p:grpSpPr>
          <p:pic>
            <p:nvPicPr>
              <p:cNvPr id="50" name="Рисунок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17" y="701039"/>
                <a:ext cx="1932623" cy="1796087"/>
              </a:xfrm>
              <a:prstGeom prst="rect">
                <a:avLst/>
              </a:prstGeom>
            </p:spPr>
          </p:pic>
          <p:sp>
            <p:nvSpPr>
              <p:cNvPr id="51" name="Прямоугольник 50"/>
              <p:cNvSpPr/>
              <p:nvPr/>
            </p:nvSpPr>
            <p:spPr>
              <a:xfrm>
                <a:off x="1369519" y="1137417"/>
                <a:ext cx="69281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5400" b="1" cap="none" spc="0" dirty="0" smtClean="0">
                    <a:ln/>
                    <a:solidFill>
                      <a:srgbClr val="C00000"/>
                    </a:solidFill>
                    <a:effectLst/>
                    <a:latin typeface="Verdana" panose="020B0604030504040204" pitchFamily="34" charset="0"/>
                    <a:ea typeface="Verdana" panose="020B0604030504040204" pitchFamily="34" charset="0"/>
                    <a:cs typeface="Verdana" panose="020B0604030504040204" pitchFamily="34" charset="0"/>
                  </a:rPr>
                  <a:t>С</a:t>
                </a:r>
                <a:endParaRPr lang="ru-RU" sz="5400" b="1" cap="none" spc="0" dirty="0">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41" name="буква О"/>
            <p:cNvGrpSpPr/>
            <p:nvPr/>
          </p:nvGrpSpPr>
          <p:grpSpPr>
            <a:xfrm>
              <a:off x="2046933" y="1389327"/>
              <a:ext cx="1932623" cy="1796087"/>
              <a:chOff x="749617" y="701039"/>
              <a:chExt cx="1932623" cy="1796087"/>
            </a:xfrm>
          </p:grpSpPr>
          <p:pic>
            <p:nvPicPr>
              <p:cNvPr id="48" name="Рисунок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17" y="701039"/>
                <a:ext cx="1932623" cy="1796087"/>
              </a:xfrm>
              <a:prstGeom prst="rect">
                <a:avLst/>
              </a:prstGeom>
            </p:spPr>
          </p:pic>
          <p:sp>
            <p:nvSpPr>
              <p:cNvPr id="49" name="Прямоугольник 48"/>
              <p:cNvSpPr/>
              <p:nvPr/>
            </p:nvSpPr>
            <p:spPr>
              <a:xfrm>
                <a:off x="1329444" y="1137417"/>
                <a:ext cx="77296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5400" b="1" cap="none" spc="0" dirty="0" smtClean="0">
                    <a:ln/>
                    <a:solidFill>
                      <a:srgbClr val="C00000"/>
                    </a:solidFill>
                    <a:effectLst/>
                    <a:latin typeface="Verdana" panose="020B0604030504040204" pitchFamily="34" charset="0"/>
                    <a:ea typeface="Verdana" panose="020B0604030504040204" pitchFamily="34" charset="0"/>
                    <a:cs typeface="Verdana" panose="020B0604030504040204" pitchFamily="34" charset="0"/>
                  </a:rPr>
                  <a:t>О</a:t>
                </a:r>
                <a:endParaRPr lang="ru-RU" sz="5400" b="1" cap="none" spc="0" dirty="0">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42" name="буква Р"/>
            <p:cNvGrpSpPr/>
            <p:nvPr/>
          </p:nvGrpSpPr>
          <p:grpSpPr>
            <a:xfrm>
              <a:off x="654639" y="1389327"/>
              <a:ext cx="1932623" cy="1796087"/>
              <a:chOff x="749617" y="701039"/>
              <a:chExt cx="1932623" cy="179608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17" y="701039"/>
                <a:ext cx="1932623" cy="1796087"/>
              </a:xfrm>
              <a:prstGeom prst="rect">
                <a:avLst/>
              </a:prstGeom>
            </p:spPr>
          </p:pic>
          <p:sp>
            <p:nvSpPr>
              <p:cNvPr id="47" name="Прямоугольник 46"/>
              <p:cNvSpPr/>
              <p:nvPr/>
            </p:nvSpPr>
            <p:spPr>
              <a:xfrm>
                <a:off x="1285362" y="894521"/>
                <a:ext cx="861134"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7200" b="1" cap="none" spc="0" dirty="0" smtClean="0">
                    <a:ln/>
                    <a:solidFill>
                      <a:srgbClr val="C00000"/>
                    </a:solidFill>
                    <a:effectLst/>
                    <a:latin typeface="Verdana" panose="020B0604030504040204" pitchFamily="34" charset="0"/>
                    <a:ea typeface="Verdana" panose="020B0604030504040204" pitchFamily="34" charset="0"/>
                    <a:cs typeface="Verdana" panose="020B0604030504040204" pitchFamily="34" charset="0"/>
                  </a:rPr>
                  <a:t>Р</a:t>
                </a:r>
                <a:endParaRPr lang="ru-RU" sz="7200" b="1" cap="none" spc="0" dirty="0">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43" name="буква С"/>
            <p:cNvGrpSpPr/>
            <p:nvPr/>
          </p:nvGrpSpPr>
          <p:grpSpPr>
            <a:xfrm>
              <a:off x="4831521" y="1389327"/>
              <a:ext cx="1932623" cy="1796087"/>
              <a:chOff x="749617" y="701039"/>
              <a:chExt cx="1932623" cy="1796087"/>
            </a:xfrm>
          </p:grpSpPr>
          <p:pic>
            <p:nvPicPr>
              <p:cNvPr id="44" name="Рисунок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17" y="701039"/>
                <a:ext cx="1932623" cy="1796087"/>
              </a:xfrm>
              <a:prstGeom prst="rect">
                <a:avLst/>
              </a:prstGeom>
            </p:spPr>
          </p:pic>
          <p:sp>
            <p:nvSpPr>
              <p:cNvPr id="45" name="Прямоугольник 44"/>
              <p:cNvSpPr/>
              <p:nvPr/>
            </p:nvSpPr>
            <p:spPr>
              <a:xfrm>
                <a:off x="1369519" y="1137417"/>
                <a:ext cx="69281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5400" b="1" cap="none" spc="0" dirty="0" smtClean="0">
                    <a:ln/>
                    <a:solidFill>
                      <a:srgbClr val="C00000"/>
                    </a:solidFill>
                    <a:effectLst/>
                    <a:latin typeface="Verdana" panose="020B0604030504040204" pitchFamily="34" charset="0"/>
                    <a:ea typeface="Verdana" panose="020B0604030504040204" pitchFamily="34" charset="0"/>
                    <a:cs typeface="Verdana" panose="020B0604030504040204" pitchFamily="34" charset="0"/>
                  </a:rPr>
                  <a:t>С</a:t>
                </a:r>
                <a:endParaRPr lang="ru-RU" sz="5400" b="1" cap="none" spc="0" dirty="0">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59" name="Группа 58"/>
          <p:cNvGrpSpPr/>
          <p:nvPr/>
        </p:nvGrpSpPr>
        <p:grpSpPr>
          <a:xfrm>
            <a:off x="11272838" y="6254356"/>
            <a:ext cx="919162" cy="592946"/>
            <a:chOff x="7843838" y="5907891"/>
            <a:chExt cx="1085850" cy="642938"/>
          </a:xfrm>
        </p:grpSpPr>
        <p:sp>
          <p:nvSpPr>
            <p:cNvPr id="60" name="Скругленный прямоугольник 59">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Стрелка вправо 60">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2911315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strVal val="ppt_w*0.70"/>
                                          </p:val>
                                        </p:tav>
                                      </p:tavLst>
                                    </p:anim>
                                    <p:anim calcmode="lin" valueType="num">
                                      <p:cBhvr>
                                        <p:cTn id="7" dur="1000"/>
                                        <p:tgtEl>
                                          <p:spTgt spid="5"/>
                                        </p:tgtEl>
                                        <p:attrNameLst>
                                          <p:attrName>ppt_h</p:attrName>
                                        </p:attrNameLst>
                                      </p:cBhvr>
                                      <p:tavLst>
                                        <p:tav tm="0">
                                          <p:val>
                                            <p:strVal val="ppt_h"/>
                                          </p:val>
                                        </p:tav>
                                        <p:tav tm="100000">
                                          <p:val>
                                            <p:strVal val="ppt_h"/>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par>
                                <p:cTn id="10" presetID="55" presetClass="exit" presetSubtype="0" fill="hold" nodeType="withEffect">
                                  <p:stCondLst>
                                    <p:cond delay="0"/>
                                  </p:stCondLst>
                                  <p:childTnLst>
                                    <p:anim calcmode="lin" valueType="num">
                                      <p:cBhvr>
                                        <p:cTn id="11" dur="1000"/>
                                        <p:tgtEl>
                                          <p:spTgt spid="6"/>
                                        </p:tgtEl>
                                        <p:attrNameLst>
                                          <p:attrName>ppt_w</p:attrName>
                                        </p:attrNameLst>
                                      </p:cBhvr>
                                      <p:tavLst>
                                        <p:tav tm="0">
                                          <p:val>
                                            <p:strVal val="ppt_w"/>
                                          </p:val>
                                        </p:tav>
                                        <p:tav tm="100000">
                                          <p:val>
                                            <p:strVal val="ppt_w*0.70"/>
                                          </p:val>
                                        </p:tav>
                                      </p:tavLst>
                                    </p:anim>
                                    <p:anim calcmode="lin" valueType="num">
                                      <p:cBhvr>
                                        <p:cTn id="12" dur="1000"/>
                                        <p:tgtEl>
                                          <p:spTgt spid="6"/>
                                        </p:tgtEl>
                                        <p:attrNameLst>
                                          <p:attrName>ppt_h</p:attrName>
                                        </p:attrNameLst>
                                      </p:cBhvr>
                                      <p:tavLst>
                                        <p:tav tm="0">
                                          <p:val>
                                            <p:strVal val="ppt_h"/>
                                          </p:val>
                                        </p:tav>
                                        <p:tav tm="100000">
                                          <p:val>
                                            <p:strVal val="ppt_h"/>
                                          </p:val>
                                        </p:tav>
                                      </p:tavLst>
                                    </p:anim>
                                    <p:animEffect transition="out" filter="fade">
                                      <p:cBhvr>
                                        <p:cTn id="13" dur="1000"/>
                                        <p:tgtEl>
                                          <p:spTgt spid="6"/>
                                        </p:tgtEl>
                                      </p:cBhvr>
                                    </p:animEffect>
                                    <p:set>
                                      <p:cBhvr>
                                        <p:cTn id="14" dur="1" fill="hold">
                                          <p:stCondLst>
                                            <p:cond delay="999"/>
                                          </p:stCondLst>
                                        </p:cTn>
                                        <p:tgtEl>
                                          <p:spTgt spid="6"/>
                                        </p:tgtEl>
                                        <p:attrNameLst>
                                          <p:attrName>style.visibility</p:attrName>
                                        </p:attrNameLst>
                                      </p:cBhvr>
                                      <p:to>
                                        <p:strVal val="hidden"/>
                                      </p:to>
                                    </p:set>
                                  </p:childTnLst>
                                </p:cTn>
                              </p:par>
                              <p:par>
                                <p:cTn id="15" presetID="55" presetClass="exit" presetSubtype="0" fill="hold" nodeType="withEffect">
                                  <p:stCondLst>
                                    <p:cond delay="0"/>
                                  </p:stCondLst>
                                  <p:childTnLst>
                                    <p:anim calcmode="lin" valueType="num">
                                      <p:cBhvr>
                                        <p:cTn id="16" dur="1000"/>
                                        <p:tgtEl>
                                          <p:spTgt spid="9"/>
                                        </p:tgtEl>
                                        <p:attrNameLst>
                                          <p:attrName>ppt_w</p:attrName>
                                        </p:attrNameLst>
                                      </p:cBhvr>
                                      <p:tavLst>
                                        <p:tav tm="0">
                                          <p:val>
                                            <p:strVal val="ppt_w"/>
                                          </p:val>
                                        </p:tav>
                                        <p:tav tm="100000">
                                          <p:val>
                                            <p:strVal val="ppt_w*0.70"/>
                                          </p:val>
                                        </p:tav>
                                      </p:tavLst>
                                    </p:anim>
                                    <p:anim calcmode="lin" valueType="num">
                                      <p:cBhvr>
                                        <p:cTn id="17" dur="1000"/>
                                        <p:tgtEl>
                                          <p:spTgt spid="9"/>
                                        </p:tgtEl>
                                        <p:attrNameLst>
                                          <p:attrName>ppt_h</p:attrName>
                                        </p:attrNameLst>
                                      </p:cBhvr>
                                      <p:tavLst>
                                        <p:tav tm="0">
                                          <p:val>
                                            <p:strVal val="ppt_h"/>
                                          </p:val>
                                        </p:tav>
                                        <p:tav tm="100000">
                                          <p:val>
                                            <p:strVal val="ppt_h"/>
                                          </p:val>
                                        </p:tav>
                                      </p:tavLst>
                                    </p:anim>
                                    <p:animEffect transition="out" filter="fade">
                                      <p:cBhvr>
                                        <p:cTn id="18" dur="1000"/>
                                        <p:tgtEl>
                                          <p:spTgt spid="9"/>
                                        </p:tgtEl>
                                      </p:cBhvr>
                                    </p:animEffect>
                                    <p:set>
                                      <p:cBhvr>
                                        <p:cTn id="19" dur="1" fill="hold">
                                          <p:stCondLst>
                                            <p:cond delay="999"/>
                                          </p:stCondLst>
                                        </p:cTn>
                                        <p:tgtEl>
                                          <p:spTgt spid="9"/>
                                        </p:tgtEl>
                                        <p:attrNameLst>
                                          <p:attrName>style.visibility</p:attrName>
                                        </p:attrNameLst>
                                      </p:cBhvr>
                                      <p:to>
                                        <p:strVal val="hidden"/>
                                      </p:to>
                                    </p:set>
                                  </p:childTnLst>
                                </p:cTn>
                              </p:par>
                              <p:par>
                                <p:cTn id="20" presetID="55" presetClass="exit" presetSubtype="0" fill="hold" nodeType="withEffect">
                                  <p:stCondLst>
                                    <p:cond delay="0"/>
                                  </p:stCondLst>
                                  <p:childTnLst>
                                    <p:anim calcmode="lin" valueType="num">
                                      <p:cBhvr>
                                        <p:cTn id="21" dur="1000"/>
                                        <p:tgtEl>
                                          <p:spTgt spid="15"/>
                                        </p:tgtEl>
                                        <p:attrNameLst>
                                          <p:attrName>ppt_w</p:attrName>
                                        </p:attrNameLst>
                                      </p:cBhvr>
                                      <p:tavLst>
                                        <p:tav tm="0">
                                          <p:val>
                                            <p:strVal val="ppt_w"/>
                                          </p:val>
                                        </p:tav>
                                        <p:tav tm="100000">
                                          <p:val>
                                            <p:strVal val="ppt_w*0.70"/>
                                          </p:val>
                                        </p:tav>
                                      </p:tavLst>
                                    </p:anim>
                                    <p:anim calcmode="lin" valueType="num">
                                      <p:cBhvr>
                                        <p:cTn id="22" dur="1000"/>
                                        <p:tgtEl>
                                          <p:spTgt spid="15"/>
                                        </p:tgtEl>
                                        <p:attrNameLst>
                                          <p:attrName>ppt_h</p:attrName>
                                        </p:attrNameLst>
                                      </p:cBhvr>
                                      <p:tavLst>
                                        <p:tav tm="0">
                                          <p:val>
                                            <p:strVal val="ppt_h"/>
                                          </p:val>
                                        </p:tav>
                                        <p:tav tm="100000">
                                          <p:val>
                                            <p:strVal val="ppt_h"/>
                                          </p:val>
                                        </p:tav>
                                      </p:tavLst>
                                    </p:anim>
                                    <p:animEffect transition="out" filter="fade">
                                      <p:cBhvr>
                                        <p:cTn id="23" dur="1000"/>
                                        <p:tgtEl>
                                          <p:spTgt spid="15"/>
                                        </p:tgtEl>
                                      </p:cBhvr>
                                    </p:animEffect>
                                    <p:set>
                                      <p:cBhvr>
                                        <p:cTn id="24" dur="1" fill="hold">
                                          <p:stCondLst>
                                            <p:cond delay="999"/>
                                          </p:stCondLst>
                                        </p:cTn>
                                        <p:tgtEl>
                                          <p:spTgt spid="15"/>
                                        </p:tgtEl>
                                        <p:attrNameLst>
                                          <p:attrName>style.visibility</p:attrName>
                                        </p:attrNameLst>
                                      </p:cBhvr>
                                      <p:to>
                                        <p:strVal val="hidden"/>
                                      </p:to>
                                    </p:set>
                                  </p:childTnLst>
                                </p:cTn>
                              </p:par>
                              <p:par>
                                <p:cTn id="25" presetID="55" presetClass="exit" presetSubtype="0" fill="hold" nodeType="withEffect">
                                  <p:stCondLst>
                                    <p:cond delay="0"/>
                                  </p:stCondLst>
                                  <p:childTnLst>
                                    <p:anim calcmode="lin" valueType="num">
                                      <p:cBhvr>
                                        <p:cTn id="26" dur="1000"/>
                                        <p:tgtEl>
                                          <p:spTgt spid="12"/>
                                        </p:tgtEl>
                                        <p:attrNameLst>
                                          <p:attrName>ppt_w</p:attrName>
                                        </p:attrNameLst>
                                      </p:cBhvr>
                                      <p:tavLst>
                                        <p:tav tm="0">
                                          <p:val>
                                            <p:strVal val="ppt_w"/>
                                          </p:val>
                                        </p:tav>
                                        <p:tav tm="100000">
                                          <p:val>
                                            <p:strVal val="ppt_w*0.70"/>
                                          </p:val>
                                        </p:tav>
                                      </p:tavLst>
                                    </p:anim>
                                    <p:anim calcmode="lin" valueType="num">
                                      <p:cBhvr>
                                        <p:cTn id="27" dur="1000"/>
                                        <p:tgtEl>
                                          <p:spTgt spid="12"/>
                                        </p:tgtEl>
                                        <p:attrNameLst>
                                          <p:attrName>ppt_h</p:attrName>
                                        </p:attrNameLst>
                                      </p:cBhvr>
                                      <p:tavLst>
                                        <p:tav tm="0">
                                          <p:val>
                                            <p:strVal val="ppt_h"/>
                                          </p:val>
                                        </p:tav>
                                        <p:tav tm="100000">
                                          <p:val>
                                            <p:strVal val="ppt_h"/>
                                          </p:val>
                                        </p:tav>
                                      </p:tavLst>
                                    </p:anim>
                                    <p:animEffect transition="out" filter="fade">
                                      <p:cBhvr>
                                        <p:cTn id="28" dur="1000"/>
                                        <p:tgtEl>
                                          <p:spTgt spid="12"/>
                                        </p:tgtEl>
                                      </p:cBhvr>
                                    </p:animEffect>
                                    <p:set>
                                      <p:cBhvr>
                                        <p:cTn id="29" dur="1" fill="hold">
                                          <p:stCondLst>
                                            <p:cond delay="999"/>
                                          </p:stCondLst>
                                        </p:cTn>
                                        <p:tgtEl>
                                          <p:spTgt spid="12"/>
                                        </p:tgtEl>
                                        <p:attrNameLst>
                                          <p:attrName>style.visibility</p:attrName>
                                        </p:attrNameLst>
                                      </p:cBhvr>
                                      <p:to>
                                        <p:strVal val="hidden"/>
                                      </p:to>
                                    </p:set>
                                  </p:childTnLst>
                                </p:cTn>
                              </p:par>
                              <p:par>
                                <p:cTn id="30" presetID="55" presetClass="exit" presetSubtype="0" fill="hold" nodeType="withEffect">
                                  <p:stCondLst>
                                    <p:cond delay="0"/>
                                  </p:stCondLst>
                                  <p:childTnLst>
                                    <p:anim calcmode="lin" valueType="num">
                                      <p:cBhvr>
                                        <p:cTn id="31" dur="1000"/>
                                        <p:tgtEl>
                                          <p:spTgt spid="29"/>
                                        </p:tgtEl>
                                        <p:attrNameLst>
                                          <p:attrName>ppt_w</p:attrName>
                                        </p:attrNameLst>
                                      </p:cBhvr>
                                      <p:tavLst>
                                        <p:tav tm="0">
                                          <p:val>
                                            <p:strVal val="ppt_w"/>
                                          </p:val>
                                        </p:tav>
                                        <p:tav tm="100000">
                                          <p:val>
                                            <p:strVal val="ppt_w*0.70"/>
                                          </p:val>
                                        </p:tav>
                                      </p:tavLst>
                                    </p:anim>
                                    <p:anim calcmode="lin" valueType="num">
                                      <p:cBhvr>
                                        <p:cTn id="32" dur="1000"/>
                                        <p:tgtEl>
                                          <p:spTgt spid="29"/>
                                        </p:tgtEl>
                                        <p:attrNameLst>
                                          <p:attrName>ppt_h</p:attrName>
                                        </p:attrNameLst>
                                      </p:cBhvr>
                                      <p:tavLst>
                                        <p:tav tm="0">
                                          <p:val>
                                            <p:strVal val="ppt_h"/>
                                          </p:val>
                                        </p:tav>
                                        <p:tav tm="100000">
                                          <p:val>
                                            <p:strVal val="ppt_h"/>
                                          </p:val>
                                        </p:tav>
                                      </p:tavLst>
                                    </p:anim>
                                    <p:animEffect transition="out" filter="fade">
                                      <p:cBhvr>
                                        <p:cTn id="33" dur="1000"/>
                                        <p:tgtEl>
                                          <p:spTgt spid="29"/>
                                        </p:tgtEl>
                                      </p:cBhvr>
                                    </p:animEffect>
                                    <p:set>
                                      <p:cBhvr>
                                        <p:cTn id="34" dur="1" fill="hold">
                                          <p:stCondLst>
                                            <p:cond delay="999"/>
                                          </p:stCondLst>
                                        </p:cTn>
                                        <p:tgtEl>
                                          <p:spTgt spid="29"/>
                                        </p:tgtEl>
                                        <p:attrNameLst>
                                          <p:attrName>style.visibility</p:attrName>
                                        </p:attrNameLst>
                                      </p:cBhvr>
                                      <p:to>
                                        <p:strVal val="hidden"/>
                                      </p:to>
                                    </p:set>
                                  </p:childTnLst>
                                </p:cTn>
                              </p:par>
                            </p:childTnLst>
                          </p:cTn>
                        </p:par>
                        <p:par>
                          <p:cTn id="35" fill="hold">
                            <p:stCondLst>
                              <p:cond delay="1000"/>
                            </p:stCondLst>
                            <p:childTnLst>
                              <p:par>
                                <p:cTn id="36" presetID="55"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1000" fill="hold"/>
                                        <p:tgtEl>
                                          <p:spTgt spid="37"/>
                                        </p:tgtEl>
                                        <p:attrNameLst>
                                          <p:attrName>ppt_w</p:attrName>
                                        </p:attrNameLst>
                                      </p:cBhvr>
                                      <p:tavLst>
                                        <p:tav tm="0">
                                          <p:val>
                                            <p:strVal val="#ppt_w*0.70"/>
                                          </p:val>
                                        </p:tav>
                                        <p:tav tm="100000">
                                          <p:val>
                                            <p:strVal val="#ppt_w"/>
                                          </p:val>
                                        </p:tav>
                                      </p:tavLst>
                                    </p:anim>
                                    <p:anim calcmode="lin" valueType="num">
                                      <p:cBhvr>
                                        <p:cTn id="39" dur="1000" fill="hold"/>
                                        <p:tgtEl>
                                          <p:spTgt spid="37"/>
                                        </p:tgtEl>
                                        <p:attrNameLst>
                                          <p:attrName>ppt_h</p:attrName>
                                        </p:attrNameLst>
                                      </p:cBhvr>
                                      <p:tavLst>
                                        <p:tav tm="0">
                                          <p:val>
                                            <p:strVal val="#ppt_h"/>
                                          </p:val>
                                        </p:tav>
                                        <p:tav tm="100000">
                                          <p:val>
                                            <p:strVal val="#ppt_h"/>
                                          </p:val>
                                        </p:tav>
                                      </p:tavLst>
                                    </p:anim>
                                    <p:animEffect transition="in" filter="fade">
                                      <p:cBhvr>
                                        <p:cTn id="40" dur="1000"/>
                                        <p:tgtEl>
                                          <p:spTgt spid="37"/>
                                        </p:tgtEl>
                                      </p:cBhvr>
                                    </p:animEffect>
                                  </p:childTnLst>
                                </p:cTn>
                              </p:par>
                            </p:childTnLst>
                          </p:cTn>
                        </p:par>
                      </p:childTnLst>
                    </p:cTn>
                  </p:par>
                </p:childTnLst>
              </p:cTn>
              <p:nextCondLst>
                <p:cond evt="onClick" delay="0">
                  <p:tgtEl>
                    <p:spTgt spid="2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2388093" y="975657"/>
            <a:ext cx="7415813" cy="523220"/>
          </a:xfrm>
          <a:prstGeom prst="rect">
            <a:avLst/>
          </a:prstGeom>
          <a:noFill/>
        </p:spPr>
        <p:txBody>
          <a:bodyPr wrap="none" lIns="91440" tIns="45720" rIns="91440" bIns="45720">
            <a:spAutoFit/>
          </a:bodyPr>
          <a:lstStyle/>
          <a:p>
            <a:pPr algn="ctr"/>
            <a:r>
              <a:rPr lang="ru-RU" sz="2800" cap="none" spc="0" dirty="0" smtClean="0">
                <a:ln w="12700" cmpd="sng">
                  <a:solidFill>
                    <a:schemeClr val="tx1"/>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«Какие народы живут в нашем крае?»</a:t>
            </a:r>
            <a:endParaRPr lang="ru-RU" sz="2800" cap="none" spc="0" dirty="0">
              <a:ln w="12700" cmpd="sng">
                <a:solidFill>
                  <a:schemeClr val="tx1"/>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Прямоугольник 3"/>
          <p:cNvSpPr/>
          <p:nvPr/>
        </p:nvSpPr>
        <p:spPr>
          <a:xfrm>
            <a:off x="3772287" y="452437"/>
            <a:ext cx="4647427" cy="523220"/>
          </a:xfrm>
          <a:prstGeom prst="rect">
            <a:avLst/>
          </a:prstGeom>
          <a:noFill/>
        </p:spPr>
        <p:txBody>
          <a:bodyPr wrap="none" lIns="91440" tIns="45720" rIns="91440" bIns="45720">
            <a:spAutoFit/>
          </a:bodyPr>
          <a:lstStyle/>
          <a:p>
            <a:pPr algn="ctr"/>
            <a:r>
              <a:rPr lang="ru-RU" sz="2800" b="1" cap="none" spc="0" dirty="0" smtClean="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rPr>
              <a:t>Тема классного часа:</a:t>
            </a:r>
            <a:endParaRPr lang="ru-RU" sz="2800" b="1" cap="none" spc="0" dirty="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nvGrpSpPr>
          <p:cNvPr id="10" name="Группа 9"/>
          <p:cNvGrpSpPr/>
          <p:nvPr/>
        </p:nvGrpSpPr>
        <p:grpSpPr>
          <a:xfrm>
            <a:off x="11272838" y="6254356"/>
            <a:ext cx="919162" cy="592946"/>
            <a:chOff x="7843838" y="5907891"/>
            <a:chExt cx="1085850" cy="642938"/>
          </a:xfrm>
        </p:grpSpPr>
        <p:sp>
          <p:nvSpPr>
            <p:cNvPr id="11" name="Скругленный прямоугольник 10">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6688106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4120" y="1336153"/>
            <a:ext cx="7254240" cy="4314557"/>
          </a:xfrm>
          <a:prstGeom prst="rect">
            <a:avLst/>
          </a:prstGeom>
        </p:spPr>
      </p:pic>
      <p:sp>
        <p:nvSpPr>
          <p:cNvPr id="6" name="Прямоугольник 5"/>
          <p:cNvSpPr/>
          <p:nvPr/>
        </p:nvSpPr>
        <p:spPr>
          <a:xfrm>
            <a:off x="2916284" y="347990"/>
            <a:ext cx="6359433" cy="523220"/>
          </a:xfrm>
          <a:prstGeom prst="rect">
            <a:avLst/>
          </a:prstGeom>
          <a:noFill/>
        </p:spPr>
        <p:txBody>
          <a:bodyPr wrap="none" lIns="91440" tIns="45720" rIns="91440" bIns="45720">
            <a:spAutoFit/>
          </a:bodyPr>
          <a:lstStyle/>
          <a:p>
            <a:pPr algn="ctr"/>
            <a:r>
              <a:rPr lang="ru-RU" sz="2800" b="1" cap="none" spc="0" dirty="0" smtClean="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rPr>
              <a:t>Карта нашей страны - России</a:t>
            </a:r>
            <a:endParaRPr lang="ru-RU" sz="2800" b="1" cap="none" spc="0" dirty="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rot="18234347">
            <a:off x="2703406" y="2790297"/>
            <a:ext cx="3566160" cy="461665"/>
          </a:xfrm>
          <a:prstGeom prst="rect">
            <a:avLst/>
          </a:prstGeom>
          <a:noFill/>
        </p:spPr>
        <p:txBody>
          <a:bodyPr wrap="square" rtlCol="0">
            <a:spAutoFit/>
          </a:bodyPr>
          <a:lstStyle/>
          <a:p>
            <a:r>
              <a:rPr lang="ru-RU" sz="2400" dirty="0" smtClean="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Уральские горы</a:t>
            </a:r>
            <a:endParaRPr lang="ru-RU" sz="2400" dirty="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8" name="кнопка Старт"/>
          <p:cNvGrpSpPr/>
          <p:nvPr/>
        </p:nvGrpSpPr>
        <p:grpSpPr>
          <a:xfrm>
            <a:off x="5203031" y="5707866"/>
            <a:ext cx="1785937" cy="842963"/>
            <a:chOff x="5328642" y="5614987"/>
            <a:chExt cx="1785937" cy="842963"/>
          </a:xfrm>
        </p:grpSpPr>
        <p:sp>
          <p:nvSpPr>
            <p:cNvPr id="9" name="Скругленный прямоугольник 8"/>
            <p:cNvSpPr/>
            <p:nvPr/>
          </p:nvSpPr>
          <p:spPr>
            <a:xfrm>
              <a:off x="5328642" y="5614987"/>
              <a:ext cx="1785937" cy="84296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5443538" y="5815012"/>
              <a:ext cx="1547836" cy="4429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00000"/>
                  </a:solidFill>
                </a:rPr>
                <a:t>ПРОВЕРКА</a:t>
              </a:r>
              <a:endParaRPr lang="ru-RU" sz="2000" b="1" dirty="0">
                <a:solidFill>
                  <a:srgbClr val="C00000"/>
                </a:solidFill>
              </a:endParaRPr>
            </a:p>
          </p:txBody>
        </p:sp>
      </p:grpSp>
      <p:sp>
        <p:nvSpPr>
          <p:cNvPr id="11" name="Прямоугольник 10"/>
          <p:cNvSpPr/>
          <p:nvPr/>
        </p:nvSpPr>
        <p:spPr>
          <a:xfrm>
            <a:off x="3482148" y="828969"/>
            <a:ext cx="5227713" cy="523220"/>
          </a:xfrm>
          <a:prstGeom prst="rect">
            <a:avLst/>
          </a:prstGeom>
          <a:noFill/>
        </p:spPr>
        <p:txBody>
          <a:bodyPr wrap="none" lIns="91440" tIns="45720" rIns="91440" bIns="45720">
            <a:spAutoFit/>
          </a:bodyPr>
          <a:lstStyle/>
          <a:p>
            <a:pPr algn="ctr"/>
            <a:r>
              <a:rPr lang="ru-RU" sz="2800" cap="none" spc="0" dirty="0" smtClean="0">
                <a:ln w="12700" cmpd="sng">
                  <a:solidFill>
                    <a:schemeClr val="tx1"/>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Как называется наш край?</a:t>
            </a:r>
            <a:endParaRPr lang="ru-RU" sz="2800" cap="none" spc="0" dirty="0">
              <a:ln w="12700" cmpd="sng">
                <a:solidFill>
                  <a:schemeClr val="tx1"/>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grpSp>
        <p:nvGrpSpPr>
          <p:cNvPr id="2" name="Группа 1"/>
          <p:cNvGrpSpPr/>
          <p:nvPr/>
        </p:nvGrpSpPr>
        <p:grpSpPr>
          <a:xfrm>
            <a:off x="3948013" y="2167532"/>
            <a:ext cx="2510035" cy="2728133"/>
            <a:chOff x="3948013" y="2167532"/>
            <a:chExt cx="2510035" cy="2728133"/>
          </a:xfrm>
        </p:grpSpPr>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63114">
              <a:off x="3948013" y="2167532"/>
              <a:ext cx="2510035" cy="2728133"/>
            </a:xfrm>
            <a:prstGeom prst="rect">
              <a:avLst/>
            </a:prstGeom>
          </p:spPr>
        </p:pic>
        <p:sp>
          <p:nvSpPr>
            <p:cNvPr id="12" name="Прямоугольник 11"/>
            <p:cNvSpPr/>
            <p:nvPr/>
          </p:nvSpPr>
          <p:spPr>
            <a:xfrm>
              <a:off x="4814886" y="3428999"/>
              <a:ext cx="1157289" cy="5286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Урал</a:t>
              </a:r>
              <a:endParaRPr lang="ru-RU" sz="24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6" name="Группа 15"/>
          <p:cNvGrpSpPr/>
          <p:nvPr/>
        </p:nvGrpSpPr>
        <p:grpSpPr>
          <a:xfrm>
            <a:off x="11272838" y="6254356"/>
            <a:ext cx="919162" cy="592946"/>
            <a:chOff x="7843838" y="5907891"/>
            <a:chExt cx="1085850" cy="642938"/>
          </a:xfrm>
        </p:grpSpPr>
        <p:sp>
          <p:nvSpPr>
            <p:cNvPr id="17" name="Скругленный прямоугольник 16">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5529260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508054" y="452437"/>
            <a:ext cx="9175910" cy="523220"/>
          </a:xfrm>
          <a:prstGeom prst="rect">
            <a:avLst/>
          </a:prstGeom>
          <a:noFill/>
        </p:spPr>
        <p:txBody>
          <a:bodyPr wrap="none" lIns="91440" tIns="45720" rIns="91440" bIns="45720">
            <a:spAutoFit/>
          </a:bodyPr>
          <a:lstStyle/>
          <a:p>
            <a:pPr algn="ctr"/>
            <a:r>
              <a:rPr lang="ru-RU" sz="2800" b="1" cap="none" spc="0" dirty="0" smtClean="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rPr>
              <a:t>Административные центры–города Урала</a:t>
            </a:r>
            <a:endParaRPr lang="ru-RU" sz="2800" b="1" cap="none" spc="0" dirty="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nvGrpSpPr>
          <p:cNvPr id="10" name="Группа 9"/>
          <p:cNvGrpSpPr/>
          <p:nvPr/>
        </p:nvGrpSpPr>
        <p:grpSpPr>
          <a:xfrm>
            <a:off x="11272838" y="6254356"/>
            <a:ext cx="919162" cy="592946"/>
            <a:chOff x="7843838" y="5907891"/>
            <a:chExt cx="1085850" cy="642938"/>
          </a:xfrm>
        </p:grpSpPr>
        <p:sp>
          <p:nvSpPr>
            <p:cNvPr id="11" name="Скругленный прямоугольник 10">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Скругленный прямоугольник 1"/>
          <p:cNvSpPr/>
          <p:nvPr/>
        </p:nvSpPr>
        <p:spPr>
          <a:xfrm>
            <a:off x="4881562" y="2211168"/>
            <a:ext cx="2043113" cy="2933271"/>
          </a:xfrm>
          <a:prstGeom prst="round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rgbClr val="C00000"/>
                  </a:solidFill>
                </a:ln>
                <a:solidFill>
                  <a:srgbClr val="FF0000"/>
                </a:solidFill>
                <a:latin typeface="Verdana" panose="020B0604030504040204" pitchFamily="34" charset="0"/>
                <a:ea typeface="Verdana" panose="020B0604030504040204" pitchFamily="34" charset="0"/>
                <a:cs typeface="Verdana" panose="020B0604030504040204" pitchFamily="34" charset="0"/>
              </a:rPr>
              <a:t>Урал</a:t>
            </a:r>
            <a:endParaRPr lang="ru-RU" sz="2400" dirty="0">
              <a:ln>
                <a:solidFill>
                  <a:srgbClr val="C00000"/>
                </a:solidFill>
              </a:ln>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Скругленный прямоугольник 2"/>
          <p:cNvSpPr/>
          <p:nvPr/>
        </p:nvSpPr>
        <p:spPr>
          <a:xfrm>
            <a:off x="7224712" y="2197059"/>
            <a:ext cx="2686050" cy="885825"/>
          </a:xfrm>
          <a:prstGeom prst="round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Уфа</a:t>
            </a:r>
            <a:endParaRPr lang="ru-RU" sz="2400" dirty="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Скругленный прямоугольник 8"/>
          <p:cNvSpPr/>
          <p:nvPr/>
        </p:nvSpPr>
        <p:spPr>
          <a:xfrm>
            <a:off x="7224712" y="3213753"/>
            <a:ext cx="2686050" cy="885825"/>
          </a:xfrm>
          <a:prstGeom prst="round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Курган</a:t>
            </a:r>
            <a:endParaRPr lang="ru-RU" sz="2400" dirty="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Скругленный прямоугольник 12"/>
          <p:cNvSpPr/>
          <p:nvPr/>
        </p:nvSpPr>
        <p:spPr>
          <a:xfrm>
            <a:off x="7224712" y="4258614"/>
            <a:ext cx="2686050" cy="885825"/>
          </a:xfrm>
          <a:prstGeom prst="round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Оренбург</a:t>
            </a:r>
            <a:endParaRPr lang="ru-RU" sz="2400" dirty="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Скругленный прямоугольник 13"/>
          <p:cNvSpPr/>
          <p:nvPr/>
        </p:nvSpPr>
        <p:spPr>
          <a:xfrm>
            <a:off x="6020051" y="5422196"/>
            <a:ext cx="2686050" cy="885825"/>
          </a:xfrm>
          <a:prstGeom prst="round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Пермь</a:t>
            </a:r>
            <a:endParaRPr lang="ru-RU" sz="2400" dirty="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Скругленный прямоугольник 14"/>
          <p:cNvSpPr/>
          <p:nvPr/>
        </p:nvSpPr>
        <p:spPr>
          <a:xfrm>
            <a:off x="1895475" y="4258614"/>
            <a:ext cx="2686050" cy="885825"/>
          </a:xfrm>
          <a:prstGeom prst="round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Салехард</a:t>
            </a:r>
            <a:endParaRPr lang="ru-RU" sz="2400" dirty="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Скругленный прямоугольник 15"/>
          <p:cNvSpPr/>
          <p:nvPr/>
        </p:nvSpPr>
        <p:spPr>
          <a:xfrm>
            <a:off x="1895475" y="3239599"/>
            <a:ext cx="2686050" cy="885825"/>
          </a:xfrm>
          <a:prstGeom prst="round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Ханты - </a:t>
            </a:r>
            <a:r>
              <a:rPr lang="ru-RU" sz="2400" dirty="0" err="1" smtClean="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Мансийск</a:t>
            </a:r>
            <a:endParaRPr lang="ru-RU" sz="2400" dirty="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Скругленный прямоугольник 16"/>
          <p:cNvSpPr/>
          <p:nvPr/>
        </p:nvSpPr>
        <p:spPr>
          <a:xfrm>
            <a:off x="1895475" y="2148301"/>
            <a:ext cx="2686050" cy="885825"/>
          </a:xfrm>
          <a:prstGeom prst="round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Сыктывкар</a:t>
            </a:r>
            <a:endParaRPr lang="ru-RU" sz="2400" dirty="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Скругленный прямоугольник 17"/>
          <p:cNvSpPr/>
          <p:nvPr/>
        </p:nvSpPr>
        <p:spPr>
          <a:xfrm>
            <a:off x="3238500" y="5422196"/>
            <a:ext cx="2686050" cy="885825"/>
          </a:xfrm>
          <a:prstGeom prst="round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Тюмень</a:t>
            </a:r>
            <a:endParaRPr lang="ru-RU" sz="2400" dirty="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Скругленный прямоугольник 18"/>
          <p:cNvSpPr/>
          <p:nvPr/>
        </p:nvSpPr>
        <p:spPr>
          <a:xfrm>
            <a:off x="6020051" y="1152198"/>
            <a:ext cx="2686050" cy="885825"/>
          </a:xfrm>
          <a:prstGeom prst="round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Челябинск</a:t>
            </a:r>
            <a:endParaRPr lang="ru-RU" sz="2400" dirty="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Скругленный прямоугольник 19"/>
          <p:cNvSpPr/>
          <p:nvPr/>
        </p:nvSpPr>
        <p:spPr>
          <a:xfrm>
            <a:off x="3238500" y="1152198"/>
            <a:ext cx="2686050" cy="885825"/>
          </a:xfrm>
          <a:prstGeom prst="round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Екатеринбург</a:t>
            </a:r>
            <a:endParaRPr lang="ru-RU" sz="2400" dirty="0">
              <a:ln>
                <a:solidFill>
                  <a:schemeClr val="tx1"/>
                </a:solidFill>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84518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Прямоугольник 12"/>
          <p:cNvSpPr/>
          <p:nvPr/>
        </p:nvSpPr>
        <p:spPr>
          <a:xfrm>
            <a:off x="2015404" y="452437"/>
            <a:ext cx="8161209" cy="523220"/>
          </a:xfrm>
          <a:prstGeom prst="rect">
            <a:avLst/>
          </a:prstGeom>
          <a:noFill/>
        </p:spPr>
        <p:txBody>
          <a:bodyPr wrap="none" lIns="91440" tIns="45720" rIns="91440" bIns="45720">
            <a:spAutoFit/>
          </a:bodyPr>
          <a:lstStyle/>
          <a:p>
            <a:pPr algn="ctr"/>
            <a:r>
              <a:rPr lang="ru-RU" sz="2800" b="1" cap="none" spc="0" dirty="0" smtClean="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rPr>
              <a:t>Работа с картой Челябинской области</a:t>
            </a:r>
            <a:endParaRPr lang="ru-RU" sz="2800" b="1" cap="none" spc="0" dirty="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nvGrpSpPr>
          <p:cNvPr id="17" name="Группа 16"/>
          <p:cNvGrpSpPr/>
          <p:nvPr/>
        </p:nvGrpSpPr>
        <p:grpSpPr>
          <a:xfrm>
            <a:off x="11272838" y="6254356"/>
            <a:ext cx="919162" cy="592946"/>
            <a:chOff x="7843838" y="5907891"/>
            <a:chExt cx="1085850" cy="642938"/>
          </a:xfrm>
        </p:grpSpPr>
        <p:sp>
          <p:nvSpPr>
            <p:cNvPr id="18" name="Скругленный прямоугольник 17">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21" name="Рисунок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7362" y="975657"/>
            <a:ext cx="4363854" cy="5177535"/>
          </a:xfrm>
          <a:prstGeom prst="rect">
            <a:avLst/>
          </a:prstGeom>
          <a:ln>
            <a:solidFill>
              <a:schemeClr val="accent6">
                <a:lumMod val="50000"/>
              </a:schemeClr>
            </a:solidFill>
          </a:ln>
        </p:spPr>
      </p:pic>
      <p:grpSp>
        <p:nvGrpSpPr>
          <p:cNvPr id="25" name="Группа 24"/>
          <p:cNvGrpSpPr/>
          <p:nvPr/>
        </p:nvGrpSpPr>
        <p:grpSpPr>
          <a:xfrm>
            <a:off x="561270" y="975658"/>
            <a:ext cx="6276078" cy="5177534"/>
            <a:chOff x="875599" y="1038250"/>
            <a:chExt cx="6276078" cy="5035307"/>
          </a:xfrm>
        </p:grpSpPr>
        <p:sp>
          <p:nvSpPr>
            <p:cNvPr id="23" name="Прямоугольник 22"/>
            <p:cNvSpPr/>
            <p:nvPr/>
          </p:nvSpPr>
          <p:spPr>
            <a:xfrm>
              <a:off x="875600" y="4257675"/>
              <a:ext cx="6276077" cy="1815882"/>
            </a:xfrm>
            <a:prstGeom prst="rect">
              <a:avLst/>
            </a:prstGeom>
            <a:noFill/>
            <a:ln>
              <a:solidFill>
                <a:schemeClr val="accent6">
                  <a:lumMod val="50000"/>
                </a:schemeClr>
              </a:solidFill>
            </a:ln>
          </p:spPr>
          <p:txBody>
            <a:bodyPr wrap="none" lIns="91440" tIns="45720" rIns="91440" bIns="45720">
              <a:spAutoFit/>
            </a:bodyPr>
            <a:lstStyle/>
            <a:p>
              <a:pPr algn="ctr"/>
              <a:r>
                <a:rPr lang="ru-RU" sz="2800" cap="none" spc="0" dirty="0" smtClean="0">
                  <a:ln w="12700" cmpd="sng">
                    <a:solidFill>
                      <a:schemeClr val="tx1"/>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Помогите Егорке найти на карте</a:t>
              </a:r>
            </a:p>
            <a:p>
              <a:pPr algn="ctr"/>
              <a:r>
                <a:rPr lang="ru-RU" sz="2800" dirty="0" smtClean="0">
                  <a:ln w="1270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Челябинской области название</a:t>
              </a:r>
            </a:p>
            <a:p>
              <a:pPr algn="ctr"/>
              <a:r>
                <a:rPr lang="ru-RU" sz="2800" dirty="0" smtClean="0">
                  <a:ln w="1270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своего города</a:t>
              </a:r>
              <a:r>
                <a:rPr lang="ru-RU" sz="2800" cap="none" spc="0" dirty="0" smtClean="0">
                  <a:ln w="12700" cmpd="sng">
                    <a:solidFill>
                      <a:schemeClr val="tx1"/>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 и города</a:t>
              </a:r>
              <a:br>
                <a:rPr lang="ru-RU" sz="2800" cap="none" spc="0" dirty="0" smtClean="0">
                  <a:ln w="12700" cmpd="sng">
                    <a:solidFill>
                      <a:schemeClr val="tx1"/>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br>
              <a:r>
                <a:rPr lang="ru-RU" sz="2800" cap="none" spc="0" dirty="0" smtClean="0">
                  <a:ln w="12700" cmpd="sng">
                    <a:solidFill>
                      <a:schemeClr val="tx1"/>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 Челябинска</a:t>
              </a:r>
              <a:endParaRPr lang="ru-RU" sz="2800" cap="none" spc="0" dirty="0">
                <a:ln w="12700" cmpd="sng">
                  <a:solidFill>
                    <a:schemeClr val="tx1"/>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4" name="Прямоугольник 23"/>
            <p:cNvSpPr/>
            <p:nvPr/>
          </p:nvSpPr>
          <p:spPr>
            <a:xfrm>
              <a:off x="875599" y="1038250"/>
              <a:ext cx="6276077" cy="3219425"/>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 name="Рисунок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4017" y="1171574"/>
              <a:ext cx="3921991" cy="3023507"/>
            </a:xfrm>
            <a:prstGeom prst="rect">
              <a:avLst/>
            </a:prstGeom>
          </p:spPr>
        </p:pic>
      </p:grpSp>
      <p:cxnSp>
        <p:nvCxnSpPr>
          <p:cNvPr id="32" name="Прямая соединительная линия 31"/>
          <p:cNvCxnSpPr/>
          <p:nvPr/>
        </p:nvCxnSpPr>
        <p:spPr>
          <a:xfrm>
            <a:off x="9890863" y="2516538"/>
            <a:ext cx="571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8881264" y="1925988"/>
            <a:ext cx="571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4" name="кнопка Старт"/>
          <p:cNvGrpSpPr/>
          <p:nvPr/>
        </p:nvGrpSpPr>
        <p:grpSpPr>
          <a:xfrm>
            <a:off x="5203031" y="5707866"/>
            <a:ext cx="1785937" cy="842963"/>
            <a:chOff x="5328642" y="5614987"/>
            <a:chExt cx="1785937" cy="842963"/>
          </a:xfrm>
        </p:grpSpPr>
        <p:sp>
          <p:nvSpPr>
            <p:cNvPr id="35" name="Скругленный прямоугольник 34"/>
            <p:cNvSpPr/>
            <p:nvPr/>
          </p:nvSpPr>
          <p:spPr>
            <a:xfrm>
              <a:off x="5328642" y="5614987"/>
              <a:ext cx="1785937" cy="84296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5443538" y="5815012"/>
              <a:ext cx="1547836" cy="4429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00000"/>
                  </a:solidFill>
                </a:rPr>
                <a:t>ПРОВЕРКА</a:t>
              </a:r>
              <a:endParaRPr lang="ru-RU" sz="2000" b="1" dirty="0">
                <a:solidFill>
                  <a:srgbClr val="C00000"/>
                </a:solidFill>
              </a:endParaRPr>
            </a:p>
          </p:txBody>
        </p:sp>
      </p:grpSp>
    </p:spTree>
    <p:extLst>
      <p:ext uri="{BB962C8B-B14F-4D97-AF65-F5344CB8AC3E}">
        <p14:creationId xmlns:p14="http://schemas.microsoft.com/office/powerpoint/2010/main" val="41576779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childTnLst>
                    </p:cTn>
                  </p:par>
                </p:childTnLst>
              </p:cTn>
              <p:nextCondLst>
                <p:cond evt="onClick" delay="0">
                  <p:tgtEl>
                    <p:spTgt spid="3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3239518" y="381297"/>
            <a:ext cx="5998758" cy="523220"/>
          </a:xfrm>
          <a:prstGeom prst="rect">
            <a:avLst/>
          </a:prstGeom>
          <a:noFill/>
        </p:spPr>
        <p:txBody>
          <a:bodyPr wrap="none" lIns="91440" tIns="45720" rIns="91440" bIns="45720">
            <a:spAutoFit/>
          </a:bodyPr>
          <a:lstStyle/>
          <a:p>
            <a:pPr algn="ctr"/>
            <a:r>
              <a:rPr lang="ru-RU" sz="2800" b="1" cap="none" spc="0" dirty="0" smtClean="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rPr>
              <a:t>Рассказ о работе археолога</a:t>
            </a:r>
            <a:endParaRPr lang="ru-RU" sz="2800" b="1" cap="none" spc="0" dirty="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759" y="2409622"/>
            <a:ext cx="3810000" cy="3695272"/>
          </a:xfrm>
          <a:prstGeom prst="rect">
            <a:avLst/>
          </a:prstGeom>
          <a:ln>
            <a:solidFill>
              <a:schemeClr val="accent6">
                <a:lumMod val="50000"/>
              </a:schemeClr>
            </a:solidFill>
          </a:ln>
        </p:spPr>
      </p:pic>
      <p:sp>
        <p:nvSpPr>
          <p:cNvPr id="11" name="Прямоугольник 10"/>
          <p:cNvSpPr/>
          <p:nvPr/>
        </p:nvSpPr>
        <p:spPr>
          <a:xfrm>
            <a:off x="989119" y="964572"/>
            <a:ext cx="10213763" cy="1384995"/>
          </a:xfrm>
          <a:prstGeom prst="rect">
            <a:avLst/>
          </a:prstGeom>
          <a:noFill/>
        </p:spPr>
        <p:txBody>
          <a:bodyPr wrap="square" lIns="91440" tIns="45720" rIns="91440" bIns="45720">
            <a:spAutoFit/>
          </a:bodyPr>
          <a:lstStyle/>
          <a:p>
            <a:pPr algn="just"/>
            <a:r>
              <a:rPr lang="ru-RU" sz="2800" cap="none" spc="0" dirty="0" smtClean="0">
                <a:ln w="19050" cmpd="sng">
                  <a:solidFill>
                    <a:schemeClr val="tx1"/>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 </a:t>
            </a:r>
            <a:r>
              <a:rPr lang="ru-RU" sz="2800" cap="none" spc="0" dirty="0" smtClean="0">
                <a:ln w="1905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rPr>
              <a:t>Археолог</a:t>
            </a:r>
            <a:r>
              <a:rPr lang="ru-RU" sz="2800" cap="none" spc="0" dirty="0" smtClean="0">
                <a:ln w="19050" cmpd="sng">
                  <a:solidFill>
                    <a:schemeClr val="tx1"/>
                  </a:solidFill>
                  <a:prstDash val="solid"/>
                </a:ln>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 - это учёный, который изучает человеческую историю по вещественным источникам. </a:t>
            </a:r>
          </a:p>
        </p:txBody>
      </p:sp>
      <p:grpSp>
        <p:nvGrpSpPr>
          <p:cNvPr id="25" name="Группа 24"/>
          <p:cNvGrpSpPr/>
          <p:nvPr/>
        </p:nvGrpSpPr>
        <p:grpSpPr>
          <a:xfrm>
            <a:off x="5262882" y="2409622"/>
            <a:ext cx="5940000" cy="3695272"/>
            <a:chOff x="3126000" y="2409622"/>
            <a:chExt cx="5940000" cy="3695272"/>
          </a:xfrm>
        </p:grpSpPr>
        <p:sp>
          <p:nvSpPr>
            <p:cNvPr id="14" name="Прямоугольник 13"/>
            <p:cNvSpPr/>
            <p:nvPr/>
          </p:nvSpPr>
          <p:spPr>
            <a:xfrm>
              <a:off x="3126000" y="2409622"/>
              <a:ext cx="5940000" cy="523220"/>
            </a:xfrm>
            <a:prstGeom prst="rect">
              <a:avLst/>
            </a:prstGeom>
            <a:noFill/>
            <a:ln w="19050">
              <a:solidFill>
                <a:schemeClr val="accent6">
                  <a:lumMod val="50000"/>
                </a:schemeClr>
              </a:solidFill>
            </a:ln>
            <a:effectLst>
              <a:outerShdw blurRad="57785" dist="33020" dir="3180000" algn="ctr">
                <a:srgbClr val="000000">
                  <a:alpha val="30000"/>
                </a:srgbClr>
              </a:outerShdw>
            </a:effectLst>
          </p:spPr>
          <p:txBody>
            <a:bodyPr wrap="square" lIns="91440" tIns="45720" rIns="91440" bIns="45720">
              <a:spAutoFit/>
            </a:bodyPr>
            <a:lstStyle/>
            <a:p>
              <a:pPr algn="ctr"/>
              <a:r>
                <a:rPr lang="ru-RU" sz="2800" cap="none" spc="0" dirty="0" smtClean="0">
                  <a:ln w="1905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rPr>
                <a:t>вещественные источники </a:t>
              </a:r>
            </a:p>
          </p:txBody>
        </p:sp>
        <p:pic>
          <p:nvPicPr>
            <p:cNvPr id="18" name="Рисунок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6000" y="2978562"/>
              <a:ext cx="5940000" cy="3126332"/>
            </a:xfrm>
            <a:prstGeom prst="rect">
              <a:avLst/>
            </a:prstGeom>
            <a:ln>
              <a:solidFill>
                <a:schemeClr val="accent6">
                  <a:lumMod val="50000"/>
                </a:schemeClr>
              </a:solidFill>
            </a:ln>
          </p:spPr>
        </p:pic>
      </p:grpSp>
      <p:grpSp>
        <p:nvGrpSpPr>
          <p:cNvPr id="13" name="Группа 12"/>
          <p:cNvGrpSpPr/>
          <p:nvPr/>
        </p:nvGrpSpPr>
        <p:grpSpPr>
          <a:xfrm>
            <a:off x="11272838" y="6254356"/>
            <a:ext cx="919162" cy="592946"/>
            <a:chOff x="7843838" y="5907891"/>
            <a:chExt cx="1085850" cy="642938"/>
          </a:xfrm>
        </p:grpSpPr>
        <p:sp>
          <p:nvSpPr>
            <p:cNvPr id="15" name="Скругленный прямоугольник 14">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4926309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Группа 3"/>
          <p:cNvGrpSpPr/>
          <p:nvPr/>
        </p:nvGrpSpPr>
        <p:grpSpPr>
          <a:xfrm>
            <a:off x="1085848" y="1028700"/>
            <a:ext cx="9272587" cy="5229225"/>
            <a:chOff x="785813" y="942975"/>
            <a:chExt cx="9272587" cy="5229225"/>
          </a:xfrm>
        </p:grpSpPr>
        <p:sp>
          <p:nvSpPr>
            <p:cNvPr id="2" name="Прямоугольник 1"/>
            <p:cNvSpPr/>
            <p:nvPr/>
          </p:nvSpPr>
          <p:spPr>
            <a:xfrm>
              <a:off x="785813" y="942975"/>
              <a:ext cx="9272587" cy="5229225"/>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1509568" y="1148743"/>
              <a:ext cx="7825077" cy="2408844"/>
              <a:chOff x="2169739" y="1258769"/>
              <a:chExt cx="7825077" cy="2408844"/>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4691" y="1258770"/>
                <a:ext cx="2890125" cy="2408843"/>
              </a:xfrm>
              <a:prstGeom prst="rect">
                <a:avLst/>
              </a:prstGeom>
              <a:ln w="28575">
                <a:solidFill>
                  <a:schemeClr val="accent6">
                    <a:lumMod val="50000"/>
                  </a:schemeClr>
                </a:solidFill>
              </a:ln>
            </p:spPr>
          </p:pic>
          <p:pic>
            <p:nvPicPr>
              <p:cNvPr id="10" name="Picture 2" descr="http://veroyatno.com.ua/wp-content/uploads/2016/12/92816209_006hb20-770x4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9739" y="1258769"/>
                <a:ext cx="4488236" cy="2408843"/>
              </a:xfrm>
              <a:prstGeom prst="rect">
                <a:avLst/>
              </a:prstGeom>
              <a:noFill/>
              <a:ln w="28575">
                <a:solidFill>
                  <a:schemeClr val="accent6">
                    <a:lumMod val="50000"/>
                  </a:schemeClr>
                </a:solidFill>
              </a:ln>
              <a:extLst>
                <a:ext uri="{909E8E84-426E-40DD-AFC4-6F175D3DCCD1}">
                  <a14:hiddenFill xmlns:a14="http://schemas.microsoft.com/office/drawing/2010/main">
                    <a:solidFill>
                      <a:srgbClr val="FFFFFF"/>
                    </a:solidFill>
                  </a14:hiddenFill>
                </a:ext>
              </a:extLst>
            </p:spPr>
          </p:pic>
        </p:grpSp>
        <p:sp>
          <p:nvSpPr>
            <p:cNvPr id="11" name="Прямоугольник 10"/>
            <p:cNvSpPr/>
            <p:nvPr/>
          </p:nvSpPr>
          <p:spPr>
            <a:xfrm>
              <a:off x="980334" y="3700312"/>
              <a:ext cx="8883544" cy="2246769"/>
            </a:xfrm>
            <a:prstGeom prst="rect">
              <a:avLst/>
            </a:prstGeom>
            <a:noFill/>
            <a:ln w="28575">
              <a:solidFill>
                <a:schemeClr val="tx1"/>
              </a:solidFill>
            </a:ln>
          </p:spPr>
          <p:txBody>
            <a:bodyPr wrap="square" lIns="91440" tIns="45720" rIns="91440" bIns="45720">
              <a:spAutoFit/>
            </a:bodyPr>
            <a:lstStyle/>
            <a:p>
              <a:pPr algn="just"/>
              <a:r>
                <a:rPr lang="ru-RU" sz="2800" dirty="0" smtClean="0">
                  <a:ln w="1905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В республике </a:t>
              </a:r>
              <a:r>
                <a:rPr lang="ru-RU" sz="2800" dirty="0">
                  <a:ln w="1905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Башкортостан, в районе озера Карабалыкты, недалеко от деревни Ташбулатово, был найден целый скелет древнего </a:t>
              </a:r>
              <a:r>
                <a:rPr lang="ru-RU" sz="2800" dirty="0" smtClean="0">
                  <a:ln w="1905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человека. По </a:t>
              </a:r>
              <a:r>
                <a:rPr lang="ru-RU" sz="2800" dirty="0">
                  <a:ln w="1905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останкам скелета </a:t>
              </a:r>
              <a:r>
                <a:rPr lang="ru-RU" sz="2800" dirty="0" smtClean="0">
                  <a:ln w="1905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учёные </a:t>
              </a:r>
              <a:r>
                <a:rPr lang="ru-RU" sz="2800" dirty="0">
                  <a:ln w="1905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воссоздали его облик. </a:t>
              </a:r>
            </a:p>
          </p:txBody>
        </p:sp>
      </p:grpSp>
      <p:sp>
        <p:nvSpPr>
          <p:cNvPr id="13" name="Прямоугольник 12"/>
          <p:cNvSpPr/>
          <p:nvPr/>
        </p:nvSpPr>
        <p:spPr>
          <a:xfrm>
            <a:off x="1661132" y="452437"/>
            <a:ext cx="8869736" cy="523220"/>
          </a:xfrm>
          <a:prstGeom prst="rect">
            <a:avLst/>
          </a:prstGeom>
          <a:noFill/>
        </p:spPr>
        <p:txBody>
          <a:bodyPr wrap="none" lIns="91440" tIns="45720" rIns="91440" bIns="45720">
            <a:spAutoFit/>
          </a:bodyPr>
          <a:lstStyle/>
          <a:p>
            <a:pPr algn="ctr"/>
            <a:r>
              <a:rPr lang="ru-RU" sz="2800" b="1" cap="none" spc="0" dirty="0" smtClean="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rPr>
              <a:t>Археологические исследования на Урале</a:t>
            </a:r>
            <a:endParaRPr lang="ru-RU" sz="2800" b="1" cap="none" spc="0" dirty="0">
              <a:ln w="12700" cmpd="sng">
                <a:solidFill>
                  <a:srgbClr val="C00000"/>
                </a:solidFill>
                <a:prstDash val="solid"/>
              </a:ln>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p:txBody>
      </p:sp>
      <p:grpSp>
        <p:nvGrpSpPr>
          <p:cNvPr id="17" name="Группа 16"/>
          <p:cNvGrpSpPr/>
          <p:nvPr/>
        </p:nvGrpSpPr>
        <p:grpSpPr>
          <a:xfrm>
            <a:off x="1081080" y="1023932"/>
            <a:ext cx="9272587" cy="5229225"/>
            <a:chOff x="1085848" y="1028700"/>
            <a:chExt cx="9272587" cy="5229225"/>
          </a:xfrm>
        </p:grpSpPr>
        <p:grpSp>
          <p:nvGrpSpPr>
            <p:cNvPr id="18" name="Группа 17"/>
            <p:cNvGrpSpPr/>
            <p:nvPr/>
          </p:nvGrpSpPr>
          <p:grpSpPr>
            <a:xfrm>
              <a:off x="1085848" y="1028700"/>
              <a:ext cx="9272587" cy="5229225"/>
              <a:chOff x="785813" y="942975"/>
              <a:chExt cx="9272587" cy="5229225"/>
            </a:xfrm>
          </p:grpSpPr>
          <p:sp>
            <p:nvSpPr>
              <p:cNvPr id="21" name="Прямоугольник 20"/>
              <p:cNvSpPr/>
              <p:nvPr/>
            </p:nvSpPr>
            <p:spPr>
              <a:xfrm>
                <a:off x="785813" y="942975"/>
                <a:ext cx="9272587" cy="5229225"/>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980334" y="4528995"/>
                <a:ext cx="8883544" cy="1384995"/>
              </a:xfrm>
              <a:prstGeom prst="rect">
                <a:avLst/>
              </a:prstGeom>
              <a:noFill/>
              <a:ln w="28575">
                <a:solidFill>
                  <a:schemeClr val="tx1"/>
                </a:solidFill>
              </a:ln>
            </p:spPr>
            <p:txBody>
              <a:bodyPr wrap="square" lIns="91440" tIns="45720" rIns="91440" bIns="45720">
                <a:spAutoFit/>
              </a:bodyPr>
              <a:lstStyle/>
              <a:p>
                <a:pPr algn="just"/>
                <a:r>
                  <a:rPr lang="ru-RU" sz="2800" dirty="0">
                    <a:ln w="1905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А в пещере </a:t>
                </a:r>
                <a:r>
                  <a:rPr lang="ru-RU" sz="2800" dirty="0" err="1">
                    <a:ln w="1905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Шульган-таш</a:t>
                </a:r>
                <a:r>
                  <a:rPr lang="ru-RU" sz="2800" dirty="0">
                    <a:ln w="1905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на берегу Белая (</a:t>
                </a:r>
                <a:r>
                  <a:rPr lang="ru-RU" sz="2800" dirty="0" err="1">
                    <a:ln w="1905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Агидель</a:t>
                </a:r>
                <a:r>
                  <a:rPr lang="ru-RU" sz="2800" dirty="0">
                    <a:ln w="1905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учёные обнаружили наскальные рисунки первобытного человека. </a:t>
                </a:r>
              </a:p>
            </p:txBody>
          </p:sp>
        </p:grpSp>
        <p:pic>
          <p:nvPicPr>
            <p:cNvPr id="19" name="Рисунок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0990" y="1295158"/>
              <a:ext cx="4274347" cy="3053105"/>
            </a:xfrm>
            <a:prstGeom prst="rect">
              <a:avLst/>
            </a:prstGeom>
            <a:ln w="28575">
              <a:solidFill>
                <a:schemeClr val="accent6">
                  <a:lumMod val="50000"/>
                </a:schemeClr>
              </a:solidFill>
            </a:ln>
          </p:spPr>
        </p:pic>
        <p:pic>
          <p:nvPicPr>
            <p:cNvPr id="20" name="Рисунок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4657" y="1303405"/>
              <a:ext cx="4267200" cy="3053105"/>
            </a:xfrm>
            <a:prstGeom prst="rect">
              <a:avLst/>
            </a:prstGeom>
            <a:ln w="28575">
              <a:solidFill>
                <a:schemeClr val="accent6">
                  <a:lumMod val="50000"/>
                </a:schemeClr>
              </a:solidFill>
            </a:ln>
          </p:spPr>
        </p:pic>
      </p:grpSp>
      <p:grpSp>
        <p:nvGrpSpPr>
          <p:cNvPr id="23" name="Группа 22"/>
          <p:cNvGrpSpPr/>
          <p:nvPr/>
        </p:nvGrpSpPr>
        <p:grpSpPr>
          <a:xfrm>
            <a:off x="11272838" y="6254356"/>
            <a:ext cx="919162" cy="592946"/>
            <a:chOff x="7843838" y="5907891"/>
            <a:chExt cx="1085850" cy="642938"/>
          </a:xfrm>
        </p:grpSpPr>
        <p:sp>
          <p:nvSpPr>
            <p:cNvPr id="24" name="Скругленный прямоугольник 23">
              <a:hlinkClick r:id="" action="ppaction://hlinkshowjump?jump=nextslide"/>
            </p:cNvPr>
            <p:cNvSpPr/>
            <p:nvPr/>
          </p:nvSpPr>
          <p:spPr>
            <a:xfrm>
              <a:off x="7843838" y="5907891"/>
              <a:ext cx="1085850" cy="642938"/>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a:hlinkClick r:id="" action="ppaction://hlinkshowjump?jump=nextslide"/>
            </p:cNvPr>
            <p:cNvSpPr/>
            <p:nvPr/>
          </p:nvSpPr>
          <p:spPr>
            <a:xfrm>
              <a:off x="8043864" y="5975761"/>
              <a:ext cx="742950" cy="507197"/>
            </a:xfrm>
            <a:prstGeom prst="rightArrow">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6" name="Группа 25"/>
          <p:cNvGrpSpPr/>
          <p:nvPr/>
        </p:nvGrpSpPr>
        <p:grpSpPr>
          <a:xfrm>
            <a:off x="1104888" y="1033452"/>
            <a:ext cx="9272587" cy="5229225"/>
            <a:chOff x="1081080" y="1023932"/>
            <a:chExt cx="9272587" cy="5229225"/>
          </a:xfrm>
        </p:grpSpPr>
        <p:grpSp>
          <p:nvGrpSpPr>
            <p:cNvPr id="27" name="Группа 26"/>
            <p:cNvGrpSpPr/>
            <p:nvPr/>
          </p:nvGrpSpPr>
          <p:grpSpPr>
            <a:xfrm>
              <a:off x="1081080" y="1023932"/>
              <a:ext cx="9272587" cy="5229225"/>
              <a:chOff x="785813" y="942975"/>
              <a:chExt cx="9272587" cy="5229225"/>
            </a:xfrm>
          </p:grpSpPr>
          <p:sp>
            <p:nvSpPr>
              <p:cNvPr id="29" name="Прямоугольник 28"/>
              <p:cNvSpPr/>
              <p:nvPr/>
            </p:nvSpPr>
            <p:spPr>
              <a:xfrm>
                <a:off x="785813" y="942975"/>
                <a:ext cx="9272587" cy="5229225"/>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980334" y="4586147"/>
                <a:ext cx="8883544" cy="1384995"/>
              </a:xfrm>
              <a:prstGeom prst="rect">
                <a:avLst/>
              </a:prstGeom>
              <a:noFill/>
              <a:ln w="28575">
                <a:solidFill>
                  <a:schemeClr val="tx1"/>
                </a:solidFill>
              </a:ln>
            </p:spPr>
            <p:txBody>
              <a:bodyPr wrap="square" lIns="91440" tIns="45720" rIns="91440" bIns="45720">
                <a:spAutoFit/>
              </a:bodyPr>
              <a:lstStyle/>
              <a:p>
                <a:pPr algn="just"/>
                <a:r>
                  <a:rPr lang="ru-RU" sz="2800" dirty="0" smtClean="0">
                    <a:ln w="1905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Первобытные люди жили </a:t>
                </a:r>
                <a:r>
                  <a:rPr lang="ru-RU" sz="2800" dirty="0">
                    <a:ln w="1905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в </a:t>
                </a:r>
                <a:r>
                  <a:rPr lang="ru-RU" sz="2800" dirty="0" smtClean="0">
                    <a:ln w="1905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пещерах,</a:t>
                </a:r>
                <a:r>
                  <a:rPr lang="ru-RU" sz="2800" dirty="0">
                    <a:ln w="1905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2800" dirty="0" smtClean="0">
                    <a:ln w="1905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возле рек </a:t>
                </a:r>
                <a:r>
                  <a:rPr lang="ru-RU" sz="2800" dirty="0">
                    <a:ln w="1905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и озер, </a:t>
                </a:r>
                <a:r>
                  <a:rPr lang="ru-RU" sz="2800" dirty="0" smtClean="0">
                    <a:ln w="1905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родников </a:t>
                </a:r>
                <a:r>
                  <a:rPr lang="ru-RU" sz="2800" dirty="0">
                    <a:ln w="1905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и </a:t>
                </a:r>
                <a:r>
                  <a:rPr lang="ru-RU" sz="2800" dirty="0" smtClean="0">
                    <a:ln w="1905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ключей; они занимались </a:t>
                </a:r>
                <a:r>
                  <a:rPr lang="ru-RU" sz="2800" dirty="0">
                    <a:ln w="19050" cmpd="sng">
                      <a:solidFill>
                        <a:schemeClr val="tx1"/>
                      </a:solidFill>
                      <a:prstDash val="solid"/>
                    </a:ln>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охотой и собирательством. </a:t>
                </a:r>
              </a:p>
            </p:txBody>
          </p:sp>
        </p:grpSp>
        <p:pic>
          <p:nvPicPr>
            <p:cNvPr id="28" name="Picture 2" descr="http://trud-ost.ru/wp-content/uploads/2011/02/d0b4d180d0b5d0b2d0bdd0b8d0b9-d187d0b5d0bbd0bed0b2d0b5d0ba-1924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83623" y="1118082"/>
              <a:ext cx="6667500" cy="3448051"/>
            </a:xfrm>
            <a:prstGeom prst="rect">
              <a:avLst/>
            </a:prstGeom>
            <a:noFill/>
            <a:ln w="28575">
              <a:solidFill>
                <a:schemeClr val="accent6">
                  <a:lumMod val="50000"/>
                </a:schemeClr>
              </a:solidFill>
            </a:ln>
            <a:extLst>
              <a:ext uri="{909E8E84-426E-40DD-AFC4-6F175D3DCCD1}">
                <a14:hiddenFill xmlns:a14="http://schemas.microsoft.com/office/drawing/2010/main">
                  <a:solidFill>
                    <a:srgbClr val="FFFFFF"/>
                  </a:solidFill>
                </a14:hiddenFill>
              </a:ext>
            </a:extLst>
          </p:spPr>
        </p:pic>
      </p:grpSp>
      <p:sp>
        <p:nvSpPr>
          <p:cNvPr id="6" name="стрелка"/>
          <p:cNvSpPr/>
          <p:nvPr/>
        </p:nvSpPr>
        <p:spPr>
          <a:xfrm rot="5400000">
            <a:off x="9496277" y="3336131"/>
            <a:ext cx="3171825" cy="614363"/>
          </a:xfrm>
          <a:prstGeom prst="triangle">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090474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2000"/>
                                        <p:tgtEl>
                                          <p:spTgt spid="4"/>
                                        </p:tgtEl>
                                        <p:attrNameLst>
                                          <p:attrName>ppt_x</p:attrName>
                                        </p:attrNameLst>
                                      </p:cBhvr>
                                      <p:tavLst>
                                        <p:tav tm="0">
                                          <p:val>
                                            <p:strVal val="ppt_x"/>
                                          </p:val>
                                        </p:tav>
                                        <p:tav tm="100000">
                                          <p:val>
                                            <p:strVal val="1+ppt_w/2"/>
                                          </p:val>
                                        </p:tav>
                                      </p:tavLst>
                                    </p:anim>
                                    <p:anim calcmode="lin" valueType="num">
                                      <p:cBhvr additive="base">
                                        <p:cTn id="7" dur="2000"/>
                                        <p:tgtEl>
                                          <p:spTgt spid="4"/>
                                        </p:tgtEl>
                                        <p:attrNameLst>
                                          <p:attrName>ppt_y</p:attrName>
                                        </p:attrNameLst>
                                      </p:cBhvr>
                                      <p:tavLst>
                                        <p:tav tm="0">
                                          <p:val>
                                            <p:strVal val="ppt_y"/>
                                          </p:val>
                                        </p:tav>
                                        <p:tav tm="100000">
                                          <p:val>
                                            <p:strVal val="ppt_y"/>
                                          </p:val>
                                        </p:tav>
                                      </p:tavLst>
                                    </p:anim>
                                    <p:set>
                                      <p:cBhvr>
                                        <p:cTn id="8" dur="1" fill="hold">
                                          <p:stCondLst>
                                            <p:cond delay="1999"/>
                                          </p:stCondLst>
                                        </p:cTn>
                                        <p:tgtEl>
                                          <p:spTgt spid="4"/>
                                        </p:tgtEl>
                                        <p:attrNameLst>
                                          <p:attrName>style.visibility</p:attrName>
                                        </p:attrNameLst>
                                      </p:cBhvr>
                                      <p:to>
                                        <p:strVal val="hidden"/>
                                      </p:to>
                                    </p:set>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2000" fill="hold"/>
                                        <p:tgtEl>
                                          <p:spTgt spid="17"/>
                                        </p:tgtEl>
                                        <p:attrNameLst>
                                          <p:attrName>ppt_x</p:attrName>
                                        </p:attrNameLst>
                                      </p:cBhvr>
                                      <p:tavLst>
                                        <p:tav tm="0">
                                          <p:val>
                                            <p:strVal val="0-#ppt_w/2"/>
                                          </p:val>
                                        </p:tav>
                                        <p:tav tm="100000">
                                          <p:val>
                                            <p:strVal val="#ppt_x"/>
                                          </p:val>
                                        </p:tav>
                                      </p:tavLst>
                                    </p:anim>
                                    <p:anim calcmode="lin" valueType="num">
                                      <p:cBhvr additive="base">
                                        <p:cTn id="13" dur="2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2" fill="hold" nodeType="clickEffect">
                                  <p:stCondLst>
                                    <p:cond delay="0"/>
                                  </p:stCondLst>
                                  <p:childTnLst>
                                    <p:anim calcmode="lin" valueType="num">
                                      <p:cBhvr additive="base">
                                        <p:cTn id="17" dur="2000"/>
                                        <p:tgtEl>
                                          <p:spTgt spid="17"/>
                                        </p:tgtEl>
                                        <p:attrNameLst>
                                          <p:attrName>ppt_x</p:attrName>
                                        </p:attrNameLst>
                                      </p:cBhvr>
                                      <p:tavLst>
                                        <p:tav tm="0">
                                          <p:val>
                                            <p:strVal val="ppt_x"/>
                                          </p:val>
                                        </p:tav>
                                        <p:tav tm="100000">
                                          <p:val>
                                            <p:strVal val="1+ppt_w/2"/>
                                          </p:val>
                                        </p:tav>
                                      </p:tavLst>
                                    </p:anim>
                                    <p:anim calcmode="lin" valueType="num">
                                      <p:cBhvr additive="base">
                                        <p:cTn id="18" dur="2000"/>
                                        <p:tgtEl>
                                          <p:spTgt spid="17"/>
                                        </p:tgtEl>
                                        <p:attrNameLst>
                                          <p:attrName>ppt_y</p:attrName>
                                        </p:attrNameLst>
                                      </p:cBhvr>
                                      <p:tavLst>
                                        <p:tav tm="0">
                                          <p:val>
                                            <p:strVal val="ppt_y"/>
                                          </p:val>
                                        </p:tav>
                                        <p:tav tm="100000">
                                          <p:val>
                                            <p:strVal val="ppt_y"/>
                                          </p:val>
                                        </p:tav>
                                      </p:tavLst>
                                    </p:anim>
                                    <p:set>
                                      <p:cBhvr>
                                        <p:cTn id="19" dur="1" fill="hold">
                                          <p:stCondLst>
                                            <p:cond delay="1999"/>
                                          </p:stCondLst>
                                        </p:cTn>
                                        <p:tgtEl>
                                          <p:spTgt spid="17"/>
                                        </p:tgtEl>
                                        <p:attrNameLst>
                                          <p:attrName>style.visibility</p:attrName>
                                        </p:attrNameLst>
                                      </p:cBhvr>
                                      <p:to>
                                        <p:strVal val="hidden"/>
                                      </p:to>
                                    </p:set>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2000" fill="hold"/>
                                        <p:tgtEl>
                                          <p:spTgt spid="26"/>
                                        </p:tgtEl>
                                        <p:attrNameLst>
                                          <p:attrName>ppt_x</p:attrName>
                                        </p:attrNameLst>
                                      </p:cBhvr>
                                      <p:tavLst>
                                        <p:tav tm="0">
                                          <p:val>
                                            <p:strVal val="0-#ppt_w/2"/>
                                          </p:val>
                                        </p:tav>
                                        <p:tav tm="100000">
                                          <p:val>
                                            <p:strVal val="#ppt_x"/>
                                          </p:val>
                                        </p:tav>
                                      </p:tavLst>
                                    </p:anim>
                                    <p:anim calcmode="lin" valueType="num">
                                      <p:cBhvr additive="base">
                                        <p:cTn id="24" dur="2000" fill="hold"/>
                                        <p:tgtEl>
                                          <p:spTgt spid="26"/>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1" presetClass="exit"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3471</TotalTime>
  <Words>1088</Words>
  <Application>Microsoft Office PowerPoint</Application>
  <PresentationFormat>Широкоэкранный</PresentationFormat>
  <Paragraphs>250</Paragraphs>
  <Slides>27</Slides>
  <Notes>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Calibri</vt:lpstr>
      <vt:lpstr>Calibri Light</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Алена Сырейщикова</dc:creator>
  <cp:lastModifiedBy>Алена Сырейщикова</cp:lastModifiedBy>
  <cp:revision>127</cp:revision>
  <dcterms:created xsi:type="dcterms:W3CDTF">2017-10-20T19:32:03Z</dcterms:created>
  <dcterms:modified xsi:type="dcterms:W3CDTF">2017-10-26T14:40:05Z</dcterms:modified>
</cp:coreProperties>
</file>