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sldIdLst>
    <p:sldId id="266" r:id="rId2"/>
    <p:sldId id="281" r:id="rId3"/>
    <p:sldId id="283" r:id="rId4"/>
    <p:sldId id="272" r:id="rId5"/>
    <p:sldId id="284" r:id="rId6"/>
    <p:sldId id="276" r:id="rId7"/>
    <p:sldId id="282" r:id="rId8"/>
    <p:sldId id="278" r:id="rId9"/>
    <p:sldId id="279" r:id="rId10"/>
    <p:sldId id="277" r:id="rId11"/>
    <p:sldId id="280" r:id="rId12"/>
    <p:sldId id="268" r:id="rId13"/>
    <p:sldId id="269" r:id="rId14"/>
    <p:sldId id="270" r:id="rId15"/>
    <p:sldId id="285" r:id="rId16"/>
    <p:sldId id="273" r:id="rId17"/>
    <p:sldId id="271" r:id="rId18"/>
    <p:sldId id="274" r:id="rId19"/>
    <p:sldId id="275" r:id="rId20"/>
    <p:sldId id="26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87" autoAdjust="0"/>
    <p:restoredTop sz="90929"/>
  </p:normalViewPr>
  <p:slideViewPr>
    <p:cSldViewPr>
      <p:cViewPr varScale="1">
        <p:scale>
          <a:sx n="67" d="100"/>
          <a:sy n="67" d="100"/>
        </p:scale>
        <p:origin x="-2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3556E-9A76-4888-82FA-9E18F469DBFC}" type="datetimeFigureOut">
              <a:rPr lang="ru-RU" smtClean="0"/>
              <a:pPr/>
              <a:t>20.11.2014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06C98-21B4-4F4A-90FE-E11DC827D7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abitbetter\bamboo.gif"/>
          <p:cNvPicPr>
            <a:picLocks noChangeAspect="1" noChangeArrowheads="1"/>
          </p:cNvPicPr>
          <p:nvPr/>
        </p:nvPicPr>
        <p:blipFill>
          <a:blip r:embed="rId2" cstate="print"/>
          <a:srcRect r="13792"/>
          <a:stretch>
            <a:fillRect/>
          </a:stretch>
        </p:blipFill>
        <p:spPr bwMode="ltGray">
          <a:xfrm>
            <a:off x="6292850" y="-1588"/>
            <a:ext cx="28575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1158875"/>
            <a:ext cx="6248400" cy="14319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429000"/>
            <a:ext cx="6019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57175" y="6248400"/>
            <a:ext cx="16224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108200" y="6248400"/>
            <a:ext cx="299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486400" y="6248400"/>
            <a:ext cx="137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7412-5DF0-4A10-939E-EA2558D6D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CFFC9-E344-4CE7-BAFF-44E8A80B7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86450" y="320675"/>
            <a:ext cx="1885950" cy="5775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320675"/>
            <a:ext cx="5505450" cy="5775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0B9B-3477-4FDD-A590-2286A483A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4B384-6CAC-4FD6-AECC-40F9C80E7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84661-29CC-4FCC-A7DB-10F18BA08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67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562A-D30F-4F6A-AC1D-EC6B427E5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A03CA-6433-4C47-A647-13EFCFA47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B25C-4798-494B-ADFA-9972D10BF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E7645-1F92-4F42-859F-7C3338DF5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4131-E7A9-4718-8AEC-0176E8DB6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783B6-7A40-4349-ADA7-0D7FC427C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bitbetter\bamboo.gif"/>
          <p:cNvPicPr>
            <a:picLocks noChangeAspect="1" noChangeArrowheads="1"/>
          </p:cNvPicPr>
          <p:nvPr/>
        </p:nvPicPr>
        <p:blipFill>
          <a:blip r:embed="rId13" cstate="print"/>
          <a:srcRect r="45976"/>
          <a:stretch>
            <a:fillRect/>
          </a:stretch>
        </p:blipFill>
        <p:spPr bwMode="ltGray">
          <a:xfrm>
            <a:off x="7353300" y="0"/>
            <a:ext cx="179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20675"/>
            <a:ext cx="7467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248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48400" y="6248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EE7DE3-C625-435F-A50B-4C8E91ABC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­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­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user\Desktop\2014%20&#1064;&#1040;&#1043;%20&#1042;%20&#1041;&#1059;&#1044;&#1059;&#1065;&#1045;&#1045;%20&#1059;&#1056;&#1040;&#1051;&#1068;&#1057;&#1050;&#1048;&#1045;%20&#1052;&#1040;&#1057;&#1058;&#1045;&#1056;&#1040;\&#1082;&#1088;&#1072;&#1089;&#1080;&#1074;&#1072;&#1103;%20&#1084;&#1091;&#1079;&#1099;&#1082;&#1072;%20&#1073;&#1077;&#1079;%20&#1089;&#1083;&#1086;&#1074;%20-%20&#1089;&#1083;&#1091;&#1096;&#1072;&#1081;%20&#1080;%20&#1086;&#1090;&#1076;&#1099;&#1093;&#1072;&#1081;%20(mp3ostrov.com).mp3" TargetMode="Externa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3.wav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5.wav"/><Relationship Id="rId1" Type="http://schemas.openxmlformats.org/officeDocument/2006/relationships/tags" Target="../tags/tag5.xml"/><Relationship Id="rId5" Type="http://schemas.openxmlformats.org/officeDocument/2006/relationships/image" Target="../media/image36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3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13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13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audio19.wav"/><Relationship Id="rId1" Type="http://schemas.openxmlformats.org/officeDocument/2006/relationships/tags" Target="../tags/tag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7.wav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71663" y="4853478"/>
            <a:ext cx="57007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Руководители: Свинкина Л.А.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                           Молчанова М.В.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                          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Новоженова</a:t>
            </a:r>
            <a:r>
              <a:rPr lang="ru-RU" sz="2800" b="1" i="1" dirty="0" smtClean="0">
                <a:solidFill>
                  <a:srgbClr val="7030A0"/>
                </a:solidFill>
              </a:rPr>
              <a:t> Н.В.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                           Чухонцев В.А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32656"/>
            <a:ext cx="7312326" cy="429768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Визитная карточка </a:t>
            </a: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для городской технической</a:t>
            </a: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олимпиады рационализаторов </a:t>
            </a: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 изобретателей </a:t>
            </a: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«Шаг в будущее»</a:t>
            </a: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команды «Уральские мастера»</a:t>
            </a:r>
          </a:p>
          <a:p>
            <a:pPr algn="ctr">
              <a:defRPr/>
            </a:pP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МОУ «СОШ № 16»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Запись_0096.wav">
            <a:hlinkClick r:id="" action="ppaction://media"/>
          </p:cNvPr>
          <p:cNvPicPr>
            <a:picLocks noRot="1" noChangeAspect="1"/>
          </p:cNvPicPr>
          <p:nvPr>
            <a:wavAudioFile r:embed="rId2" name="Запись_0096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5" name="красивая музыка без слов - слушай и отдыхай (mp3ostrov.com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5" cstate="print"/>
          <a:stretch>
            <a:fillRect/>
          </a:stretch>
        </p:blipFill>
        <p:spPr>
          <a:xfrm>
            <a:off x="8839200" y="515719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quot;НЛМК-Калуга&quot; выплавил первую тонну стали - ОБНИНСК - Справочник предприятий, Новости, Доска объявлений, Работа"/>
          <p:cNvPicPr>
            <a:picLocks noChangeAspect="1" noChangeArrowheads="1"/>
          </p:cNvPicPr>
          <p:nvPr/>
        </p:nvPicPr>
        <p:blipFill>
          <a:blip r:embed="rId3" cstate="print">
            <a:lum bright="48000" contrast="-56000"/>
          </a:blip>
          <a:srcRect/>
          <a:stretch>
            <a:fillRect/>
          </a:stretch>
        </p:blipFill>
        <p:spPr bwMode="auto">
          <a:xfrm>
            <a:off x="571472" y="2897358"/>
            <a:ext cx="7000924" cy="3275106"/>
          </a:xfrm>
          <a:prstGeom prst="rect">
            <a:avLst/>
          </a:prstGeom>
          <a:noFill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8596" y="357166"/>
            <a:ext cx="728662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3888"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Для изготовления качественной марганцовистой стали установили дуговую электроплавильную печь с механической нагрузкой. </a:t>
            </a:r>
            <a:endParaRPr lang="en-US" sz="3200" b="1" i="1" dirty="0" smtClean="0">
              <a:solidFill>
                <a:srgbClr val="7030A0"/>
              </a:solidFill>
              <a:latin typeface="Arial" charset="0"/>
            </a:endParaRPr>
          </a:p>
          <a:p>
            <a:pPr algn="ctr"/>
            <a:endParaRPr lang="ru-RU" sz="3200" b="1" i="1" dirty="0" smtClean="0">
              <a:solidFill>
                <a:srgbClr val="7030A0"/>
              </a:solidFill>
              <a:latin typeface="Arial" charset="0"/>
            </a:endParaRPr>
          </a:p>
          <a:p>
            <a:pPr indent="720725" algn="ctr"/>
            <a:r>
              <a:rPr lang="ru-RU" sz="3200" b="1" i="1" dirty="0" smtClean="0">
                <a:latin typeface="Arial" charset="0"/>
              </a:rPr>
              <a:t>В годы ВОВ была разработана и внедрена сложная система мероприятий для варки высоколегированной стали в больших мартеновских печах</a:t>
            </a:r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. 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5" name="Запись_0103.wav">
            <a:hlinkClick r:id="" action="ppaction://media"/>
          </p:cNvPr>
          <p:cNvPicPr>
            <a:picLocks noRot="1" noChangeAspect="1"/>
          </p:cNvPicPr>
          <p:nvPr>
            <a:wavAudioFile r:embed="rId1" name="Запись_0103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2844" y="357166"/>
            <a:ext cx="821537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7063" algn="ctr"/>
            <a:r>
              <a:rPr lang="ru-RU" sz="2800" b="1" i="1" dirty="0" smtClean="0">
                <a:solidFill>
                  <a:srgbClr val="7030A0"/>
                </a:solidFill>
                <a:latin typeface="Arial" charset="0"/>
              </a:rPr>
              <a:t>В современное время изобретатель уральская мастерица </a:t>
            </a:r>
            <a:endParaRPr lang="en-US" sz="2800" b="1" i="1" smtClean="0">
              <a:solidFill>
                <a:srgbClr val="7030A0"/>
              </a:solidFill>
              <a:latin typeface="Arial" charset="0"/>
            </a:endParaRPr>
          </a:p>
          <a:p>
            <a:pPr indent="627063" algn="ctr"/>
            <a:r>
              <a:rPr lang="ru-RU" sz="2800" b="1" i="1" u="sng" smtClean="0">
                <a:solidFill>
                  <a:srgbClr val="7030A0"/>
                </a:solidFill>
                <a:latin typeface="Arial" charset="0"/>
              </a:rPr>
              <a:t>Павлова </a:t>
            </a:r>
            <a:r>
              <a:rPr lang="ru-RU" sz="2800" b="1" i="1" u="sng" dirty="0" smtClean="0">
                <a:solidFill>
                  <a:srgbClr val="7030A0"/>
                </a:solidFill>
                <a:latin typeface="Arial" charset="0"/>
              </a:rPr>
              <a:t>Наталья Петровна </a:t>
            </a:r>
            <a:endParaRPr lang="en-US" sz="2800" b="1" i="1" u="sng" dirty="0" smtClean="0">
              <a:solidFill>
                <a:srgbClr val="7030A0"/>
              </a:solidFill>
              <a:latin typeface="Arial" charset="0"/>
            </a:endParaRPr>
          </a:p>
          <a:p>
            <a:pPr indent="627063" algn="ctr"/>
            <a:r>
              <a:rPr lang="ru-RU" sz="2800" b="1" i="1" dirty="0" smtClean="0">
                <a:solidFill>
                  <a:srgbClr val="7030A0"/>
                </a:solidFill>
                <a:latin typeface="Arial" charset="0"/>
              </a:rPr>
              <a:t>изобрела специальный сорт стали для утилизации ядерных отходов.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8194" name="Picture 2" descr="Доброе слово о Росс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643183"/>
            <a:ext cx="6036430" cy="4027290"/>
          </a:xfrm>
          <a:prstGeom prst="rect">
            <a:avLst/>
          </a:prstGeom>
          <a:noFill/>
        </p:spPr>
      </p:pic>
      <p:pic>
        <p:nvPicPr>
          <p:cNvPr id="4" name="Запись_0105.wav">
            <a:hlinkClick r:id="" action="ppaction://media"/>
          </p:cNvPr>
          <p:cNvPicPr>
            <a:picLocks noRot="1" noChangeAspect="1"/>
          </p:cNvPicPr>
          <p:nvPr>
            <a:wavAudioFile r:embed="rId1" name="Запись_0105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24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24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4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ОРКИНО онлайн - интернет-портал Коркинского района &quot; Страница 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6429420" cy="4282094"/>
          </a:xfrm>
          <a:prstGeom prst="rect">
            <a:avLst/>
          </a:prstGeom>
          <a:noFill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7158" y="285728"/>
            <a:ext cx="75009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Подрастает новое поколение ИЗОБРЕТАТЕЛЕЙ  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5720" y="5929330"/>
            <a:ext cx="7929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Мы, команда </a:t>
            </a:r>
            <a:r>
              <a:rPr lang="ru-RU" sz="4400" b="1" i="1" dirty="0" smtClean="0">
                <a:solidFill>
                  <a:srgbClr val="7030A0"/>
                </a:solidFill>
                <a:latin typeface="Arial" charset="0"/>
              </a:rPr>
              <a:t>МОУ </a:t>
            </a:r>
            <a:r>
              <a:rPr lang="ru-RU" sz="4400" b="1" i="1" dirty="0">
                <a:solidFill>
                  <a:srgbClr val="7030A0"/>
                </a:solidFill>
                <a:latin typeface="Arial" charset="0"/>
              </a:rPr>
              <a:t>«СОШ № 16</a:t>
            </a:r>
            <a:r>
              <a:rPr lang="ru-RU" sz="4400" b="1" i="1" dirty="0" smtClean="0">
                <a:solidFill>
                  <a:srgbClr val="7030A0"/>
                </a:solidFill>
                <a:latin typeface="Arial" charset="0"/>
              </a:rPr>
              <a:t>»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  <p:pic>
        <p:nvPicPr>
          <p:cNvPr id="5" name="Запись_0106.wav">
            <a:hlinkClick r:id="" action="ppaction://media"/>
          </p:cNvPr>
          <p:cNvPicPr>
            <a:picLocks noRot="1" noChangeAspect="1"/>
          </p:cNvPicPr>
          <p:nvPr>
            <a:wavAudioFile r:embed="rId1" name="Запись_0106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253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41117_141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229" y="620688"/>
            <a:ext cx="652310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504" y="4303455"/>
            <a:ext cx="46890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Табунов Виктор</a:t>
            </a:r>
          </a:p>
          <a:p>
            <a:pPr algn="ctr"/>
            <a:r>
              <a:rPr lang="ru-RU" sz="3200" b="1" i="1" dirty="0" err="1" smtClean="0">
                <a:solidFill>
                  <a:srgbClr val="7030A0"/>
                </a:solidFill>
                <a:latin typeface="Arial" charset="0"/>
              </a:rPr>
              <a:t>Татауров</a:t>
            </a:r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 Никита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Кущ Александр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Гусева Кристина</a:t>
            </a:r>
          </a:p>
          <a:p>
            <a:pPr algn="ctr"/>
            <a:r>
              <a:rPr lang="ru-RU" sz="3200" b="1" i="1" dirty="0" err="1" smtClean="0">
                <a:solidFill>
                  <a:srgbClr val="7030A0"/>
                </a:solidFill>
                <a:latin typeface="Arial" charset="0"/>
              </a:rPr>
              <a:t>Верховцев</a:t>
            </a:r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 Антон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107921"/>
            <a:ext cx="63835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         «Уральские МАСТЕРА»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4" name="Запись_0107.wav">
            <a:hlinkClick r:id="" action="ppaction://media"/>
          </p:cNvPr>
          <p:cNvPicPr>
            <a:picLocks noRot="1" noChangeAspect="1"/>
          </p:cNvPicPr>
          <p:nvPr>
            <a:wavAudioFile r:embed="rId1" name="Запись_0107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user\Desktop\2014 ШАГ В БУДУЩЕЕ УРАЛЬСКИЕ МАСТЕРА\новая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4221088"/>
            <a:ext cx="2838567" cy="2492896"/>
          </a:xfrm>
          <a:prstGeom prst="rect">
            <a:avLst/>
          </a:prstGeom>
          <a:noFill/>
        </p:spPr>
      </p:pic>
    </p:spTree>
  </p:cSld>
  <p:clrMapOvr>
    <a:masterClrMapping/>
  </p:clrMapOvr>
  <p:transition advTm="13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8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8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8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8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8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Экскурсия по нашей школе"/>
          <p:cNvPicPr>
            <a:picLocks noChangeAspect="1" noChangeArrowheads="1"/>
          </p:cNvPicPr>
          <p:nvPr/>
        </p:nvPicPr>
        <p:blipFill>
          <a:blip r:embed="rId4" cstate="print">
            <a:lum bright="54000" contrast="-40000"/>
          </a:blip>
          <a:srcRect/>
          <a:stretch>
            <a:fillRect/>
          </a:stretch>
        </p:blipFill>
        <p:spPr bwMode="auto">
          <a:xfrm>
            <a:off x="0" y="0"/>
            <a:ext cx="913132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20" y="500042"/>
            <a:ext cx="75009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Наша школа является неоднократным победителем и призёром в городской технической олимпиаде рационализаторов и изобретателей 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63" y="4714875"/>
            <a:ext cx="7500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«ШАГ В БУДУЩЕЕ»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5" name="Picture 2" descr="Экскурсия по нашей школе"/>
          <p:cNvPicPr>
            <a:picLocks noChangeAspect="1" noChangeArrowheads="1"/>
          </p:cNvPicPr>
          <p:nvPr/>
        </p:nvPicPr>
        <p:blipFill>
          <a:blip r:embed="rId4" cstate="print">
            <a:lum bright="54000" contrast="-40000"/>
          </a:blip>
          <a:srcRect l="53877" t="74861" r="40647" b="19931"/>
          <a:stretch>
            <a:fillRect/>
          </a:stretch>
        </p:blipFill>
        <p:spPr bwMode="auto">
          <a:xfrm>
            <a:off x="4357686" y="5143512"/>
            <a:ext cx="500066" cy="357190"/>
          </a:xfrm>
          <a:prstGeom prst="rect">
            <a:avLst/>
          </a:prstGeom>
          <a:noFill/>
        </p:spPr>
      </p:pic>
      <p:pic>
        <p:nvPicPr>
          <p:cNvPr id="6" name="Запись_0109.wav">
            <a:hlinkClick r:id="" action="ppaction://media"/>
          </p:cNvPr>
          <p:cNvPicPr>
            <a:picLocks noRot="1" noChangeAspect="1"/>
          </p:cNvPicPr>
          <p:nvPr>
            <a:wavAudioFile r:embed="rId2" name="Запись_0109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20" y="260648"/>
            <a:ext cx="750093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На уроках технологии большое внимание уделяется техническому творчеству, решению задач по ТРИЗ и РТВ.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3" name="Запись_0111.wav">
            <a:hlinkClick r:id="" action="ppaction://media"/>
          </p:cNvPr>
          <p:cNvPicPr>
            <a:picLocks noRot="1" noChangeAspect="1"/>
          </p:cNvPicPr>
          <p:nvPr>
            <a:wavAudioFile r:embed="rId1" name="Запись_0111.wav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3" name="Рисунок 12" descr="DSC_25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204864"/>
            <a:ext cx="2592288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25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387615" y="3085338"/>
            <a:ext cx="4179329" cy="278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_25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861048"/>
            <a:ext cx="3858004" cy="25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20" y="500042"/>
            <a:ext cx="750093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Да, мы берем от известных изобретателей прошлого времени важное качество 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– всё мастерить своими руками.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00232" y="3357562"/>
            <a:ext cx="42862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фото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4" name="Запись_0112.wav">
            <a:hlinkClick r:id="" action="ppaction://media"/>
          </p:cNvPr>
          <p:cNvPicPr>
            <a:picLocks noRot="1" noChangeAspect="1"/>
          </p:cNvPicPr>
          <p:nvPr>
            <a:wavAudioFile r:embed="rId2" name="Запись_0112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  <p:pic>
        <p:nvPicPr>
          <p:cNvPr id="6" name="Рисунок 5" descr="20141117_1407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708920"/>
            <a:ext cx="6660232" cy="3749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20" y="500042"/>
            <a:ext cx="75009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Разумеется, это прекрасно, если у изобретателей умелые руки.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34" y="5072074"/>
            <a:ext cx="75009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Но нам прежде всего необходимо стать мыслителями, интеллектуалами.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00232" y="3357562"/>
            <a:ext cx="42862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фото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5" name="Запись_0113.wav">
            <a:hlinkClick r:id="" action="ppaction://media"/>
          </p:cNvPr>
          <p:cNvPicPr>
            <a:picLocks noRot="1" noChangeAspect="1"/>
          </p:cNvPicPr>
          <p:nvPr>
            <a:wavAudioFile r:embed="rId1" name="Запись_0113.wav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8" name="Рисунок 7" descr="20141117_141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8392" y="1556792"/>
            <a:ext cx="1618506" cy="287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41117_141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2276872"/>
            <a:ext cx="1618506" cy="287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41117_1411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84784"/>
            <a:ext cx="1618506" cy="287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41117_1412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2204864"/>
            <a:ext cx="1618506" cy="287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0141117_1413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28792" y="1412776"/>
            <a:ext cx="1618506" cy="2874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2976" y="214290"/>
            <a:ext cx="66436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19138"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А еще нам нужно уметь вести расчеты, конструировать, </a:t>
            </a:r>
          </a:p>
          <a:p>
            <a:pPr indent="719138"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чертить и конечно же изучить производство ММК.</a:t>
            </a:r>
          </a:p>
        </p:txBody>
      </p:sp>
      <p:pic>
        <p:nvPicPr>
          <p:cNvPr id="21506" name="Picture 2" descr="http://im0-tub-ru.yandex.net/i?id=491fde6768c89e476a750bd8f665d8c3-73-144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2095515" cy="1571636"/>
          </a:xfrm>
          <a:prstGeom prst="rect">
            <a:avLst/>
          </a:prstGeom>
          <a:noFill/>
        </p:spPr>
      </p:pic>
      <p:pic>
        <p:nvPicPr>
          <p:cNvPr id="21508" name="Picture 4" descr="http://im1-tub-ru.yandex.net/i?id=c60ac5a5c39c38525c1e080da9c787b1-70-144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987" y="2643182"/>
            <a:ext cx="3048021" cy="2286016"/>
          </a:xfrm>
          <a:prstGeom prst="rect">
            <a:avLst/>
          </a:prstGeom>
          <a:noFill/>
        </p:spPr>
      </p:pic>
      <p:pic>
        <p:nvPicPr>
          <p:cNvPr id="21512" name="Picture 8" descr="http://im2-tub-ru.yandex.net/i?id=c700896c6ab9bb05aafe1ac434169de4-42-144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31473">
            <a:off x="5448006" y="2735771"/>
            <a:ext cx="2625108" cy="1928826"/>
          </a:xfrm>
          <a:prstGeom prst="rect">
            <a:avLst/>
          </a:prstGeom>
          <a:noFill/>
        </p:spPr>
      </p:pic>
      <p:pic>
        <p:nvPicPr>
          <p:cNvPr id="21510" name="Picture 6" descr="http://im1-tub-ru.yandex.net/i?id=5ce99e861e2e49faff14370dfdbb94b8-94-144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786322"/>
            <a:ext cx="2583198" cy="1928826"/>
          </a:xfrm>
          <a:prstGeom prst="rect">
            <a:avLst/>
          </a:prstGeom>
          <a:noFill/>
        </p:spPr>
      </p:pic>
      <p:pic>
        <p:nvPicPr>
          <p:cNvPr id="21516" name="Picture 12" descr="http://im0-tub-ru.yandex.net/i?id=b5cb6b66369d8bb3149968cfcfaa1622-21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4882">
            <a:off x="318169" y="2894023"/>
            <a:ext cx="2571768" cy="1928826"/>
          </a:xfrm>
          <a:prstGeom prst="rect">
            <a:avLst/>
          </a:prstGeom>
          <a:noFill/>
        </p:spPr>
      </p:pic>
      <p:pic>
        <p:nvPicPr>
          <p:cNvPr id="21522" name="Picture 18" descr="http://im2-tub-ru.yandex.net/i?id=966655350a48eab708241b09e4cabc65-10-144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786322"/>
            <a:ext cx="2336499" cy="1928826"/>
          </a:xfrm>
          <a:prstGeom prst="rect">
            <a:avLst/>
          </a:prstGeom>
          <a:noFill/>
        </p:spPr>
      </p:pic>
      <p:pic>
        <p:nvPicPr>
          <p:cNvPr id="21518" name="Picture 14" descr="http://im2-tub-ru.yandex.net/i?id=b24be622d9136ca4aa07b89d25929733-57-144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5072074"/>
            <a:ext cx="3330555" cy="1643074"/>
          </a:xfrm>
          <a:prstGeom prst="rect">
            <a:avLst/>
          </a:prstGeom>
          <a:noFill/>
        </p:spPr>
      </p:pic>
      <p:pic>
        <p:nvPicPr>
          <p:cNvPr id="10" name="Запись_0114.wav">
            <a:hlinkClick r:id="" action="ppaction://media"/>
          </p:cNvPr>
          <p:cNvPicPr>
            <a:picLocks noRot="1" noChangeAspect="1"/>
          </p:cNvPicPr>
          <p:nvPr>
            <a:wavAudioFile r:embed="rId1" name="Запись_0114.wav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215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215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15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215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215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70" decel="100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decel="100000"/>
                                        <p:tgtEl>
                                          <p:spTgt spid="215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57158" y="142852"/>
            <a:ext cx="750093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Те, кто умеет творчески мыслить, искать нестандартные пути, смогут решить проблемы великого и любимого Урала.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2897" y="4572008"/>
            <a:ext cx="471485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Смогут помочь вечно процветать и развиваться любимому городу.</a:t>
            </a:r>
          </a:p>
        </p:txBody>
      </p:sp>
      <p:pic>
        <p:nvPicPr>
          <p:cNvPr id="23560" name="Picture 8" descr="Экскурсия по городу Магнитогорс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3" y="2283914"/>
            <a:ext cx="3071835" cy="4359796"/>
          </a:xfrm>
          <a:prstGeom prst="rect">
            <a:avLst/>
          </a:prstGeom>
          <a:noFill/>
        </p:spPr>
      </p:pic>
      <p:pic>
        <p:nvPicPr>
          <p:cNvPr id="23562" name="Picture 10" descr="Седой ура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3116"/>
            <a:ext cx="3786174" cy="2524116"/>
          </a:xfrm>
          <a:prstGeom prst="rect">
            <a:avLst/>
          </a:prstGeom>
          <a:noFill/>
        </p:spPr>
      </p:pic>
      <p:pic>
        <p:nvPicPr>
          <p:cNvPr id="6" name="Запись_0115.wav">
            <a:hlinkClick r:id="" action="ppaction://media"/>
          </p:cNvPr>
          <p:cNvPicPr>
            <a:picLocks noRot="1" noChangeAspect="1"/>
          </p:cNvPicPr>
          <p:nvPr>
            <a:wavAudioFile r:embed="rId1" name="Запись_0115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Камни самоцветы &quot; Вся графика здесь"/>
          <p:cNvPicPr>
            <a:picLocks noChangeAspect="1" noChangeArrowheads="1"/>
          </p:cNvPicPr>
          <p:nvPr/>
        </p:nvPicPr>
        <p:blipFill>
          <a:blip r:embed="rId4" cstate="print">
            <a:lum bright="66000" contrast="-76000"/>
          </a:blip>
          <a:srcRect l="8784" t="975" b="8333"/>
          <a:stretch>
            <a:fillRect/>
          </a:stretch>
        </p:blipFill>
        <p:spPr bwMode="auto">
          <a:xfrm>
            <a:off x="-32" y="0"/>
            <a:ext cx="9001156" cy="6858024"/>
          </a:xfrm>
          <a:prstGeom prst="rect">
            <a:avLst/>
          </a:prstGeom>
          <a:noFill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14599" y="142852"/>
            <a:ext cx="585786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Урал! 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Великий край державы!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Суровый! Загадочный!</a:t>
            </a:r>
          </a:p>
          <a:p>
            <a:pPr indent="360363" algn="ctr"/>
            <a:r>
              <a:rPr lang="ru-RU" sz="3600" b="1" i="1" dirty="0" smtClean="0">
                <a:solidFill>
                  <a:srgbClr val="7030A0"/>
                </a:solidFill>
              </a:rPr>
              <a:t>Со времен </a:t>
            </a:r>
            <a:r>
              <a:rPr lang="ru-RU" sz="3600" b="1" i="1" dirty="0" err="1" smtClean="0">
                <a:solidFill>
                  <a:srgbClr val="7030A0"/>
                </a:solidFill>
              </a:rPr>
              <a:t>Бажовских</a:t>
            </a:r>
            <a:r>
              <a:rPr lang="ru-RU" sz="3600" b="1" i="1" dirty="0" smtClean="0">
                <a:solidFill>
                  <a:srgbClr val="7030A0"/>
                </a:solidFill>
              </a:rPr>
              <a:t> преданий здесь жили и творили чудо – умельцы – уральские мастера.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5720" y="4214818"/>
            <a:ext cx="35719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0363"/>
            <a:r>
              <a:rPr lang="ru-RU" sz="3200" b="1" i="1" dirty="0" smtClean="0"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Мастер Данила удивлял своим умением  хозяйку Медной горы.</a:t>
            </a:r>
            <a:endParaRPr lang="ru-RU" sz="3200" b="1" i="1" dirty="0"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5604" name="Picture 4" descr="http://dreamworlds.ru/uploads/posts/2011-05/thumbs/1306773354_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2227270" cy="3119426"/>
          </a:xfrm>
          <a:prstGeom prst="rect">
            <a:avLst/>
          </a:prstGeom>
          <a:noFill/>
        </p:spPr>
      </p:pic>
      <p:pic>
        <p:nvPicPr>
          <p:cNvPr id="15362" name="Picture 2" descr="Магазин уральские самоцветы в москве - Лучшие самоцветы только здес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4036243"/>
            <a:ext cx="3381372" cy="2536029"/>
          </a:xfrm>
          <a:prstGeom prst="rect">
            <a:avLst/>
          </a:prstGeom>
          <a:noFill/>
        </p:spPr>
      </p:pic>
      <p:pic>
        <p:nvPicPr>
          <p:cNvPr id="7" name="Запись_0097.wav">
            <a:hlinkClick r:id="" action="ppaction://media"/>
          </p:cNvPr>
          <p:cNvPicPr>
            <a:picLocks noRot="1" noChangeAspect="1"/>
          </p:cNvPicPr>
          <p:nvPr>
            <a:wavAudioFile r:embed="rId2" name="Запись_0097.wav"/>
          </p:nvPr>
        </p:nvPicPr>
        <p:blipFill>
          <a:blip r:embed="rId7" cstate="print"/>
          <a:stretch>
            <a:fillRect/>
          </a:stretch>
        </p:blipFill>
        <p:spPr>
          <a:xfrm>
            <a:off x="8604448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76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6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76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26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26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Фото третий-лишний - фотограф Павлович Ярослав - природа - ФотоФорум.ру"/>
          <p:cNvPicPr>
            <a:picLocks noChangeAspect="1" noChangeArrowheads="1"/>
          </p:cNvPicPr>
          <p:nvPr/>
        </p:nvPicPr>
        <p:blipFill>
          <a:blip r:embed="rId4" cstate="print"/>
          <a:srcRect l="10670" r="8594"/>
          <a:stretch>
            <a:fillRect/>
          </a:stretch>
        </p:blipFill>
        <p:spPr bwMode="auto">
          <a:xfrm>
            <a:off x="4474723" y="3429000"/>
            <a:ext cx="4669277" cy="3429000"/>
          </a:xfrm>
          <a:prstGeom prst="rect">
            <a:avLst/>
          </a:prstGeom>
          <a:noFill/>
        </p:spPr>
      </p:pic>
      <p:pic>
        <p:nvPicPr>
          <p:cNvPr id="5128" name="Picture 8" descr="Socionics.org - Природа Урала"/>
          <p:cNvPicPr>
            <a:picLocks noChangeAspect="1" noChangeArrowheads="1"/>
          </p:cNvPicPr>
          <p:nvPr/>
        </p:nvPicPr>
        <p:blipFill>
          <a:blip r:embed="rId5" cstate="print"/>
          <a:srcRect r="9220"/>
          <a:stretch>
            <a:fillRect/>
          </a:stretch>
        </p:blipFill>
        <p:spPr bwMode="auto">
          <a:xfrm>
            <a:off x="0" y="3429001"/>
            <a:ext cx="4656066" cy="3429000"/>
          </a:xfrm>
          <a:prstGeom prst="rect">
            <a:avLst/>
          </a:prstGeom>
          <a:noFill/>
        </p:spPr>
      </p:pic>
      <p:pic>
        <p:nvPicPr>
          <p:cNvPr id="5122" name="Picture 2" descr="Сплав на катамаранах на Северном Урале / Россия / Фото путешествий"/>
          <p:cNvPicPr>
            <a:picLocks noChangeAspect="1" noChangeArrowheads="1"/>
          </p:cNvPicPr>
          <p:nvPr/>
        </p:nvPicPr>
        <p:blipFill>
          <a:blip r:embed="rId6" cstate="print"/>
          <a:srcRect l="9520"/>
          <a:stretch>
            <a:fillRect/>
          </a:stretch>
        </p:blipFill>
        <p:spPr bwMode="auto">
          <a:xfrm>
            <a:off x="4474653" y="0"/>
            <a:ext cx="4669347" cy="3429000"/>
          </a:xfrm>
          <a:prstGeom prst="rect">
            <a:avLst/>
          </a:prstGeom>
          <a:noFill/>
        </p:spPr>
      </p:pic>
      <p:pic>
        <p:nvPicPr>
          <p:cNvPr id="5126" name="Picture 6" descr="Санатории и заповедники"/>
          <p:cNvPicPr>
            <a:picLocks noChangeAspect="1" noChangeArrowheads="1"/>
          </p:cNvPicPr>
          <p:nvPr/>
        </p:nvPicPr>
        <p:blipFill>
          <a:blip r:embed="rId7" cstate="print"/>
          <a:srcRect l="8510"/>
          <a:stretch>
            <a:fillRect/>
          </a:stretch>
        </p:blipFill>
        <p:spPr bwMode="auto">
          <a:xfrm>
            <a:off x="0" y="0"/>
            <a:ext cx="4772424" cy="3500438"/>
          </a:xfrm>
          <a:prstGeom prst="rect">
            <a:avLst/>
          </a:prstGeom>
          <a:noFill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780410"/>
            <a:ext cx="9144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Урал – край с непростым характером, закалённым множеством испытаний. </a:t>
            </a:r>
            <a:endParaRPr lang="ru-RU" sz="3200" b="1" i="1" dirty="0"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57224" y="214290"/>
            <a:ext cx="771530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И решать современные проблемы – 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57752" y="6072206"/>
            <a:ext cx="414340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НАМ, МОЛОДЫМ!!!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10" name="Запись_0118.wav">
            <a:hlinkClick r:id="" action="ppaction://media"/>
          </p:cNvPr>
          <p:cNvPicPr>
            <a:picLocks noRot="1" noChangeAspect="1"/>
          </p:cNvPicPr>
          <p:nvPr>
            <a:wavAudioFile r:embed="rId2" name="Запись_0118.wav"/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8" name="Picture 14" descr="3 декабря 1950 г. П. П. Бажов скончался в Москве. Похоронен в Екатеринбург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33354"/>
            <a:ext cx="2214578" cy="29527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pic>
        <p:nvPicPr>
          <p:cNvPr id="31760" name="Picture 16" descr="Дерево счастья из камней самоцветов купить."/>
          <p:cNvPicPr>
            <a:picLocks noChangeAspect="1" noChangeArrowheads="1"/>
          </p:cNvPicPr>
          <p:nvPr/>
        </p:nvPicPr>
        <p:blipFill>
          <a:blip r:embed="rId4" cstate="print"/>
          <a:srcRect l="15000" t="3000" r="9999" b="3999"/>
          <a:stretch>
            <a:fillRect/>
          </a:stretch>
        </p:blipFill>
        <p:spPr bwMode="auto">
          <a:xfrm>
            <a:off x="5786446" y="3771904"/>
            <a:ext cx="2143140" cy="26574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pic>
        <p:nvPicPr>
          <p:cNvPr id="31746" name="Picture 2" descr="Камнерезное искусство уральских мастеров. Потрясающие работы из природного камня. Обсуждение на LiveInternet - Российский Серви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689" y="357166"/>
            <a:ext cx="1773358" cy="16206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pic>
        <p:nvPicPr>
          <p:cNvPr id="31748" name="Picture 4" descr="Самоцветы в городе (ФОТО) - Frant.me (Франтоб.ру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572008"/>
            <a:ext cx="2477553" cy="16510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pic>
        <p:nvPicPr>
          <p:cNvPr id="31750" name="Picture 6" descr="Во что превратится Россия? - pacielena- я.р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659170"/>
            <a:ext cx="1612329" cy="21402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pic>
        <p:nvPicPr>
          <p:cNvPr id="31752" name="Picture 8" descr="Известный уральский минерал, сопровождаемый медные руды, довольно высоко ценимый и употребляется для - Андрей Анатольевич Горн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2433992"/>
            <a:ext cx="2474994" cy="16510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pic>
        <p:nvPicPr>
          <p:cNvPr id="31754" name="Picture 10" descr="В Екатеринбурге научат работать с уральскими самоцветами - Рамблер-Новост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4540" y="423440"/>
            <a:ext cx="2393169" cy="15899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03200" h="203200"/>
            <a:bevelB w="127000"/>
          </a:sp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2844" y="5143512"/>
            <a:ext cx="30003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0363"/>
            <a:r>
              <a:rPr lang="ru-RU" sz="3200" b="1" i="1" dirty="0" smtClean="0"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Изделия из уральских самоцветов</a:t>
            </a:r>
            <a:endParaRPr lang="ru-RU" sz="3200" b="1" i="1" dirty="0"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Запись_0098.wav">
            <a:hlinkClick r:id="" action="ppaction://media"/>
          </p:cNvPr>
          <p:cNvPicPr>
            <a:picLocks noRot="1" noChangeAspect="1"/>
          </p:cNvPicPr>
          <p:nvPr>
            <a:wavAudioFile r:embed="rId1" name="Запись_0098.wav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2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2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2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2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2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2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2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12" descr="Механики Черепановы - создатели первого российского паровоза - Картинка 15192/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7329399" cy="4823219"/>
          </a:xfrm>
          <a:prstGeom prst="rect">
            <a:avLst/>
          </a:prstGeom>
          <a:noFill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5720" y="142852"/>
            <a:ext cx="75009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Крепостные промышленника Демидова братья Черепановы.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4" name="Запись_0099.wav">
            <a:hlinkClick r:id="" action="ppaction://media"/>
          </p:cNvPr>
          <p:cNvPicPr>
            <a:picLocks noRot="1" noChangeAspect="1"/>
          </p:cNvPicPr>
          <p:nvPr>
            <a:wavAudioFile r:embed="rId1" name="Запись_0099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805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@дневники - На тихом перекрестк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78" y="357166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ransition advTm="3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Н. Г. Славянов. Славянов Николай Гаврилович. Статьи для написания рефератов, курсовых работ, научные статьи, биографии, очерки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3309259" cy="4500594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29058" y="571480"/>
            <a:ext cx="39290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333CC"/>
                </a:solidFill>
              </a:rPr>
              <a:t>Впервые в мире </a:t>
            </a:r>
          </a:p>
          <a:p>
            <a:pPr algn="ctr"/>
            <a:r>
              <a:rPr lang="ru-RU" sz="3200" b="1" dirty="0" smtClean="0">
                <a:solidFill>
                  <a:srgbClr val="3333CC"/>
                </a:solidFill>
              </a:rPr>
              <a:t>в 1893 году применил на практике дуговую сварку металлическим (плавящимся) электродом под слоем флюса. </a:t>
            </a:r>
            <a:endParaRPr lang="ru-RU" sz="3200" b="1" i="1" dirty="0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5720" y="5214950"/>
            <a:ext cx="49291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Николай Гаврилович Славянов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6" name="Запись_0100.wav">
            <a:hlinkClick r:id="" action="ppaction://media"/>
          </p:cNvPr>
          <p:cNvPicPr>
            <a:picLocks noRot="1" noChangeAspect="1"/>
          </p:cNvPicPr>
          <p:nvPr>
            <a:wavAudioFile r:embed="rId1" name="Запись_0100.wav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лавяновский «стакан», образец сварки из восьми черных и цветных металлов"/>
          <p:cNvPicPr>
            <a:picLocks noChangeAspect="1" noChangeArrowheads="1"/>
          </p:cNvPicPr>
          <p:nvPr/>
        </p:nvPicPr>
        <p:blipFill>
          <a:blip r:embed="rId3" cstate="print"/>
          <a:srcRect l="10889" r="11524"/>
          <a:stretch>
            <a:fillRect/>
          </a:stretch>
        </p:blipFill>
        <p:spPr bwMode="auto">
          <a:xfrm>
            <a:off x="3357554" y="357166"/>
            <a:ext cx="4071966" cy="5715000"/>
          </a:xfrm>
          <a:prstGeom prst="rect">
            <a:avLst/>
          </a:prstGeo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5721" y="1071546"/>
            <a:ext cx="278608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Славянский «стакан» образец сварки из восьми черных и цветных металлов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6" name="Запись_0101.wav">
            <a:hlinkClick r:id="" action="ppaction://media"/>
          </p:cNvPr>
          <p:cNvPicPr>
            <a:picLocks noRot="1" noChangeAspect="1"/>
          </p:cNvPicPr>
          <p:nvPr>
            <a:wavAudioFile r:embed="rId1" name="Запись_0101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Златоустовские металлурги оценили продукцию своих коллег из Челябинска Экономика и предприятия Челябинской области, производство"/>
          <p:cNvPicPr>
            <a:picLocks noChangeAspect="1" noChangeArrowheads="1"/>
          </p:cNvPicPr>
          <p:nvPr/>
        </p:nvPicPr>
        <p:blipFill>
          <a:blip r:embed="rId4" cstate="print">
            <a:lum bright="34000" contrast="6000"/>
          </a:blip>
          <a:srcRect/>
          <a:stretch>
            <a:fillRect/>
          </a:stretch>
        </p:blipFill>
        <p:spPr bwMode="auto">
          <a:xfrm>
            <a:off x="285720" y="2071677"/>
            <a:ext cx="7643866" cy="4500595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596" y="2000240"/>
            <a:ext cx="75009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latin typeface="Arial" charset="0"/>
              </a:rPr>
              <a:t>Изобретатели ММК для прокатки броневой стали приспособили блюминг, который впервые в истории металлургии стал прокатывать броневую плиту. </a:t>
            </a:r>
            <a:endParaRPr lang="en-US" sz="3200" b="1" i="1" dirty="0" smtClean="0">
              <a:latin typeface="Arial" charset="0"/>
            </a:endParaRPr>
          </a:p>
          <a:p>
            <a:pPr algn="ctr"/>
            <a:r>
              <a:rPr lang="ru-RU" sz="3200" b="1" i="1" dirty="0" smtClean="0">
                <a:latin typeface="Arial" charset="0"/>
              </a:rPr>
              <a:t>На УРАЛМАШ  заводе внедрили </a:t>
            </a:r>
            <a:r>
              <a:rPr lang="ru-RU" sz="3200" b="1" i="1" dirty="0" err="1" smtClean="0">
                <a:latin typeface="Arial" charset="0"/>
              </a:rPr>
              <a:t>пиролизную</a:t>
            </a:r>
            <a:r>
              <a:rPr lang="ru-RU" sz="3200" b="1" i="1" dirty="0" smtClean="0">
                <a:latin typeface="Arial" charset="0"/>
              </a:rPr>
              <a:t> установку для резки толстой брони. Это позволило выпускать по 30 000 танков в год.</a:t>
            </a:r>
            <a:endParaRPr lang="ru-RU" sz="3200" b="1" i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7158" y="287704"/>
            <a:ext cx="75009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Большая заслуга уральских изобретателей – умельцев в победе в годы ВОВ над фашизмом.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6" name="Запись_0102.wav">
            <a:hlinkClick r:id="" action="ppaction://media"/>
          </p:cNvPr>
          <p:cNvPicPr>
            <a:picLocks noRot="1" noChangeAspect="1"/>
          </p:cNvPicPr>
          <p:nvPr>
            <a:wavAudioFile r:embed="rId2" name="Запись_0102.wav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20" y="357166"/>
            <a:ext cx="75009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В январе 1943 года освоено производство свыше сорока новых марок стали.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Arial" charset="0"/>
              </a:rPr>
              <a:t>К 1945 году 120 сортов не выплавляющихся ранее.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Ирак вошел в число крупнейших в мире импортеров стали - Minval.az"/>
          <p:cNvPicPr>
            <a:picLocks noChangeAspect="1" noChangeArrowheads="1"/>
          </p:cNvPicPr>
          <p:nvPr/>
        </p:nvPicPr>
        <p:blipFill>
          <a:blip r:embed="rId3" cstate="print"/>
          <a:srcRect t="7317" r="15852" b="17072"/>
          <a:stretch>
            <a:fillRect/>
          </a:stretch>
        </p:blipFill>
        <p:spPr bwMode="auto">
          <a:xfrm>
            <a:off x="3000364" y="4929198"/>
            <a:ext cx="2464612" cy="1660934"/>
          </a:xfrm>
          <a:prstGeom prst="cube">
            <a:avLst/>
          </a:prstGeom>
          <a:noFill/>
        </p:spPr>
      </p:pic>
      <p:pic>
        <p:nvPicPr>
          <p:cNvPr id="9220" name="Picture 4" descr="В прошлом году предприятия Украины увеличили суммы, затрачиваемые для переоборудования производства, на 42 процент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857496"/>
            <a:ext cx="2464612" cy="1647510"/>
          </a:xfrm>
          <a:prstGeom prst="cube">
            <a:avLst/>
          </a:prstGeom>
          <a:noFill/>
        </p:spPr>
      </p:pic>
      <p:pic>
        <p:nvPicPr>
          <p:cNvPr id="9222" name="Picture 6" descr="Гонконг Стали заготовки - покупка снабжении для Гонконг Стали заготовки"/>
          <p:cNvPicPr>
            <a:picLocks noChangeAspect="1" noChangeArrowheads="1"/>
          </p:cNvPicPr>
          <p:nvPr/>
        </p:nvPicPr>
        <p:blipFill>
          <a:blip r:embed="rId5" cstate="print"/>
          <a:srcRect l="3750" t="1667" r="3749" b="1666"/>
          <a:stretch>
            <a:fillRect/>
          </a:stretch>
        </p:blipFill>
        <p:spPr bwMode="auto">
          <a:xfrm>
            <a:off x="5715008" y="4929198"/>
            <a:ext cx="2464612" cy="1679759"/>
          </a:xfrm>
          <a:prstGeom prst="cube">
            <a:avLst/>
          </a:prstGeom>
          <a:noFill/>
        </p:spPr>
      </p:pic>
      <p:pic>
        <p:nvPicPr>
          <p:cNvPr id="9224" name="Picture 8" descr="Дневник ringing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print"/>
          <a:srcRect l="14382" t="15000" r="3437" b="19999"/>
          <a:stretch>
            <a:fillRect/>
          </a:stretch>
        </p:blipFill>
        <p:spPr bwMode="auto">
          <a:xfrm>
            <a:off x="3071802" y="2928934"/>
            <a:ext cx="2528977" cy="1660935"/>
          </a:xfrm>
          <a:prstGeom prst="cube">
            <a:avLst/>
          </a:prstGeom>
          <a:noFill/>
        </p:spPr>
      </p:pic>
      <p:pic>
        <p:nvPicPr>
          <p:cNvPr id="9226" name="Picture 10" descr="Севастополь круг стальной, цена круг нержавеющий - Страница 19 iBud.ua"/>
          <p:cNvPicPr>
            <a:picLocks noChangeAspect="1" noChangeArrowheads="1"/>
          </p:cNvPicPr>
          <p:nvPr/>
        </p:nvPicPr>
        <p:blipFill>
          <a:blip r:embed="rId7" cstate="print"/>
          <a:srcRect t="24375"/>
          <a:stretch>
            <a:fillRect/>
          </a:stretch>
        </p:blipFill>
        <p:spPr bwMode="auto">
          <a:xfrm>
            <a:off x="142844" y="4929198"/>
            <a:ext cx="2536030" cy="1678774"/>
          </a:xfrm>
          <a:prstGeom prst="cube">
            <a:avLst/>
          </a:prstGeom>
          <a:noFill/>
        </p:spPr>
      </p:pic>
      <p:pic>
        <p:nvPicPr>
          <p:cNvPr id="9228" name="Picture 12" descr="Трубы,фитинги,отводы,фланцы цена, фото, где купить Пушкино (Моск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2928934"/>
            <a:ext cx="2500331" cy="1607356"/>
          </a:xfrm>
          <a:prstGeom prst="cube">
            <a:avLst/>
          </a:prstGeom>
          <a:noFill/>
        </p:spPr>
      </p:pic>
      <p:pic>
        <p:nvPicPr>
          <p:cNvPr id="10" name="Запись_0104.wav">
            <a:hlinkClick r:id="" action="ppaction://media"/>
          </p:cNvPr>
          <p:cNvPicPr>
            <a:picLocks noRot="1" noChangeAspect="1"/>
          </p:cNvPicPr>
          <p:nvPr>
            <a:wavAudioFile r:embed="rId1" name="Запись_0104.wav"/>
          </p:nvPr>
        </p:nvPicPr>
        <p:blipFill>
          <a:blip r:embed="rId9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28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8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8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8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8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8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78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Бамбук">
  <a:themeElements>
    <a:clrScheme name="Бамбук 2">
      <a:dk1>
        <a:srgbClr val="000000"/>
      </a:dk1>
      <a:lt1>
        <a:srgbClr val="FFFFFF"/>
      </a:lt1>
      <a:dk2>
        <a:srgbClr val="003300"/>
      </a:dk2>
      <a:lt2>
        <a:srgbClr val="5F5F5F"/>
      </a:lt2>
      <a:accent1>
        <a:srgbClr val="0099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B98A00"/>
      </a:accent6>
      <a:hlink>
        <a:srgbClr val="FF3300"/>
      </a:hlink>
      <a:folHlink>
        <a:srgbClr val="663300"/>
      </a:folHlink>
    </a:clrScheme>
    <a:fontScheme name="Бамбук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Бамбук 1">
        <a:dk1>
          <a:srgbClr val="000000"/>
        </a:dk1>
        <a:lt1>
          <a:srgbClr val="FFFFFF"/>
        </a:lt1>
        <a:dk2>
          <a:srgbClr val="396F39"/>
        </a:dk2>
        <a:lt2>
          <a:srgbClr val="FFCC00"/>
        </a:lt2>
        <a:accent1>
          <a:srgbClr val="009900"/>
        </a:accent1>
        <a:accent2>
          <a:srgbClr val="CC9900"/>
        </a:accent2>
        <a:accent3>
          <a:srgbClr val="AEBBAE"/>
        </a:accent3>
        <a:accent4>
          <a:srgbClr val="DADADA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амбук 2">
        <a:dk1>
          <a:srgbClr val="000000"/>
        </a:dk1>
        <a:lt1>
          <a:srgbClr val="FFFFFF"/>
        </a:lt1>
        <a:dk2>
          <a:srgbClr val="003300"/>
        </a:dk2>
        <a:lt2>
          <a:srgbClr val="5F5F5F"/>
        </a:lt2>
        <a:accent1>
          <a:srgbClr val="0099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B98A00"/>
        </a:accent6>
        <a:hlink>
          <a:srgbClr val="FF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амбук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амбук 4">
        <a:dk1>
          <a:srgbClr val="000000"/>
        </a:dk1>
        <a:lt1>
          <a:srgbClr val="FFFFFF"/>
        </a:lt1>
        <a:dk2>
          <a:srgbClr val="FF0000"/>
        </a:dk2>
        <a:lt2>
          <a:srgbClr val="800000"/>
        </a:lt2>
        <a:accent1>
          <a:srgbClr val="0080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E78A00"/>
        </a:accent6>
        <a:hlink>
          <a:srgbClr val="CC33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Designs\Бамбук.pot</Template>
  <TotalTime>723</TotalTime>
  <Words>414</Words>
  <Application>Microsoft Office PowerPoint</Application>
  <PresentationFormat>Экран (4:3)</PresentationFormat>
  <Paragraphs>57</Paragraphs>
  <Slides>20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Бамбук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6</cp:lastModifiedBy>
  <cp:revision>124</cp:revision>
  <dcterms:created xsi:type="dcterms:W3CDTF">2008-02-25T08:41:02Z</dcterms:created>
  <dcterms:modified xsi:type="dcterms:W3CDTF">2014-11-20T04:12:56Z</dcterms:modified>
</cp:coreProperties>
</file>