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8" r:id="rId3"/>
    <p:sldId id="259" r:id="rId4"/>
    <p:sldId id="260" r:id="rId5"/>
    <p:sldId id="300" r:id="rId6"/>
    <p:sldId id="261" r:id="rId7"/>
    <p:sldId id="305" r:id="rId8"/>
    <p:sldId id="263" r:id="rId9"/>
    <p:sldId id="302" r:id="rId10"/>
    <p:sldId id="304" r:id="rId11"/>
    <p:sldId id="281" r:id="rId12"/>
    <p:sldId id="306" r:id="rId13"/>
    <p:sldId id="303" r:id="rId14"/>
    <p:sldId id="265" r:id="rId15"/>
    <p:sldId id="289" r:id="rId16"/>
    <p:sldId id="301" r:id="rId17"/>
    <p:sldId id="308" r:id="rId18"/>
    <p:sldId id="282" r:id="rId19"/>
    <p:sldId id="285" r:id="rId20"/>
    <p:sldId id="272" r:id="rId21"/>
    <p:sldId id="273" r:id="rId22"/>
    <p:sldId id="279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E70B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88D7-0FC7-4881-991A-AD1132C4E5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F7081-718B-4640-B4CD-A11E39F2F7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FD74B-1B09-4359-A4F9-1BFE0723D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281C-7BDF-40D8-BEDB-E54447214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824D-B1C6-4811-A794-2A8F8726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88DA-C750-49A6-A6D8-D86AFC3C1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353E8-B9FF-4DF6-B83B-A9F4C5CC5A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A65230E-0DEC-4282-9190-49D3B1B0A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85B32-727E-47A5-A90B-8AB666197E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24CC5-93CC-4A22-B531-E1578E9560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1BFD8-BF95-4381-A854-60F6DA9915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433733-4A6B-46B7-AE91-82234871D1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ED296-0360-41EA-85D0-2B8E33CCE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707B-D4B0-4453-B1D5-31A5462BFF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11B6C71-5B3E-4CD3-A6A5-6319E4AEB0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9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26416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28600"/>
            <a:ext cx="3429000" cy="2592388"/>
            <a:chOff x="113" y="255"/>
            <a:chExt cx="3175" cy="2948"/>
          </a:xfrm>
        </p:grpSpPr>
        <p:sp>
          <p:nvSpPr>
            <p:cNvPr id="3080" name="AutoShape 6"/>
            <p:cNvSpPr>
              <a:spLocks noChangeArrowheads="1"/>
            </p:cNvSpPr>
            <p:nvPr/>
          </p:nvSpPr>
          <p:spPr bwMode="auto">
            <a:xfrm>
              <a:off x="113" y="255"/>
              <a:ext cx="3175" cy="2948"/>
            </a:xfrm>
            <a:prstGeom prst="cloudCallout">
              <a:avLst>
                <a:gd name="adj1" fmla="val 19764"/>
                <a:gd name="adj2" fmla="val 60176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3081" name="Picture 7" descr="j03372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935"/>
              <a:ext cx="2304" cy="1644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8" name="Picture 8" descr="51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800600"/>
            <a:ext cx="25146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800600"/>
            <a:ext cx="2430463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381000" y="3124200"/>
            <a:ext cx="8077200" cy="1347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Вредные привычки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Лёгкие курильщ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676400"/>
            <a:ext cx="5029200" cy="4724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30480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Лёгкие и зубы здорового человека  и курильщика.</a:t>
            </a:r>
            <a:endParaRPr lang="ru-RU" sz="3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91200" y="1676400"/>
            <a:ext cx="3027756" cy="2438400"/>
          </a:xfrm>
          <a:prstGeom prst="rect">
            <a:avLst/>
          </a:prstGeom>
        </p:spPr>
      </p:pic>
      <p:pic>
        <p:nvPicPr>
          <p:cNvPr id="5" name="Picture 8" descr="imp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16250" cy="22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</a:t>
            </a:r>
            <a:r>
              <a:rPr lang="ru-RU" sz="5400" dirty="0" smtClean="0">
                <a:solidFill>
                  <a:srgbClr val="E70B20"/>
                </a:solidFill>
                <a:latin typeface="+mn-lt"/>
              </a:rPr>
              <a:t>Вывод :</a:t>
            </a:r>
            <a:r>
              <a:rPr lang="ru-RU" sz="5400" dirty="0" smtClean="0">
                <a:latin typeface="+mn-lt"/>
              </a:rPr>
              <a:t> 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 </a:t>
            </a:r>
            <a:r>
              <a:rPr lang="ru-RU" sz="3600" smtClean="0">
                <a:latin typeface="Arial Black" pitchFamily="34" charset="0"/>
              </a:rPr>
              <a:t>Дышать табачным дымом опасно для вашего здоровья.</a:t>
            </a: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55916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0386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{60948C64-3001-4DCF-9C4C-9B1925FD6C4A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657601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dirty="0" smtClean="0"/>
              <a:t>Кратко о вреде курения</a:t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/>
            <a:r>
              <a:rPr lang="ru-RU" sz="3200" b="1" dirty="0" smtClean="0"/>
              <a:t>Курение </a:t>
            </a:r>
            <a:r>
              <a:rPr lang="ru-RU" sz="3200" b="1" dirty="0" smtClean="0"/>
              <a:t>пагубно влияет на </a:t>
            </a:r>
            <a:r>
              <a:rPr lang="ru-RU" sz="3200" b="1" dirty="0" smtClean="0"/>
              <a:t>организм </a:t>
            </a:r>
            <a:r>
              <a:rPr lang="ru-RU" sz="3200" b="1" dirty="0" smtClean="0"/>
              <a:t>в целом. </a:t>
            </a:r>
          </a:p>
          <a:p>
            <a:pPr lvl="0"/>
            <a:r>
              <a:rPr lang="ru-RU" sz="3200" b="1" dirty="0" smtClean="0"/>
              <a:t> Курение приводит к лишней трате денег.</a:t>
            </a:r>
          </a:p>
          <a:p>
            <a:pPr lvl="0"/>
            <a:r>
              <a:rPr lang="ru-RU" sz="3200" b="1" dirty="0" smtClean="0"/>
              <a:t> Курение является частой причиной пожаров.</a:t>
            </a:r>
          </a:p>
          <a:p>
            <a:pPr lvl="0"/>
            <a:r>
              <a:rPr lang="ru-RU" sz="3200" b="1" dirty="0" smtClean="0"/>
              <a:t>Курение и спорт несовместимы.</a:t>
            </a:r>
          </a:p>
          <a:p>
            <a:pPr lvl="0"/>
            <a:r>
              <a:rPr lang="ru-RU" sz="3200" b="1" dirty="0" smtClean="0"/>
              <a:t> Курение можно заменить другим более полезным видом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1" y="1066800"/>
            <a:ext cx="4038600" cy="5029200"/>
          </a:xfrm>
        </p:spPr>
        <p:txBody>
          <a:bodyPr/>
          <a:lstStyle/>
          <a:p>
            <a:r>
              <a:rPr lang="ru-RU" sz="4400" b="1" dirty="0" smtClean="0"/>
              <a:t>И когда друзья предлагают закурить, подумай… и откажись, скажи НЕТ!</a:t>
            </a:r>
          </a:p>
          <a:p>
            <a:endParaRPr lang="ru-RU" dirty="0"/>
          </a:p>
        </p:txBody>
      </p:sp>
      <p:pic>
        <p:nvPicPr>
          <p:cNvPr id="7" name="Picture 10" descr="26671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1" y="914400"/>
            <a:ext cx="4425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buFontTx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   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Алкоголь</a:t>
            </a:r>
            <a:b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6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2209800" cy="2209800"/>
          </a:xfrm>
          <a:noFill/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200" y="1371600"/>
            <a:ext cx="1295400" cy="1606550"/>
          </a:xfrm>
          <a:noFill/>
        </p:spPr>
      </p:pic>
      <p:pic>
        <p:nvPicPr>
          <p:cNvPr id="10245" name="Picture 10" descr="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81400"/>
            <a:ext cx="2457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4" descr="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3716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7467600" cy="685800"/>
          </a:xfrm>
          <a:noFill/>
          <a:ln/>
        </p:spPr>
        <p:txBody>
          <a:bodyPr>
            <a:noAutofit/>
          </a:bodyPr>
          <a:lstStyle/>
          <a:p>
            <a:r>
              <a:rPr lang="ru-RU" sz="4000" dirty="0" smtClean="0"/>
              <a:t>О пьянстве и алкоголизме</a:t>
            </a:r>
            <a:br>
              <a:rPr lang="ru-RU" sz="4000" dirty="0" smtClean="0"/>
            </a:br>
            <a:endParaRPr lang="ru-RU" sz="4000" dirty="0" smtClean="0"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pic>
        <p:nvPicPr>
          <p:cNvPr id="11267" name="Picture 3" descr="gir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438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спирт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14800"/>
            <a:ext cx="3175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подростки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1" y="381000"/>
            <a:ext cx="1504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0" y="1341438"/>
            <a:ext cx="4191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 dirty="0">
                <a:latin typeface="+mn-lt"/>
              </a:rPr>
              <a:t>Пьянство</a:t>
            </a:r>
            <a:r>
              <a:rPr lang="ru-RU" sz="2800" b="1" dirty="0">
                <a:latin typeface="+mn-lt"/>
              </a:rPr>
              <a:t> - чрезмерное употребление алкоголя, разрушительно действующее на чело</a:t>
            </a:r>
            <a:r>
              <a:rPr lang="ru-RU" sz="2800" b="1" dirty="0">
                <a:latin typeface="Arial Black" pitchFamily="34" charset="0"/>
              </a:rPr>
              <a:t>века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4343400"/>
            <a:ext cx="5410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u="sng" dirty="0">
                <a:latin typeface="+mn-lt"/>
              </a:rPr>
              <a:t>Алкоголизм </a:t>
            </a:r>
            <a:r>
              <a:rPr lang="ru-RU" sz="3200" b="1" dirty="0" smtClean="0">
                <a:latin typeface="+mn-lt"/>
              </a:rPr>
              <a:t>– зависимость </a:t>
            </a:r>
            <a:r>
              <a:rPr lang="ru-RU" sz="3200" b="1" dirty="0">
                <a:latin typeface="+mn-lt"/>
              </a:rPr>
              <a:t>от алкоголя, приводящая к вынужденному и неумеренному его употреблению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70" grpId="0" autoUpdateAnimBg="0"/>
      <p:bldP spid="1127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86200" y="914400"/>
            <a:ext cx="48006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b="1" dirty="0" smtClean="0">
                <a:latin typeface="+mn-lt"/>
              </a:rPr>
              <a:t>Алкоголь называют “похитителем рассудка”. Слово “алкоголь” означает “одурманивающий”.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3600" b="1" dirty="0" smtClean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ru-RU" sz="3600" b="1" dirty="0" smtClean="0">
                <a:latin typeface="+mn-lt"/>
              </a:rPr>
              <a:t>Алкоголь – это яд, который разрушает важные органы человека – печень, сердце, мозг</a:t>
            </a:r>
            <a:r>
              <a:rPr lang="ru-RU" sz="3600" b="1" dirty="0" smtClean="0"/>
              <a:t>. </a:t>
            </a:r>
          </a:p>
        </p:txBody>
      </p:sp>
      <p:pic>
        <p:nvPicPr>
          <p:cNvPr id="2050" name="Picture 2" descr="C:\Users\Елена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3048000" cy="2895600"/>
          </a:xfrm>
          <a:prstGeom prst="rect">
            <a:avLst/>
          </a:prstGeom>
          <a:noFill/>
        </p:spPr>
      </p:pic>
      <p:pic>
        <p:nvPicPr>
          <p:cNvPr id="2051" name="Picture 3" descr="C:\Users\Елена\Desktop\2JiYjhi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33800"/>
            <a:ext cx="350520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Кратко о вреде алкоголя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500" b="1" dirty="0" smtClean="0">
                <a:ea typeface="Times New Roman" pitchFamily="18" charset="0"/>
                <a:cs typeface="Arial" pitchFamily="34" charset="0"/>
              </a:rPr>
              <a:t>Алкоголь – вредное для здоровья вещество, которое содержится в пиве, вине, шампанском, водке</a:t>
            </a:r>
            <a:r>
              <a:rPr lang="ru-RU" sz="3500" b="1" dirty="0" smtClean="0"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3500" b="1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500" b="1" dirty="0" smtClean="0">
                <a:ea typeface="Calibri" pitchFamily="34" charset="0"/>
                <a:cs typeface="Times New Roman" pitchFamily="18" charset="0"/>
              </a:rPr>
              <a:t> Алкоголизм </a:t>
            </a:r>
            <a:r>
              <a:rPr lang="ru-RU" sz="3500" b="1" dirty="0" smtClean="0">
                <a:ea typeface="Calibri" pitchFamily="34" charset="0"/>
                <a:cs typeface="Times New Roman" pitchFamily="18" charset="0"/>
              </a:rPr>
              <a:t>–зависимость </a:t>
            </a:r>
            <a:r>
              <a:rPr lang="ru-RU" sz="3500" b="1" dirty="0" smtClean="0">
                <a:ea typeface="Calibri" pitchFamily="34" charset="0"/>
                <a:cs typeface="Times New Roman" pitchFamily="18" charset="0"/>
              </a:rPr>
              <a:t>от алкоголя, приводящая к вынужденному и неумеренному его </a:t>
            </a:r>
            <a:r>
              <a:rPr lang="ru-RU" sz="3500" b="1" dirty="0" smtClean="0">
                <a:ea typeface="Calibri" pitchFamily="34" charset="0"/>
                <a:cs typeface="Times New Roman" pitchFamily="18" charset="0"/>
              </a:rPr>
              <a:t>употреблению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ru-RU" sz="3500" b="1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500" b="1" dirty="0" smtClean="0">
                <a:ea typeface="Calibri" pitchFamily="34" charset="0"/>
                <a:cs typeface="Times New Roman" pitchFamily="18" charset="0"/>
              </a:rPr>
              <a:t>Алкоголь может толкнуть на опасные для здоровья поступки, может привести к смерти</a:t>
            </a:r>
            <a:r>
              <a:rPr lang="ru-RU" sz="3500" b="1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500" b="1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sz="3500" b="1" dirty="0" smtClean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3500" b="1" dirty="0" smtClean="0">
                <a:ea typeface="Calibri" pitchFamily="34" charset="0"/>
                <a:cs typeface="Times New Roman" pitchFamily="18" charset="0"/>
              </a:rPr>
              <a:t>По – настоящему веселиться можно без алкоголя.</a:t>
            </a:r>
            <a:endParaRPr lang="ru-RU" sz="3500" b="1" dirty="0" smtClean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E70B20"/>
                </a:solidFill>
              </a:rPr>
              <a:t>Вывод: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371600"/>
            <a:ext cx="8007350" cy="472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800" dirty="0" smtClean="0"/>
              <a:t>Алкоголь опасен для вашего здоровья .</a:t>
            </a:r>
          </a:p>
        </p:txBody>
      </p:sp>
      <p:pic>
        <p:nvPicPr>
          <p:cNvPr id="11268" name="Picture 4" descr="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Елена\Desktop\138192546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10000"/>
            <a:ext cx="2514600" cy="2590800"/>
          </a:xfrm>
          <a:prstGeom prst="rect">
            <a:avLst/>
          </a:prstGeom>
          <a:noFill/>
        </p:spPr>
      </p:pic>
      <p:pic>
        <p:nvPicPr>
          <p:cNvPr id="3075" name="Picture 3" descr="C:\Users\Елен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429000"/>
            <a:ext cx="22098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«9 способов сказать: «Нет»» 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 </a:t>
            </a:r>
            <a:r>
              <a:rPr lang="ru-RU" b="1" dirty="0" smtClean="0"/>
              <a:t>Я  в этом не нуждаюсь.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Я не в настроении, поэтому не хочу это сегодня пробовать.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Я не думаю, что мне стоит это начинать до тех пор, пока я не буду иметь своих денег.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 Нет, не хочу неприятностей.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Когда мне понадобиться это, я дам тебе знать.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Я таких вещей боюсь.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Эта </a:t>
            </a:r>
            <a:r>
              <a:rPr lang="ru-RU" b="1" dirty="0" err="1" smtClean="0"/>
              <a:t>дрянь</a:t>
            </a:r>
            <a:r>
              <a:rPr lang="ru-RU" b="1" dirty="0" smtClean="0"/>
              <a:t> не для меня.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Нет, спасибо, у меня на это аллергическая реакция.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 Я хочу быть здоровым.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685800"/>
            <a:ext cx="8693150" cy="54102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8000" b="1" dirty="0" smtClean="0">
                <a:solidFill>
                  <a:srgbClr val="FF0000"/>
                </a:solidFill>
              </a:rPr>
              <a:t>Привычка</a:t>
            </a:r>
            <a:r>
              <a:rPr lang="ru-RU" sz="8000" b="1" dirty="0" smtClean="0"/>
              <a:t> </a:t>
            </a:r>
            <a:r>
              <a:rPr lang="ru-RU" sz="8000" dirty="0" smtClean="0"/>
              <a:t>– </a:t>
            </a:r>
            <a:r>
              <a:rPr lang="ru-RU" sz="6200" dirty="0" smtClean="0"/>
              <a:t>это дело, работа или занятие которое человек делает постоянно. </a:t>
            </a:r>
            <a:endParaRPr lang="ru-RU" sz="62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i="1" dirty="0" smtClean="0">
                <a:solidFill>
                  <a:schemeClr val="hlink"/>
                </a:solidFill>
                <a:effectLst/>
              </a:rPr>
              <a:t>Вредным привычкам</a:t>
            </a:r>
            <a:r>
              <a:rPr lang="ru-RU" sz="5400" i="1" dirty="0" smtClean="0">
                <a:solidFill>
                  <a:schemeClr val="tx1"/>
                </a:solidFill>
                <a:effectLst/>
              </a:rPr>
              <a:t>  – </a:t>
            </a:r>
            <a:r>
              <a:rPr lang="ru-RU" sz="5400" i="1" dirty="0" smtClean="0">
                <a:solidFill>
                  <a:srgbClr val="FF0000"/>
                </a:solidFill>
                <a:effectLst/>
              </a:rPr>
              <a:t>НЕТ!</a:t>
            </a:r>
            <a:r>
              <a:rPr lang="ru-RU" sz="5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5400" dirty="0" smtClean="0">
                <a:solidFill>
                  <a:schemeClr val="tx1"/>
                </a:solidFill>
                <a:effectLst/>
              </a:rPr>
            </a:br>
            <a:endParaRPr lang="ru-RU" sz="5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048000" y="459413"/>
            <a:ext cx="5715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 eaLnBrk="0" hangingPunct="0"/>
            <a:endParaRPr lang="ru-RU" sz="2400" dirty="0">
              <a:latin typeface="Arial Black" pitchFamily="34" charset="0"/>
            </a:endParaRPr>
          </a:p>
          <a:p>
            <a:pPr indent="342900" algn="ctr" eaLnBrk="0" hangingPunct="0"/>
            <a:endParaRPr lang="ru-RU" sz="2400" dirty="0">
              <a:latin typeface="Arial Black" pitchFamily="34" charset="0"/>
            </a:endParaRPr>
          </a:p>
          <a:p>
            <a:pPr indent="342900" algn="ctr" eaLnBrk="0" hangingPunct="0"/>
            <a:endParaRPr lang="ru-RU" sz="2400" dirty="0">
              <a:latin typeface="Arial Black" pitchFamily="34" charset="0"/>
            </a:endParaRPr>
          </a:p>
          <a:p>
            <a:pPr indent="342900" algn="r" eaLnBrk="0" hangingPunct="0"/>
            <a:r>
              <a:rPr lang="ru-RU" sz="2800" dirty="0">
                <a:latin typeface="Arial Black" pitchFamily="34" charset="0"/>
              </a:rPr>
              <a:t>Вредным привычкам  – нет! </a:t>
            </a:r>
          </a:p>
          <a:p>
            <a:pPr indent="342900" algn="r" eaLnBrk="0" hangingPunct="0"/>
            <a:r>
              <a:rPr lang="ru-RU" sz="2800" dirty="0">
                <a:latin typeface="Arial Black" pitchFamily="34" charset="0"/>
              </a:rPr>
              <a:t>Скажи всем друзьям.</a:t>
            </a:r>
          </a:p>
          <a:p>
            <a:pPr indent="342900" algn="r" eaLnBrk="0" hangingPunct="0"/>
            <a:r>
              <a:rPr lang="ru-RU" sz="2800" dirty="0">
                <a:latin typeface="Arial Black" pitchFamily="34" charset="0"/>
              </a:rPr>
              <a:t>Вредным привычкам  – нет! </a:t>
            </a:r>
          </a:p>
          <a:p>
            <a:pPr indent="342900" algn="r" eaLnBrk="0" hangingPunct="0"/>
            <a:r>
              <a:rPr lang="ru-RU" sz="2800" dirty="0">
                <a:latin typeface="Arial Black" pitchFamily="34" charset="0"/>
              </a:rPr>
              <a:t>Скажи себе сам.</a:t>
            </a:r>
          </a:p>
          <a:p>
            <a:pPr indent="342900" algn="r" eaLnBrk="0" hangingPunct="0"/>
            <a:r>
              <a:rPr lang="ru-RU" sz="2800" dirty="0">
                <a:latin typeface="Arial Black" pitchFamily="34" charset="0"/>
              </a:rPr>
              <a:t>Вредные привычки  – плохо! </a:t>
            </a:r>
          </a:p>
          <a:p>
            <a:pPr indent="342900" algn="r" eaLnBrk="0" hangingPunct="0"/>
            <a:r>
              <a:rPr lang="ru-RU" sz="2800" dirty="0">
                <a:latin typeface="Arial Black" pitchFamily="34" charset="0"/>
              </a:rPr>
              <a:t>Знай всегда.</a:t>
            </a:r>
          </a:p>
          <a:p>
            <a:pPr indent="342900" algn="r" eaLnBrk="0" hangingPunct="0"/>
            <a:r>
              <a:rPr lang="ru-RU" sz="2800" dirty="0">
                <a:latin typeface="Arial Black" pitchFamily="34" charset="0"/>
              </a:rPr>
              <a:t>Вредные привычки  – смерть! </a:t>
            </a:r>
          </a:p>
          <a:p>
            <a:pPr indent="342900" algn="r" eaLnBrk="0" hangingPunct="0"/>
            <a:r>
              <a:rPr lang="ru-RU" sz="2800" dirty="0">
                <a:latin typeface="Arial Black" pitchFamily="34" charset="0"/>
              </a:rPr>
              <a:t>Убьёшь себя.</a:t>
            </a:r>
          </a:p>
        </p:txBody>
      </p:sp>
      <p:pic>
        <p:nvPicPr>
          <p:cNvPr id="18436" name="Picture 5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327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Девять заповедей здоровья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1</a:t>
            </a:r>
            <a:r>
              <a:rPr lang="ru-RU" sz="2800" b="1" dirty="0" smtClean="0"/>
              <a:t>) четкий режим дня;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2) свежий воздух;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3) больше смеха;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4) физическая активность;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5) правильное питание;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6) не пить, не курить;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7) личная гигиена;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8) любовь к себе и другим;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9) занятия по душе.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42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dirty="0" err="1" smtClean="0"/>
              <a:t>Разрешалки</a:t>
            </a:r>
            <a:r>
              <a:rPr lang="ru-RU" sz="4000" dirty="0" smtClean="0"/>
              <a:t> от вредной привычки : 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196975"/>
            <a:ext cx="8915400" cy="5472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E70B20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</a:t>
            </a:r>
            <a:r>
              <a:rPr lang="ru-RU" sz="2400" b="1" dirty="0" smtClean="0"/>
              <a:t>ты хочешь прожить короткую жизнь 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хочешь отставать в учебе 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хочешь подхватить ВИЧ – инфекцию;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мечтаешь оставить после себя  больное потомство 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ты хочешь , чтобы твои дети родились уродами 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ты хочешь , чтобы от тебя отказались родные и близкие 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ты хочешь , чтобы у тебя была нарушена ориентация в пространстве 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ты хочешь пронизывающую дрожь и ослабевшее тело 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ты хочешь иметь лицо « застывшей маски»;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Если ты хочешь , чтобы тебя мучили  «ломки».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E70B2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E70B2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385175" cy="14319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rgbClr val="E70B20"/>
                </a:solidFill>
              </a:rPr>
              <a:t>Предупрежден, значит вооружен!</a:t>
            </a:r>
          </a:p>
        </p:txBody>
      </p:sp>
      <p:pic>
        <p:nvPicPr>
          <p:cNvPr id="4" name="Picture 2" descr="C:\Users\Елена\Desktop\0020-021-Vrednye-privy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696200" cy="4419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4800" dirty="0" smtClean="0"/>
              <a:t>Полезные привычки</a:t>
            </a:r>
          </a:p>
        </p:txBody>
      </p:sp>
      <p:sp>
        <p:nvSpPr>
          <p:cNvPr id="11272" name="Rectangle 8"/>
          <p:cNvSpPr>
            <a:spLocks noGrp="1" noRot="1" noChangeArrowheads="1"/>
          </p:cNvSpPr>
          <p:nvPr>
            <p:ph sz="half" idx="1"/>
          </p:nvPr>
        </p:nvSpPr>
        <p:spPr>
          <a:xfrm>
            <a:off x="228600" y="1524000"/>
            <a:ext cx="65532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Привычки , способствующие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сохранению   здоровья 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считаются    полезными.</a:t>
            </a:r>
            <a:r>
              <a:rPr lang="ru-RU" sz="2400" dirty="0" smtClean="0">
                <a:solidFill>
                  <a:srgbClr val="FF0066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FF0066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Полезные привычки : </a:t>
            </a:r>
          </a:p>
          <a:p>
            <a:pPr eaLnBrk="1" hangingPunct="1">
              <a:defRPr/>
            </a:pPr>
            <a:r>
              <a:rPr lang="ru-RU" sz="2800" dirty="0" smtClean="0">
                <a:latin typeface="Arial Black" pitchFamily="34" charset="0"/>
              </a:rPr>
              <a:t>умываться</a:t>
            </a:r>
          </a:p>
          <a:p>
            <a:pPr eaLnBrk="1" hangingPunct="1">
              <a:defRPr/>
            </a:pPr>
            <a:r>
              <a:rPr lang="ru-RU" sz="2800" dirty="0" smtClean="0">
                <a:latin typeface="Arial Black" pitchFamily="34" charset="0"/>
              </a:rPr>
              <a:t>чистить зубы  </a:t>
            </a:r>
          </a:p>
          <a:p>
            <a:pPr eaLnBrk="1" hangingPunct="1">
              <a:defRPr/>
            </a:pPr>
            <a:r>
              <a:rPr lang="ru-RU" sz="2800" dirty="0" smtClean="0">
                <a:latin typeface="Arial Black" pitchFamily="34" charset="0"/>
              </a:rPr>
              <a:t>соблюдать режим дня</a:t>
            </a:r>
          </a:p>
          <a:p>
            <a:pPr eaLnBrk="1" hangingPunct="1">
              <a:defRPr/>
            </a:pPr>
            <a:r>
              <a:rPr lang="ru-RU" sz="2800" dirty="0" smtClean="0">
                <a:latin typeface="Arial Black" pitchFamily="34" charset="0"/>
              </a:rPr>
              <a:t>спать при открытой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Arial Black" pitchFamily="34" charset="0"/>
              </a:rPr>
              <a:t>форточке и др.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endParaRPr lang="ru-RU" sz="2400" dirty="0" smtClean="0">
              <a:latin typeface="Arial Black" pitchFamily="34" charset="0"/>
            </a:endParaRP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512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457200"/>
            <a:ext cx="1905000" cy="2590800"/>
          </a:xfrm>
          <a:noFill/>
        </p:spPr>
      </p:pic>
      <p:pic>
        <p:nvPicPr>
          <p:cNvPr id="5125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3352800"/>
            <a:ext cx="2895600" cy="30480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8842375" cy="14319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4800" dirty="0" smtClean="0"/>
              <a:t>Вредные привычки</a:t>
            </a:r>
            <a:r>
              <a:rPr lang="ru-RU" dirty="0" smtClean="0"/>
              <a:t>.</a:t>
            </a:r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381000" y="1600200"/>
            <a:ext cx="5791200" cy="4876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Привычки , наносящие вред здоровью , называются вредными .</a:t>
            </a:r>
            <a:r>
              <a:rPr lang="ru-RU" sz="2800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br>
              <a:rPr lang="ru-RU" sz="2800" dirty="0" smtClean="0">
                <a:solidFill>
                  <a:srgbClr val="FF0066"/>
                </a:solidFill>
                <a:latin typeface="Arial Black" pitchFamily="34" charset="0"/>
              </a:rPr>
            </a:br>
            <a:endParaRPr lang="ru-RU" sz="2800" dirty="0" smtClean="0">
              <a:solidFill>
                <a:srgbClr val="FF0066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Вредные привычки :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latin typeface="Arial Black" pitchFamily="34" charset="0"/>
              </a:rPr>
              <a:t>есть много сладостей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latin typeface="Arial Black" pitchFamily="34" charset="0"/>
              </a:rPr>
              <a:t>долго сидеть у компьютера и телевизора 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latin typeface="Arial Black" pitchFamily="34" charset="0"/>
              </a:rPr>
              <a:t>читать лёжа  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latin typeface="Arial Black" pitchFamily="34" charset="0"/>
              </a:rPr>
              <a:t>разговаривать во время еды </a:t>
            </a:r>
          </a:p>
          <a:p>
            <a:pPr eaLnBrk="1" hangingPunct="1">
              <a:buFontTx/>
              <a:buChar char="-"/>
              <a:defRPr/>
            </a:pPr>
            <a:r>
              <a:rPr lang="ru-RU" sz="2400" dirty="0" smtClean="0">
                <a:latin typeface="Arial Black" pitchFamily="34" charset="0"/>
              </a:rPr>
              <a:t>употребление нецензурных слов</a:t>
            </a:r>
          </a:p>
          <a:p>
            <a:pPr eaLnBrk="1" hangingPunct="1">
              <a:buNone/>
              <a:defRPr/>
            </a:pPr>
            <a:endParaRPr lang="ru-RU" sz="2400" dirty="0" smtClean="0"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6148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81763" y="533400"/>
            <a:ext cx="2662237" cy="2019300"/>
          </a:xfrm>
          <a:noFill/>
        </p:spPr>
      </p:pic>
      <p:pic>
        <p:nvPicPr>
          <p:cNvPr id="6149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3581400"/>
            <a:ext cx="2176463" cy="2019300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Необычные привычки</a:t>
            </a:r>
            <a:endParaRPr lang="ru-RU" sz="4800" dirty="0"/>
          </a:p>
        </p:txBody>
      </p:sp>
      <p:pic>
        <p:nvPicPr>
          <p:cNvPr id="7" name="Picture 4" descr="12-1d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03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8601" y="1447800"/>
            <a:ext cx="4806950" cy="4648200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 smtClean="0"/>
              <a:t>Ковыряние в носу, в ушах, в зубах</a:t>
            </a:r>
          </a:p>
          <a:p>
            <a:r>
              <a:rPr lang="ru-RU" sz="5100" b="1" dirty="0" smtClean="0">
                <a:solidFill>
                  <a:schemeClr val="bg2"/>
                </a:solidFill>
              </a:rPr>
              <a:t> </a:t>
            </a:r>
            <a:r>
              <a:rPr lang="ru-RU" sz="5100" b="1" dirty="0" smtClean="0"/>
              <a:t>Постоянное жевание жвачки</a:t>
            </a:r>
          </a:p>
          <a:p>
            <a:r>
              <a:rPr lang="ru-RU" sz="5100" b="1" dirty="0" err="1" smtClean="0"/>
              <a:t>Хрустение</a:t>
            </a:r>
            <a:r>
              <a:rPr lang="ru-RU" sz="5100" b="1" dirty="0" smtClean="0"/>
              <a:t> пальцами</a:t>
            </a:r>
          </a:p>
          <a:p>
            <a:r>
              <a:rPr lang="ru-RU" sz="5100" b="1" dirty="0" err="1" smtClean="0"/>
              <a:t>Обкусывание</a:t>
            </a:r>
            <a:r>
              <a:rPr lang="ru-RU" sz="5100" b="1" dirty="0" smtClean="0"/>
              <a:t> ногтей, заусениц</a:t>
            </a:r>
          </a:p>
          <a:p>
            <a:r>
              <a:rPr lang="ru-RU" sz="5100" b="1" dirty="0" err="1" smtClean="0"/>
              <a:t>Кусание</a:t>
            </a:r>
            <a:r>
              <a:rPr lang="ru-RU" sz="5100" b="1" dirty="0" smtClean="0"/>
              <a:t> </a:t>
            </a:r>
            <a:r>
              <a:rPr lang="ru-RU" sz="5100" b="1" dirty="0" smtClean="0"/>
              <a:t>кончика карандаша</a:t>
            </a:r>
            <a:endParaRPr lang="ru-RU" sz="5100" b="1" dirty="0" smtClean="0"/>
          </a:p>
          <a:p>
            <a:endParaRPr lang="ru-RU" dirty="0"/>
          </a:p>
        </p:txBody>
      </p:sp>
      <p:pic>
        <p:nvPicPr>
          <p:cNvPr id="8" name="Picture 4" descr="8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0"/>
            <a:ext cx="21335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ih008077-med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04270"/>
            <a:ext cx="1905000" cy="224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533400" y="457200"/>
            <a:ext cx="8308975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Наиболее опасно влияют на здоровье человека  вредные привычки :</a:t>
            </a:r>
          </a:p>
        </p:txBody>
      </p:sp>
      <p:sp>
        <p:nvSpPr>
          <p:cNvPr id="15370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362200"/>
            <a:ext cx="4419600" cy="3733800"/>
          </a:xfrm>
        </p:spPr>
        <p:txBody>
          <a:bodyPr/>
          <a:lstStyle/>
          <a:p>
            <a:pPr algn="just" eaLnBrk="1" hangingPunct="1">
              <a:spcBef>
                <a:spcPct val="40000"/>
              </a:spcBef>
              <a:defRPr/>
            </a:pPr>
            <a:r>
              <a:rPr lang="ru-RU" sz="4000" b="1" dirty="0" smtClean="0"/>
              <a:t>Алкоголь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ru-RU" sz="4000" b="1" dirty="0" smtClean="0"/>
              <a:t>Наркотики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ru-RU" sz="4000" b="1" dirty="0" smtClean="0"/>
              <a:t>Курение</a:t>
            </a:r>
          </a:p>
          <a:p>
            <a:pPr algn="just" eaLnBrk="1" hangingPunct="1">
              <a:spcBef>
                <a:spcPct val="40000"/>
              </a:spcBef>
              <a:defRPr/>
            </a:pPr>
            <a:r>
              <a:rPr lang="ru-RU" sz="4000" b="1" dirty="0" smtClean="0"/>
              <a:t>Токсикомания</a:t>
            </a:r>
          </a:p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7174" name="Picture 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4419600"/>
            <a:ext cx="1524000" cy="1866900"/>
          </a:xfr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518275" y="1295400"/>
            <a:ext cx="2625725" cy="2798763"/>
            <a:chOff x="113" y="255"/>
            <a:chExt cx="3175" cy="2948"/>
          </a:xfrm>
        </p:grpSpPr>
        <p:sp>
          <p:nvSpPr>
            <p:cNvPr id="7176" name="AutoShape 14"/>
            <p:cNvSpPr>
              <a:spLocks noChangeArrowheads="1"/>
            </p:cNvSpPr>
            <p:nvPr/>
          </p:nvSpPr>
          <p:spPr bwMode="auto">
            <a:xfrm>
              <a:off x="113" y="255"/>
              <a:ext cx="3175" cy="2948"/>
            </a:xfrm>
            <a:prstGeom prst="cloudCallout">
              <a:avLst>
                <a:gd name="adj1" fmla="val 19764"/>
                <a:gd name="adj2" fmla="val 6017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pic>
          <p:nvPicPr>
            <p:cNvPr id="7177" name="Picture 15" descr="j033728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" y="935"/>
              <a:ext cx="2304" cy="1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16" descr="HH0088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0"/>
            <a:ext cx="10112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9" descr="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724400"/>
            <a:ext cx="14351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Елена\Desktop\0019-019-Vrednaja-privychka-negativno-skazyvaetsja-na-zdo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3058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41338" y="1219200"/>
            <a:ext cx="8301037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8197" name="Picture 5" descr="HM00146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5029200"/>
            <a:ext cx="1875434" cy="1374343"/>
          </a:xfrm>
          <a:noFill/>
        </p:spPr>
      </p:pic>
      <p:pic>
        <p:nvPicPr>
          <p:cNvPr id="8195" name="Picture 3" descr="HH00887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92950" y="1052513"/>
            <a:ext cx="1011238" cy="1584325"/>
          </a:xfrm>
          <a:noFill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381000"/>
            <a:ext cx="1963738" cy="2184400"/>
          </a:xfr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14600" y="476250"/>
            <a:ext cx="3886200" cy="77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40000"/>
              </a:spcBef>
              <a:buClr>
                <a:schemeClr val="hlink"/>
              </a:buClr>
              <a:buSzPct val="70000"/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Курение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429000"/>
            <a:ext cx="2100262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1412875"/>
            <a:ext cx="25923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4196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r>
              <a:rPr lang="ru-RU" dirty="0" smtClean="0"/>
              <a:t>КУРЕНИЕ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371600"/>
            <a:ext cx="6324600" cy="5486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     </a:t>
            </a:r>
            <a:r>
              <a:rPr lang="ru-RU" b="1" dirty="0" smtClean="0"/>
              <a:t>Курение - это зависимость от наркотика, имя которому никотин. По своей ядовитости никотин – это смертельный яд.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b="1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b="1" dirty="0" smtClean="0"/>
              <a:t>   Ученые подсчитали, что курильщик сокращает свою жизнь на 6 лет. Все органы человеческого тела страдают от табака.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b="1" dirty="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ru-RU" b="1" dirty="0" smtClean="0"/>
              <a:t>    Даже внешне курильщики отличаются от некурящих: у них быстрее вянет кожа и ухудшается цвет, сипнет голос, желтеют зубы</a:t>
            </a:r>
            <a:r>
              <a:rPr lang="ru-RU" sz="2400" b="1" dirty="0" smtClean="0"/>
              <a:t>. </a:t>
            </a:r>
          </a:p>
          <a:p>
            <a:endParaRPr lang="ru-RU" sz="2400" dirty="0"/>
          </a:p>
        </p:txBody>
      </p:sp>
      <p:pic>
        <p:nvPicPr>
          <p:cNvPr id="1027" name="Picture 3" descr="C:\Users\Елена\Desktop\smoking_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390" y="152400"/>
            <a:ext cx="2518197" cy="1676400"/>
          </a:xfrm>
          <a:prstGeom prst="rect">
            <a:avLst/>
          </a:prstGeom>
          <a:noFill/>
        </p:spPr>
      </p:pic>
      <p:pic>
        <p:nvPicPr>
          <p:cNvPr id="1028" name="Picture 4" descr="C:\Users\Елена\Desktop\1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672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379</TotalTime>
  <Words>629</Words>
  <Application>Microsoft Office PowerPoint</Application>
  <PresentationFormat>Экран (4:3)</PresentationFormat>
  <Paragraphs>111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Полезные привычки</vt:lpstr>
      <vt:lpstr>Вредные привычки.</vt:lpstr>
      <vt:lpstr>Необычные привычки</vt:lpstr>
      <vt:lpstr>Наиболее опасно влияют на здоровье человека  вредные привычки :</vt:lpstr>
      <vt:lpstr>Слайд 7</vt:lpstr>
      <vt:lpstr>  </vt:lpstr>
      <vt:lpstr>КУРЕНИЕ</vt:lpstr>
      <vt:lpstr>Слайд 10</vt:lpstr>
      <vt:lpstr>                 Вывод : </vt:lpstr>
      <vt:lpstr>Кратко о вреде курения </vt:lpstr>
      <vt:lpstr>Слайд 13</vt:lpstr>
      <vt:lpstr>   Алкоголь </vt:lpstr>
      <vt:lpstr>О пьянстве и алкоголизме </vt:lpstr>
      <vt:lpstr>Слайд 16</vt:lpstr>
      <vt:lpstr>Кратко о вреде алкоголя</vt:lpstr>
      <vt:lpstr>Вывод:</vt:lpstr>
      <vt:lpstr>«9 способов сказать: «Нет»» </vt:lpstr>
      <vt:lpstr>Вредным привычкам  – НЕТ! </vt:lpstr>
      <vt:lpstr>Девять заповедей здоровья</vt:lpstr>
      <vt:lpstr>Разрешалки от вредной привычки : </vt:lpstr>
      <vt:lpstr>Предупрежден, значит вооружен!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Елена</cp:lastModifiedBy>
  <cp:revision>62</cp:revision>
  <cp:lastPrinted>1601-01-01T00:00:00Z</cp:lastPrinted>
  <dcterms:created xsi:type="dcterms:W3CDTF">1601-01-01T00:00:00Z</dcterms:created>
  <dcterms:modified xsi:type="dcterms:W3CDTF">2016-11-30T03:04:53Z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