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9" r:id="rId6"/>
    <p:sldId id="283" r:id="rId7"/>
    <p:sldId id="28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446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848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447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112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84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886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25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00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56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164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780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EF2D-5472-44F4-8522-9D4D97837FD7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BE4D-F113-416F-BC72-EA8C753E6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45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" y="981075"/>
            <a:ext cx="91440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Предлагаются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дву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х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типов: </a:t>
            </a:r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1.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Задания имеют несколько вариантов ответа. Из них только один ответ правильный. Его и нужно найти. 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1.2. Следует выбрать верно или неверно утверждение .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 startAt="2"/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Если ты ответил правильно, ты увидишь  довольного смайлика.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 startAt="3"/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 startAt="3"/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Если ты ошибся, то смайлики также сообщат тебе об этом своим появлением.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    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     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     Не огорчайся, подумай ещё, не торопись!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 startAt="4"/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Tx/>
              <a:buAutoNum type="arabicPeriod" startAt="4"/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Переход к новому слайду – по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щелчку  на стрелочку.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      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       Удачи вам, дорогие  ребята!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260350"/>
            <a:ext cx="82296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Правила.</a:t>
            </a:r>
            <a:endParaRPr lang="ru-RU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4692" y="2884237"/>
            <a:ext cx="1655763" cy="576263"/>
            <a:chOff x="3560" y="1298"/>
            <a:chExt cx="1951" cy="680"/>
          </a:xfrm>
        </p:grpSpPr>
        <p:sp>
          <p:nvSpPr>
            <p:cNvPr id="3095" name="AutoShape 7"/>
            <p:cNvSpPr>
              <a:spLocks noChangeArrowheads="1"/>
            </p:cNvSpPr>
            <p:nvPr/>
          </p:nvSpPr>
          <p:spPr bwMode="auto">
            <a:xfrm>
              <a:off x="3560" y="1298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 dirty="0">
                  <a:solidFill>
                    <a:srgbClr val="008000"/>
                  </a:solidFill>
                </a:rPr>
                <a:t>ОТЛИЧНО!</a:t>
              </a:r>
            </a:p>
          </p:txBody>
        </p:sp>
        <p:pic>
          <p:nvPicPr>
            <p:cNvPr id="9236" name="Picture 8" descr="big_smiles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1389"/>
              <a:ext cx="6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68313" y="3810146"/>
            <a:ext cx="1871662" cy="649288"/>
            <a:chOff x="3560" y="391"/>
            <a:chExt cx="1951" cy="680"/>
          </a:xfrm>
        </p:grpSpPr>
        <p:sp>
          <p:nvSpPr>
            <p:cNvPr id="3093" name="AutoShape 10"/>
            <p:cNvSpPr>
              <a:spLocks noChangeArrowheads="1"/>
            </p:cNvSpPr>
            <p:nvPr/>
          </p:nvSpPr>
          <p:spPr bwMode="auto">
            <a:xfrm>
              <a:off x="3560" y="391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 dirty="0">
                  <a:solidFill>
                    <a:srgbClr val="FF0000"/>
                  </a:solidFill>
                </a:rPr>
                <a:t>ПОДУМАЙ!</a:t>
              </a:r>
            </a:p>
          </p:txBody>
        </p:sp>
        <p:pic>
          <p:nvPicPr>
            <p:cNvPr id="9234" name="Picture 11" descr="big_smiles_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485"/>
              <a:ext cx="72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2" name="Group 12"/>
          <p:cNvGrpSpPr>
            <a:grpSpLocks/>
          </p:cNvGrpSpPr>
          <p:nvPr/>
        </p:nvGrpSpPr>
        <p:grpSpPr bwMode="auto">
          <a:xfrm>
            <a:off x="5186674" y="3857453"/>
            <a:ext cx="2400257" cy="649288"/>
            <a:chOff x="3243" y="1495"/>
            <a:chExt cx="2502" cy="680"/>
          </a:xfrm>
        </p:grpSpPr>
        <p:sp>
          <p:nvSpPr>
            <p:cNvPr id="3091" name="AutoShape 13"/>
            <p:cNvSpPr>
              <a:spLocks noChangeArrowheads="1"/>
            </p:cNvSpPr>
            <p:nvPr/>
          </p:nvSpPr>
          <p:spPr bwMode="auto">
            <a:xfrm>
              <a:off x="3794" y="1495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 dirty="0">
                  <a:solidFill>
                    <a:srgbClr val="FF0000"/>
                  </a:solidFill>
                </a:rPr>
                <a:t>ОШИБКА!</a:t>
              </a:r>
            </a:p>
          </p:txBody>
        </p:sp>
        <p:pic>
          <p:nvPicPr>
            <p:cNvPr id="9232" name="Picture 14" descr="big_smiles_27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1616"/>
              <a:ext cx="660" cy="5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996879" y="2885825"/>
            <a:ext cx="1800225" cy="574675"/>
            <a:chOff x="3560" y="1480"/>
            <a:chExt cx="1951" cy="680"/>
          </a:xfrm>
          <a:solidFill>
            <a:schemeClr val="accent2"/>
          </a:solidFill>
        </p:grpSpPr>
        <p:sp>
          <p:nvSpPr>
            <p:cNvPr id="3089" name="AutoShape 16"/>
            <p:cNvSpPr>
              <a:spLocks noChangeArrowheads="1"/>
            </p:cNvSpPr>
            <p:nvPr/>
          </p:nvSpPr>
          <p:spPr bwMode="auto">
            <a:xfrm>
              <a:off x="3560" y="1480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>
                  <a:solidFill>
                    <a:srgbClr val="008000"/>
                  </a:solidFill>
                </a:rPr>
                <a:t>МОЛОДЕЦ!</a:t>
              </a:r>
            </a:p>
          </p:txBody>
        </p:sp>
        <p:pic>
          <p:nvPicPr>
            <p:cNvPr id="3090" name="Picture 17" descr="big_smiles_3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06" y="1525"/>
              <a:ext cx="589" cy="5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</p:grpSp>
      <p:grpSp>
        <p:nvGrpSpPr>
          <p:cNvPr id="9224" name="Group 18"/>
          <p:cNvGrpSpPr>
            <a:grpSpLocks/>
          </p:cNvGrpSpPr>
          <p:nvPr/>
        </p:nvGrpSpPr>
        <p:grpSpPr bwMode="auto">
          <a:xfrm>
            <a:off x="2786050" y="3857628"/>
            <a:ext cx="2016125" cy="647700"/>
            <a:chOff x="3560" y="2341"/>
            <a:chExt cx="1951" cy="680"/>
          </a:xfrm>
        </p:grpSpPr>
        <p:sp>
          <p:nvSpPr>
            <p:cNvPr id="3087" name="AutoShape 19"/>
            <p:cNvSpPr>
              <a:spLocks noChangeArrowheads="1"/>
            </p:cNvSpPr>
            <p:nvPr/>
          </p:nvSpPr>
          <p:spPr bwMode="auto">
            <a:xfrm>
              <a:off x="3560" y="2341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 dirty="0">
                  <a:solidFill>
                    <a:srgbClr val="FF0000"/>
                  </a:solidFill>
                </a:rPr>
                <a:t> </a:t>
              </a:r>
            </a:p>
            <a:p>
              <a:pPr algn="r">
                <a:defRPr/>
              </a:pPr>
              <a:r>
                <a:rPr lang="ru-RU" sz="1400" b="1" dirty="0">
                  <a:solidFill>
                    <a:srgbClr val="FF0000"/>
                  </a:solidFill>
                </a:rPr>
                <a:t>Ошибочка!</a:t>
              </a:r>
            </a:p>
          </p:txBody>
        </p:sp>
        <p:pic>
          <p:nvPicPr>
            <p:cNvPr id="9230" name="Picture 20" descr="super_smilies05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2341"/>
              <a:ext cx="848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5835904" y="2823391"/>
            <a:ext cx="1657350" cy="574675"/>
            <a:chOff x="2064" y="799"/>
            <a:chExt cx="1951" cy="680"/>
          </a:xfrm>
          <a:solidFill>
            <a:schemeClr val="accent2"/>
          </a:solidFill>
        </p:grpSpPr>
        <p:sp>
          <p:nvSpPr>
            <p:cNvPr id="3085" name="AutoShape 22"/>
            <p:cNvSpPr>
              <a:spLocks noChangeArrowheads="1"/>
            </p:cNvSpPr>
            <p:nvPr/>
          </p:nvSpPr>
          <p:spPr bwMode="auto">
            <a:xfrm>
              <a:off x="2064" y="799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 dirty="0">
                  <a:solidFill>
                    <a:srgbClr val="008000"/>
                  </a:solidFill>
                </a:rPr>
                <a:t>УМНИЦА!</a:t>
              </a:r>
            </a:p>
          </p:txBody>
        </p:sp>
        <p:pic>
          <p:nvPicPr>
            <p:cNvPr id="3086" name="Picture 23" descr="big_smiles_71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154" y="860"/>
              <a:ext cx="590" cy="5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Стрелка вправо 24">
            <a:hlinkClick r:id="rId8" action="ppaction://hlinksldjump"/>
          </p:cNvPr>
          <p:cNvSpPr/>
          <p:nvPr/>
        </p:nvSpPr>
        <p:spPr>
          <a:xfrm>
            <a:off x="7695447" y="5936506"/>
            <a:ext cx="936104" cy="6101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9328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 advClick="0">
        <p:checker/>
      </p:transition>
    </mc:Choice>
    <mc:Fallback>
      <p:transition spd="slow" advClick="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/>
          </p:cNvSpPr>
          <p:nvPr/>
        </p:nvSpPr>
        <p:spPr>
          <a:xfrm>
            <a:off x="752232" y="476672"/>
            <a:ext cx="7696200" cy="1371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профессии нужны знания об электропроводимости материалов 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823" y="1603946"/>
            <a:ext cx="5014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Полицейский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052" y="2708920"/>
            <a:ext cx="4205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 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Менеджер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6266" y="3890665"/>
            <a:ext cx="2899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Тренер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7551" y="5013176"/>
            <a:ext cx="377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Д.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Электрик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883101" y="4969869"/>
            <a:ext cx="2448271" cy="956612"/>
            <a:chOff x="3560" y="1298"/>
            <a:chExt cx="1951" cy="680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3560" y="1298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2000" b="1" dirty="0">
                  <a:solidFill>
                    <a:srgbClr val="008000"/>
                  </a:solidFill>
                </a:rPr>
                <a:t>ОТЛИЧНО!</a:t>
              </a:r>
            </a:p>
          </p:txBody>
        </p:sp>
        <p:pic>
          <p:nvPicPr>
            <p:cNvPr id="10" name="Picture 8" descr="big_smiles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1389"/>
              <a:ext cx="6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2785852" y="2763743"/>
            <a:ext cx="2376216" cy="897653"/>
            <a:chOff x="3560" y="2341"/>
            <a:chExt cx="1951" cy="680"/>
          </a:xfrm>
        </p:grpSpPr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3560" y="2341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2400" b="1" dirty="0">
                  <a:solidFill>
                    <a:srgbClr val="FF0000"/>
                  </a:solidFill>
                </a:rPr>
                <a:t> </a:t>
              </a:r>
            </a:p>
            <a:p>
              <a:pPr algn="r">
                <a:defRPr/>
              </a:pPr>
              <a:r>
                <a:rPr lang="ru-RU" sz="2400" b="1" dirty="0">
                  <a:solidFill>
                    <a:srgbClr val="FF0000"/>
                  </a:solidFill>
                </a:rPr>
                <a:t>Ошибочка!</a:t>
              </a:r>
            </a:p>
          </p:txBody>
        </p:sp>
        <p:pic>
          <p:nvPicPr>
            <p:cNvPr id="19" name="Picture 20" descr="super_smilies05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1" y="2478"/>
              <a:ext cx="545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Стрелка вправо 13">
            <a:hlinkClick r:id="rId4" action="ppaction://hlinksldjump"/>
          </p:cNvPr>
          <p:cNvSpPr/>
          <p:nvPr/>
        </p:nvSpPr>
        <p:spPr>
          <a:xfrm>
            <a:off x="7695447" y="5936506"/>
            <a:ext cx="936104" cy="6101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1954725"/>
            <a:ext cx="3643305" cy="32189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6351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rippl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"/>
                            </p:stCondLst>
                            <p:childTnLst>
                              <p:par>
                                <p:cTn id="61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47667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Можно ли трогать искрящиеся электроприборы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be-BY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3"/>
          <p:cNvSpPr txBox="1">
            <a:spLocks/>
          </p:cNvSpPr>
          <p:nvPr/>
        </p:nvSpPr>
        <p:spPr>
          <a:xfrm>
            <a:off x="899592" y="4071941"/>
            <a:ext cx="7632848" cy="16937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/>
              <a:t>Увидев искрящийся провод или неисправную розетку, сразу зовите взрослых</a:t>
            </a:r>
            <a:r>
              <a:rPr lang="ru-RU" sz="2800" b="1" dirty="0" smtClean="0"/>
              <a:t>.</a:t>
            </a:r>
            <a:endParaRPr lang="ru-RU" sz="28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59381" y="2044005"/>
            <a:ext cx="1228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ДА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2044005"/>
            <a:ext cx="1509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НЕТ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709056" y="2218332"/>
            <a:ext cx="2142864" cy="922636"/>
            <a:chOff x="3560" y="1480"/>
            <a:chExt cx="1951" cy="680"/>
          </a:xfrm>
          <a:solidFill>
            <a:schemeClr val="accent2"/>
          </a:solidFill>
        </p:grpSpPr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560" y="1480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solidFill>
                    <a:srgbClr val="008000"/>
                  </a:solidFill>
                </a:rPr>
                <a:t>МОЛОДЕЦ!</a:t>
              </a:r>
            </a:p>
          </p:txBody>
        </p:sp>
        <p:pic>
          <p:nvPicPr>
            <p:cNvPr id="8" name="Picture 17" descr="big_smiles_3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6" y="1525"/>
              <a:ext cx="589" cy="5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067944" y="2218332"/>
            <a:ext cx="2231702" cy="922636"/>
            <a:chOff x="3560" y="391"/>
            <a:chExt cx="1951" cy="680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3560" y="391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ПОДУМАЙ!</a:t>
              </a:r>
            </a:p>
          </p:txBody>
        </p:sp>
        <p:pic>
          <p:nvPicPr>
            <p:cNvPr id="11" name="Picture 11" descr="big_smiles_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485"/>
              <a:ext cx="72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Стрелка вправо 11">
            <a:hlinkClick r:id="rId4" action="ppaction://hlinksldjump"/>
          </p:cNvPr>
          <p:cNvSpPr/>
          <p:nvPr/>
        </p:nvSpPr>
        <p:spPr>
          <a:xfrm>
            <a:off x="7695447" y="5936506"/>
            <a:ext cx="936104" cy="6101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4285492"/>
      </p:ext>
    </p:extLst>
  </p:cSld>
  <p:clrMapOvr>
    <a:masterClrMapping/>
  </p:clrMapOvr>
  <p:transition spd="slow"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228600"/>
            <a:ext cx="9144000" cy="1371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Какие </a:t>
            </a:r>
            <a:r>
              <a:rPr lang="ru-RU" sz="32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электроприборы </a:t>
            </a:r>
            <a:r>
              <a:rPr lang="ru-RU" sz="32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могут работать без  электросети</a:t>
            </a:r>
            <a:r>
              <a:rPr lang="ru-RU" sz="32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>?</a:t>
            </a:r>
            <a:r>
              <a:rPr lang="ru-RU" sz="32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32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ahoma" pitchFamily="34" charset="0"/>
                <a:ea typeface="+mn-ea"/>
                <a:cs typeface="+mn-cs"/>
              </a:rPr>
            </a:br>
            <a:endParaRPr lang="be-BY" sz="3200" b="1" dirty="0">
              <a:ln w="3155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0" y="2060848"/>
            <a:ext cx="6948264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А.  </a:t>
            </a:r>
            <a:r>
              <a:rPr lang="ru-RU" dirty="0" smtClean="0"/>
              <a:t>Холодильник</a:t>
            </a:r>
            <a:endParaRPr lang="be-BY" dirty="0"/>
          </a:p>
        </p:txBody>
      </p:sp>
      <p:sp>
        <p:nvSpPr>
          <p:cNvPr id="4" name="Текст 5"/>
          <p:cNvSpPr txBox="1">
            <a:spLocks/>
          </p:cNvSpPr>
          <p:nvPr/>
        </p:nvSpPr>
        <p:spPr>
          <a:xfrm>
            <a:off x="36871" y="2743200"/>
            <a:ext cx="5471233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Б. </a:t>
            </a:r>
            <a:r>
              <a:rPr lang="ru-RU" dirty="0" smtClean="0"/>
              <a:t>Компьютер</a:t>
            </a:r>
            <a:endParaRPr lang="be-BY" dirty="0"/>
          </a:p>
        </p:txBody>
      </p:sp>
      <p:sp>
        <p:nvSpPr>
          <p:cNvPr id="5" name="Текст 4"/>
          <p:cNvSpPr txBox="1">
            <a:spLocks/>
          </p:cNvSpPr>
          <p:nvPr/>
        </p:nvSpPr>
        <p:spPr>
          <a:xfrm>
            <a:off x="0" y="3524865"/>
            <a:ext cx="5940152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 smtClean="0"/>
              <a:t>Телевизор</a:t>
            </a:r>
            <a:endParaRPr lang="be-BY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0" y="4114800"/>
            <a:ext cx="6297561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/>
              <a:t>Г</a:t>
            </a:r>
            <a:r>
              <a:rPr lang="ru-RU" sz="2800" dirty="0" smtClean="0"/>
              <a:t>. </a:t>
            </a:r>
            <a:r>
              <a:rPr lang="ru-RU" sz="2800" dirty="0" smtClean="0"/>
              <a:t>Микроволновая печь</a:t>
            </a:r>
            <a:endParaRPr lang="be-BY" sz="2800" dirty="0"/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36870" y="4869160"/>
            <a:ext cx="9107130" cy="7200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Д</a:t>
            </a:r>
            <a:r>
              <a:rPr lang="ru-RU" sz="2400" dirty="0" smtClean="0"/>
              <a:t>. </a:t>
            </a:r>
            <a:r>
              <a:rPr lang="ru-RU" sz="2400" dirty="0" smtClean="0"/>
              <a:t>Калькулятор </a:t>
            </a:r>
            <a:endParaRPr lang="ru-RU" sz="2400" dirty="0" smtClean="0"/>
          </a:p>
          <a:p>
            <a:endParaRPr lang="be-BY" sz="3600" dirty="0"/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7187329" y="2898058"/>
            <a:ext cx="1871663" cy="649288"/>
            <a:chOff x="3198" y="1570"/>
            <a:chExt cx="1951" cy="680"/>
          </a:xfrm>
        </p:grpSpPr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3198" y="1570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 dirty="0">
                  <a:solidFill>
                    <a:srgbClr val="FF0000"/>
                  </a:solidFill>
                </a:rPr>
                <a:t>ОШИБКА!</a:t>
              </a:r>
            </a:p>
          </p:txBody>
        </p:sp>
        <p:pic>
          <p:nvPicPr>
            <p:cNvPr id="13" name="Picture 14" descr="big_smiles_27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1616"/>
              <a:ext cx="660" cy="5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pic>
      </p:grpSp>
      <p:grpSp>
        <p:nvGrpSpPr>
          <p:cNvPr id="20" name="Group 21"/>
          <p:cNvGrpSpPr>
            <a:grpSpLocks/>
          </p:cNvGrpSpPr>
          <p:nvPr/>
        </p:nvGrpSpPr>
        <p:grpSpPr bwMode="auto">
          <a:xfrm>
            <a:off x="7294486" y="5301902"/>
            <a:ext cx="1657350" cy="574675"/>
            <a:chOff x="2064" y="799"/>
            <a:chExt cx="1951" cy="680"/>
          </a:xfrm>
          <a:solidFill>
            <a:schemeClr val="accent2"/>
          </a:solidFill>
        </p:grpSpPr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>
              <a:off x="2064" y="799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sz="1400" b="1" dirty="0">
                  <a:solidFill>
                    <a:srgbClr val="008000"/>
                  </a:solidFill>
                </a:rPr>
                <a:t>УМНИЦА!</a:t>
              </a:r>
            </a:p>
          </p:txBody>
        </p:sp>
        <p:pic>
          <p:nvPicPr>
            <p:cNvPr id="22" name="Picture 23" descr="big_smiles_7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54" y="860"/>
              <a:ext cx="590" cy="5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Стрелка вправо 22">
            <a:hlinkClick r:id="rId4" action="ppaction://hlinksldjump"/>
          </p:cNvPr>
          <p:cNvSpPr/>
          <p:nvPr/>
        </p:nvSpPr>
        <p:spPr>
          <a:xfrm>
            <a:off x="7695447" y="5936506"/>
            <a:ext cx="936104" cy="6101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7725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xit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9381" y="2044005"/>
            <a:ext cx="12282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ДА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2044005"/>
            <a:ext cx="1509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НЕТ 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709056" y="2218332"/>
            <a:ext cx="2142864" cy="922636"/>
            <a:chOff x="3560" y="1480"/>
            <a:chExt cx="1951" cy="680"/>
          </a:xfrm>
          <a:solidFill>
            <a:schemeClr val="accent2"/>
          </a:solidFill>
        </p:grpSpPr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560" y="1480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solidFill>
                    <a:srgbClr val="008000"/>
                  </a:solidFill>
                </a:rPr>
                <a:t>МОЛОДЕЦ!</a:t>
              </a:r>
            </a:p>
          </p:txBody>
        </p:sp>
        <p:pic>
          <p:nvPicPr>
            <p:cNvPr id="8" name="Picture 17" descr="big_smiles_3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6" y="1525"/>
              <a:ext cx="589" cy="58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pic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4067944" y="2218332"/>
            <a:ext cx="2231702" cy="922636"/>
            <a:chOff x="3560" y="391"/>
            <a:chExt cx="1951" cy="680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3560" y="391"/>
              <a:ext cx="1951" cy="68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ПОДУМАЙ!</a:t>
              </a:r>
            </a:p>
          </p:txBody>
        </p:sp>
        <p:pic>
          <p:nvPicPr>
            <p:cNvPr id="11" name="Picture 11" descr="big_smiles_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6" y="485"/>
              <a:ext cx="726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Стрелка вправо 11">
            <a:hlinkClick r:id="rId4" action="ppaction://hlinksldjump"/>
          </p:cNvPr>
          <p:cNvSpPr/>
          <p:nvPr/>
        </p:nvSpPr>
        <p:spPr>
          <a:xfrm>
            <a:off x="7695447" y="5936506"/>
            <a:ext cx="936104" cy="6101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01951" y="47667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Можно ли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заливать водой загоревшийся электроприбор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be-BY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Текст 3"/>
          <p:cNvSpPr txBox="1">
            <a:spLocks/>
          </p:cNvSpPr>
          <p:nvPr/>
        </p:nvSpPr>
        <p:spPr>
          <a:xfrm>
            <a:off x="559381" y="3789040"/>
            <a:ext cx="8072170" cy="1981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Нельзя тушить водой горящие электроприборы (телевизор, компьютер), вас может ударить током, а пожар еще больше увеличится.</a:t>
            </a:r>
            <a:endParaRPr lang="be-BY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769645"/>
      </p:ext>
    </p:extLst>
  </p:cSld>
  <p:clrMapOvr>
    <a:masterClrMapping/>
  </p:clrMapOvr>
  <p:transition spd="slow"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Предлагаю вам продолжить «Незаконченное предложение»: нужно высказаться одним предложением, выбирая начало фразы из вариантов, предложенных на доске: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Сегодня я узнал…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Было интересно…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Было трудно…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Я научился…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У меня получилось 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Меня удивило…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Анимированные Картинки Спасибо За Внимание Для Презентаций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6336704" cy="6336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Бирюзовая бабоч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60" y="4221088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Бирюзовая бабоч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770" y="308715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Бирюзовая бабоч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60" y="18864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Подарки пользователя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4900"/>
            <a:ext cx="2334510" cy="23345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право 7">
            <a:hlinkClick r:id="" action="ppaction://noaction"/>
          </p:cNvPr>
          <p:cNvSpPr/>
          <p:nvPr/>
        </p:nvSpPr>
        <p:spPr>
          <a:xfrm>
            <a:off x="7695447" y="5936506"/>
            <a:ext cx="936104" cy="6101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0620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 advClick="0">
        <p14:glitter pattern="hexagon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267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Люда</dc:creator>
  <cp:lastModifiedBy>service</cp:lastModifiedBy>
  <cp:revision>42</cp:revision>
  <dcterms:created xsi:type="dcterms:W3CDTF">2014-11-08T19:51:57Z</dcterms:created>
  <dcterms:modified xsi:type="dcterms:W3CDTF">2022-10-24T06:51:28Z</dcterms:modified>
</cp:coreProperties>
</file>