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73" r:id="rId13"/>
    <p:sldId id="267" r:id="rId14"/>
    <p:sldId id="268" r:id="rId15"/>
    <p:sldId id="269" r:id="rId16"/>
    <p:sldId id="274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B8767-DE20-4377-A8AB-603E4442E1A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9725-CACE-49FF-A2E8-C28E80693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9y7jookj1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Elena\Downloads\24-10-2018_20-46-34\&#1044;&#1055;&#1048;\&#1075;&#1080;&#1084;&#1085;&#1072;&#1089;&#1090;&#1080;&#1082;&#1072;%20&#1076;&#1083;&#1103;%20&#1075;&#1083;&#1072;&#1079;.mp4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Elena\Downloads\24-10-2018_20-46-34\&#1041;&#1091;&#1088;&#1072;&#1095;&#1085;&#1099;&#1081;%20&#1087;&#1088;&#1086;&#1084;&#1099;&#1089;&#1077;&#1083;.mp4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lena\Downloads\Russkaya_narodnaya_muzyka_-_Begunok_(iPleer.fm).mp3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earningapps.org/display?v=pqsafmhan1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vmesteyar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00" y="1016000"/>
            <a:ext cx="7569200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positphotos_2512708-stock-photo-traditional-clay-toys-dymkovo-c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28625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vistulka-320x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764704"/>
            <a:ext cx="30480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№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501008"/>
            <a:ext cx="4499992" cy="300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71841" y="2564904"/>
            <a:ext cx="675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Прикладные ремесла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56297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22768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ru-RU" sz="1200" b="1" u="sng" dirty="0" smtClean="0">
                <a:latin typeface="Comic Sans MS" pitchFamily="66" charset="0"/>
              </a:rPr>
              <a:t>Декоративно-прикладное </a:t>
            </a:r>
          </a:p>
          <a:p>
            <a:pPr algn="ctr"/>
            <a:r>
              <a:rPr lang="ru-RU" sz="1200" b="1" u="sng" dirty="0" smtClean="0">
                <a:latin typeface="Comic Sans MS" pitchFamily="66" charset="0"/>
              </a:rPr>
              <a:t>искусство-</a:t>
            </a:r>
            <a:r>
              <a:rPr lang="ru-RU" sz="12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создание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художественных изделий,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имеющих практичное назначение</a:t>
            </a:r>
            <a:endParaRPr lang="ru-RU" sz="1200" b="1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387" y="206084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latin typeface="Comic Sans MS" pitchFamily="66" charset="0"/>
              </a:rPr>
              <a:t>материалы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868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г</a:t>
            </a:r>
            <a:r>
              <a:rPr lang="ru-RU" b="1" dirty="0" smtClean="0">
                <a:latin typeface="Comic Sans MS" pitchFamily="66" charset="0"/>
              </a:rPr>
              <a:t>лина нитки солома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м</a:t>
            </a:r>
            <a:r>
              <a:rPr lang="ru-RU" b="1" dirty="0" smtClean="0">
                <a:latin typeface="Comic Sans MS" pitchFamily="66" charset="0"/>
              </a:rPr>
              <a:t>еталл древесина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т</a:t>
            </a:r>
            <a:r>
              <a:rPr lang="ru-RU" b="1" dirty="0" smtClean="0">
                <a:latin typeface="Comic Sans MS" pitchFamily="66" charset="0"/>
              </a:rPr>
              <a:t>кань береста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420888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Comic Sans MS" pitchFamily="66" charset="0"/>
              </a:rPr>
              <a:t>п</a:t>
            </a:r>
            <a:r>
              <a:rPr lang="ru-RU" b="1" u="sng" dirty="0" smtClean="0">
                <a:latin typeface="Comic Sans MS" pitchFamily="66" charset="0"/>
              </a:rPr>
              <a:t>рактическое</a:t>
            </a:r>
          </a:p>
          <a:p>
            <a:r>
              <a:rPr lang="ru-RU" b="1" u="sng" dirty="0" smtClean="0">
                <a:latin typeface="Comic Sans MS" pitchFamily="66" charset="0"/>
              </a:rPr>
              <a:t> применение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1247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игрушки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62068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одежда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126876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посуда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гимнастика для гла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728700"/>
            <a:ext cx="7488832" cy="5364596"/>
          </a:xfrm>
          <a:prstGeom prst="rect">
            <a:avLst/>
          </a:prstGeom>
        </p:spPr>
      </p:pic>
      <p:pic>
        <p:nvPicPr>
          <p:cNvPr id="6" name="гимнастика для гла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764704"/>
            <a:ext cx="7488832" cy="536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Путешеств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6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924944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80928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789040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04664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497807-drawn-wooden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412776"/>
            <a:ext cx="197333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7544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356992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ВЫКАВШИ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3284984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НИЕВЯЗА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2276872"/>
            <a:ext cx="223224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Comic Sans MS" pitchFamily="66" charset="0"/>
              </a:rPr>
              <a:t>ПЛЕТЕКРУЖЕВОНИЕ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76872"/>
            <a:ext cx="230425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omic Sans MS" pitchFamily="66" charset="0"/>
              </a:rPr>
              <a:t>ТКАЧЕСТВОКОВРО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805264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omic Sans MS" pitchFamily="66" charset="0"/>
              </a:rPr>
              <a:t>ПИСЬРОС ПО ДЕВУРЕ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4941168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НОЕКУТЛОС </a:t>
            </a:r>
            <a:r>
              <a:rPr lang="ru-RU" sz="1600" b="1" dirty="0">
                <a:latin typeface="Comic Sans MS" pitchFamily="66" charset="0"/>
              </a:rPr>
              <a:t>ЁШИТЬ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4941168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omic Sans MS" pitchFamily="66" charset="0"/>
              </a:rPr>
              <a:t>ПИСЬРОС ПО НИТКА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589240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omic Sans MS" pitchFamily="66" charset="0"/>
              </a:rPr>
              <a:t>РАЧБУНЫЙ МЫПРОСЕЛ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Бурачный промысе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12676"/>
            <a:ext cx="7848872" cy="5940660"/>
          </a:xfrm>
          <a:prstGeom prst="rect">
            <a:avLst/>
          </a:prstGeom>
        </p:spPr>
      </p:pic>
      <p:pic>
        <p:nvPicPr>
          <p:cNvPr id="6" name="Бурачный промысе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7848872" cy="594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56297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22768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ru-RU" sz="1200" b="1" u="sng" dirty="0" smtClean="0">
                <a:latin typeface="Comic Sans MS" pitchFamily="66" charset="0"/>
              </a:rPr>
              <a:t>Декоративно-прикладное </a:t>
            </a:r>
          </a:p>
          <a:p>
            <a:pPr algn="ctr"/>
            <a:r>
              <a:rPr lang="ru-RU" sz="1200" b="1" u="sng" dirty="0" smtClean="0">
                <a:latin typeface="Comic Sans MS" pitchFamily="66" charset="0"/>
              </a:rPr>
              <a:t>искусство-</a:t>
            </a:r>
            <a:r>
              <a:rPr lang="ru-RU" sz="12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создание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художественных изделий,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имеющих практичное назначение</a:t>
            </a:r>
            <a:endParaRPr lang="ru-RU" sz="1200" b="1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387" y="206084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latin typeface="Comic Sans MS" pitchFamily="66" charset="0"/>
              </a:rPr>
              <a:t>материалы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868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г</a:t>
            </a:r>
            <a:r>
              <a:rPr lang="ru-RU" b="1" dirty="0" smtClean="0">
                <a:latin typeface="Comic Sans MS" pitchFamily="66" charset="0"/>
              </a:rPr>
              <a:t>лина нитки солома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м</a:t>
            </a:r>
            <a:r>
              <a:rPr lang="ru-RU" b="1" dirty="0" smtClean="0">
                <a:latin typeface="Comic Sans MS" pitchFamily="66" charset="0"/>
              </a:rPr>
              <a:t>еталл древесина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т</a:t>
            </a:r>
            <a:r>
              <a:rPr lang="ru-RU" b="1" dirty="0" smtClean="0">
                <a:latin typeface="Comic Sans MS" pitchFamily="66" charset="0"/>
              </a:rPr>
              <a:t>кань береста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420888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Comic Sans MS" pitchFamily="66" charset="0"/>
              </a:rPr>
              <a:t>п</a:t>
            </a:r>
            <a:r>
              <a:rPr lang="ru-RU" b="1" u="sng" dirty="0" smtClean="0">
                <a:latin typeface="Comic Sans MS" pitchFamily="66" charset="0"/>
              </a:rPr>
              <a:t>рактическое</a:t>
            </a:r>
          </a:p>
          <a:p>
            <a:r>
              <a:rPr lang="ru-RU" b="1" u="sng" dirty="0" smtClean="0">
                <a:latin typeface="Comic Sans MS" pitchFamily="66" charset="0"/>
              </a:rPr>
              <a:t> применение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1247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игрушки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62068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одежда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126876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посуда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4221088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atin typeface="Comic Sans MS" pitchFamily="66" charset="0"/>
              </a:rPr>
              <a:t>Бурачный промысел</a:t>
            </a:r>
            <a:r>
              <a:rPr lang="ru-RU" sz="1600" b="1" dirty="0" smtClean="0">
                <a:latin typeface="Comic Sans MS" pitchFamily="66" charset="0"/>
              </a:rPr>
              <a:t>- </a:t>
            </a:r>
          </a:p>
          <a:p>
            <a:pPr algn="ctr"/>
            <a:r>
              <a:rPr lang="ru-RU" sz="1600" b="1" dirty="0">
                <a:latin typeface="Comic Sans MS" pitchFamily="66" charset="0"/>
              </a:rPr>
              <a:t>и</a:t>
            </a:r>
            <a:r>
              <a:rPr lang="ru-RU" sz="1600" b="1" dirty="0" smtClean="0">
                <a:latin typeface="Comic Sans MS" pitchFamily="66" charset="0"/>
              </a:rPr>
              <a:t>зготовление коробов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 из бересты.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3717032"/>
            <a:ext cx="2448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Берёста или береста-</a:t>
            </a:r>
            <a:r>
              <a:rPr lang="ru-RU" sz="1600" b="1" dirty="0">
                <a:latin typeface="Comic Sans MS" pitchFamily="66" charset="0"/>
              </a:rPr>
              <a:t> верхний слой (наружная часть) коры берёзы.</a:t>
            </a:r>
            <a:r>
              <a:rPr lang="ru-RU" sz="1600" b="1" dirty="0" smtClean="0">
                <a:latin typeface="Comic Sans MS" pitchFamily="66" charset="0"/>
              </a:rPr>
              <a:t>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5301208"/>
            <a:ext cx="2637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>
                <a:latin typeface="Comic Sans MS" pitchFamily="66" charset="0"/>
              </a:rPr>
              <a:t>Ту́ес</a:t>
            </a:r>
            <a:r>
              <a:rPr lang="ru-RU" sz="1600" b="1" dirty="0">
                <a:latin typeface="Comic Sans MS" pitchFamily="66" charset="0"/>
              </a:rPr>
              <a:t>, </a:t>
            </a:r>
            <a:r>
              <a:rPr lang="ru-RU" sz="1600" b="1" dirty="0" err="1">
                <a:latin typeface="Comic Sans MS" pitchFamily="66" charset="0"/>
              </a:rPr>
              <a:t>туесо́к</a:t>
            </a:r>
            <a:r>
              <a:rPr lang="ru-RU" sz="1600" b="1" dirty="0">
                <a:latin typeface="Comic Sans MS" pitchFamily="66" charset="0"/>
              </a:rPr>
              <a:t> (бурачок</a:t>
            </a:r>
            <a:r>
              <a:rPr lang="ru-RU" sz="1600" b="1" dirty="0" smtClean="0">
                <a:latin typeface="Comic Sans MS" pitchFamily="66" charset="0"/>
              </a:rPr>
              <a:t>)-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 </a:t>
            </a:r>
            <a:r>
              <a:rPr lang="ru-RU" sz="1600" b="1" dirty="0">
                <a:latin typeface="Comic Sans MS" pitchFamily="66" charset="0"/>
              </a:rPr>
              <a:t>небольшой </a:t>
            </a:r>
            <a:r>
              <a:rPr lang="ru-RU" sz="1600" b="1" dirty="0" smtClean="0">
                <a:latin typeface="Comic Sans MS" pitchFamily="66" charset="0"/>
              </a:rPr>
              <a:t>берестяной</a:t>
            </a:r>
            <a:endParaRPr lang="ru-RU" sz="1600" b="1" u="sng" dirty="0" smtClean="0">
              <a:latin typeface="Comic Sans MS" pitchFamily="66" charset="0"/>
            </a:endParaRPr>
          </a:p>
          <a:p>
            <a:pPr algn="ctr"/>
            <a:r>
              <a:rPr lang="ru-RU" sz="1600" b="1" dirty="0">
                <a:latin typeface="Comic Sans MS" pitchFamily="66" charset="0"/>
              </a:rPr>
              <a:t> короб с крышкой.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1251" y="1412776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74668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Мастерская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декоративно- прикладного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искусства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Russkaya_narodnaya_muzyka_-_Beguno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486916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836712"/>
            <a:ext cx="6489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декоративно-прикладное искусство?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340768"/>
            <a:ext cx="6563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чего изготавливают предметы декоративно-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рикладного искусства?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060848"/>
            <a:ext cx="56255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материалы при этом используют?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492896"/>
            <a:ext cx="5257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чего изготавливают изделия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декоративно-прикладного искусства?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284984"/>
            <a:ext cx="7810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на Урале распространился бурачный промысел?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861048"/>
            <a:ext cx="44407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бурачный промысел?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365104"/>
            <a:ext cx="4261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бурачок или туесок?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5013176"/>
            <a:ext cx="3614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какой момент ремесло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становится искусством?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438079265.7397russkaya_derevyannaya_lojka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20687"/>
            <a:ext cx="5832648" cy="505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8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9934" y="3068960"/>
            <a:ext cx="510849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Путешеств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7560840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56297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22768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ru-RU" sz="1200" b="1" u="sng" dirty="0" smtClean="0">
                <a:latin typeface="Comic Sans MS" pitchFamily="66" charset="0"/>
              </a:rPr>
              <a:t>Декоративно-прикладное </a:t>
            </a:r>
          </a:p>
          <a:p>
            <a:pPr algn="ctr"/>
            <a:r>
              <a:rPr lang="ru-RU" sz="1200" b="1" u="sng" dirty="0" smtClean="0">
                <a:latin typeface="Comic Sans MS" pitchFamily="66" charset="0"/>
              </a:rPr>
              <a:t>искусство-</a:t>
            </a:r>
            <a:r>
              <a:rPr lang="ru-RU" sz="12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создание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художественных изделий,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имеющих практичное назначение</a:t>
            </a:r>
            <a:endParaRPr lang="ru-RU" sz="12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85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5322168" cy="371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4418_otbelivanie-lna-na-ru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340768"/>
            <a:ext cx="571500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ttery1mm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724" y="260648"/>
            <a:ext cx="387487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56297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22768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ru-RU" sz="1200" b="1" u="sng" dirty="0" smtClean="0">
                <a:latin typeface="Comic Sans MS" pitchFamily="66" charset="0"/>
              </a:rPr>
              <a:t>Декоративно-прикладное </a:t>
            </a:r>
          </a:p>
          <a:p>
            <a:pPr algn="ctr"/>
            <a:r>
              <a:rPr lang="ru-RU" sz="1200" b="1" u="sng" dirty="0" smtClean="0">
                <a:latin typeface="Comic Sans MS" pitchFamily="66" charset="0"/>
              </a:rPr>
              <a:t>искусство-</a:t>
            </a:r>
            <a:r>
              <a:rPr lang="ru-RU" sz="12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создание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художественных изделий,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имеющих практичное назначение</a:t>
            </a:r>
            <a:endParaRPr lang="ru-RU" sz="1200" b="1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387" y="206084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latin typeface="Comic Sans MS" pitchFamily="66" charset="0"/>
              </a:rPr>
              <a:t>материалы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868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г</a:t>
            </a:r>
            <a:r>
              <a:rPr lang="ru-RU" b="1" dirty="0" smtClean="0">
                <a:latin typeface="Comic Sans MS" pitchFamily="66" charset="0"/>
              </a:rPr>
              <a:t>лина нитки солома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м</a:t>
            </a:r>
            <a:r>
              <a:rPr lang="ru-RU" b="1" dirty="0" smtClean="0">
                <a:latin typeface="Comic Sans MS" pitchFamily="66" charset="0"/>
              </a:rPr>
              <a:t>еталл древесина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т</a:t>
            </a:r>
            <a:r>
              <a:rPr lang="ru-RU" b="1" dirty="0" smtClean="0">
                <a:latin typeface="Comic Sans MS" pitchFamily="66" charset="0"/>
              </a:rPr>
              <a:t>кань береста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3964" y="2276872"/>
            <a:ext cx="6012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hlinkClick r:id="rId2"/>
              </a:rPr>
              <a:t>Игра «Найди пару»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preview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84" y="620688"/>
            <a:ext cx="4448178" cy="320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791003ca0f1a7e1e62e2bcabab53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724828"/>
            <a:ext cx="4562872" cy="313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53999314_cross-stitch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836712"/>
            <a:ext cx="4678660" cy="299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26576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preview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5066484" cy="336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kulptu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628800"/>
            <a:ext cx="5095453" cy="348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омовая-резьба-по-дереву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73016"/>
            <a:ext cx="5328592" cy="298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181</Words>
  <Application>Microsoft Office PowerPoint</Application>
  <PresentationFormat>Экран (4:3)</PresentationFormat>
  <Paragraphs>74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5</cp:revision>
  <dcterms:created xsi:type="dcterms:W3CDTF">2018-11-05T12:58:42Z</dcterms:created>
  <dcterms:modified xsi:type="dcterms:W3CDTF">2018-11-07T10:12:02Z</dcterms:modified>
</cp:coreProperties>
</file>