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7" r:id="rId11"/>
    <p:sldId id="266" r:id="rId12"/>
    <p:sldId id="268" r:id="rId13"/>
    <p:sldId id="271" r:id="rId14"/>
    <p:sldId id="272" r:id="rId15"/>
    <p:sldId id="273" r:id="rId16"/>
    <p:sldId id="274" r:id="rId17"/>
    <p:sldId id="279" r:id="rId18"/>
    <p:sldId id="280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168DCB-7D86-4981-A59F-8917C503247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27DB5D-0890-473F-84C4-F57836322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iPhone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престижный аксессуар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высотехнологичный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смартфон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Автор  </a:t>
            </a:r>
            <a:r>
              <a:rPr lang="ru-RU" dirty="0" smtClean="0"/>
              <a:t>Комаров Глеб, 10 класс, МБОУ «Гимназия №26»</a:t>
            </a:r>
            <a:endParaRPr lang="ru-RU" dirty="0"/>
          </a:p>
        </p:txBody>
      </p:sp>
      <p:pic>
        <p:nvPicPr>
          <p:cNvPr id="7" name="Рисунок 6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1714480" y="571480"/>
            <a:ext cx="5857884" cy="2661070"/>
          </a:xfrm>
          <a:prstGeom prst="rect">
            <a:avLst/>
          </a:prstGeom>
        </p:spPr>
      </p:pic>
      <p:pic>
        <p:nvPicPr>
          <p:cNvPr id="6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исследования: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214422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Высокая цена </a:t>
            </a:r>
            <a:r>
              <a:rPr lang="en-US" sz="2400" b="1" dirty="0" err="1" smtClean="0">
                <a:solidFill>
                  <a:schemeClr val="tx2"/>
                </a:solidFill>
              </a:rPr>
              <a:t>iPhone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на российском рынке значительно завышена и не соответствует его техническим возможностям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mbria Math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2714620"/>
            <a:ext cx="7829576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Практическая значимость исследования: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71876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----------------------------------------------------------------------------------------------------------------</a:t>
            </a:r>
            <a:r>
              <a:rPr lang="ru-RU" sz="2400" b="1" dirty="0" smtClean="0">
                <a:solidFill>
                  <a:schemeClr val="tx2"/>
                </a:solidFill>
              </a:rPr>
              <a:t>считаю, что результаты моего  исследования будут полезны людям любого возраста при выборе ими смартфона и значительно сэкономят их средства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1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смартфон лучше?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2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pic>
        <p:nvPicPr>
          <p:cNvPr id="11" name="Рисунок 10" descr="i (1).jpg"/>
          <p:cNvPicPr/>
          <p:nvPr/>
        </p:nvPicPr>
        <p:blipFill>
          <a:blip r:embed="rId3"/>
          <a:srcRect l="31463" r="30908"/>
          <a:stretch>
            <a:fillRect/>
          </a:stretch>
        </p:blipFill>
        <p:spPr>
          <a:xfrm>
            <a:off x="2428860" y="3071810"/>
            <a:ext cx="1643074" cy="2786082"/>
          </a:xfrm>
          <a:prstGeom prst="rect">
            <a:avLst/>
          </a:prstGeom>
        </p:spPr>
      </p:pic>
      <p:pic>
        <p:nvPicPr>
          <p:cNvPr id="12" name="Рисунок 11" descr="U0008764_big.jpg"/>
          <p:cNvPicPr/>
          <p:nvPr/>
        </p:nvPicPr>
        <p:blipFill>
          <a:blip r:embed="rId4"/>
          <a:srcRect l="21154" r="21951"/>
          <a:stretch>
            <a:fillRect/>
          </a:stretch>
        </p:blipFill>
        <p:spPr>
          <a:xfrm>
            <a:off x="7358082" y="2000240"/>
            <a:ext cx="1643074" cy="2786082"/>
          </a:xfrm>
          <a:prstGeom prst="rect">
            <a:avLst/>
          </a:prstGeom>
        </p:spPr>
      </p:pic>
      <p:pic>
        <p:nvPicPr>
          <p:cNvPr id="13" name="Рисунок 12" descr="98312-1280.png"/>
          <p:cNvPicPr/>
          <p:nvPr/>
        </p:nvPicPr>
        <p:blipFill>
          <a:blip r:embed="rId5" cstate="print"/>
          <a:srcRect l="24081" r="26286"/>
          <a:stretch>
            <a:fillRect/>
          </a:stretch>
        </p:blipFill>
        <p:spPr>
          <a:xfrm>
            <a:off x="5929322" y="3071810"/>
            <a:ext cx="1428760" cy="2714644"/>
          </a:xfrm>
          <a:prstGeom prst="rect">
            <a:avLst/>
          </a:prstGeom>
        </p:spPr>
      </p:pic>
      <p:pic>
        <p:nvPicPr>
          <p:cNvPr id="7" name="Рисунок 6" descr="samsung-galaxy-s32.jpg"/>
          <p:cNvPicPr/>
          <p:nvPr/>
        </p:nvPicPr>
        <p:blipFill>
          <a:blip r:embed="rId6"/>
          <a:srcRect l="25323" r="25837"/>
          <a:stretch>
            <a:fillRect/>
          </a:stretch>
        </p:blipFill>
        <p:spPr>
          <a:xfrm>
            <a:off x="4214810" y="1785926"/>
            <a:ext cx="1571636" cy="2786082"/>
          </a:xfrm>
          <a:prstGeom prst="rect">
            <a:avLst/>
          </a:prstGeom>
        </p:spPr>
      </p:pic>
      <p:pic>
        <p:nvPicPr>
          <p:cNvPr id="8" name="Рисунок 7" descr="nokia-lumia-920-1-1352807818.jpg"/>
          <p:cNvPicPr/>
          <p:nvPr/>
        </p:nvPicPr>
        <p:blipFill>
          <a:blip r:embed="rId7"/>
          <a:srcRect l="3195" r="44"/>
          <a:stretch>
            <a:fillRect/>
          </a:stretch>
        </p:blipFill>
        <p:spPr>
          <a:xfrm>
            <a:off x="857224" y="1857364"/>
            <a:ext cx="1428760" cy="278608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14414" y="121442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пятерка самых популярных телефонов 2012 года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4500570"/>
            <a:ext cx="2002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Samsung Galaxy S III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643446"/>
            <a:ext cx="1598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chemeClr val="tx2"/>
                </a:solidFill>
              </a:rPr>
              <a:t>Nokia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Lumia</a:t>
            </a:r>
            <a:r>
              <a:rPr lang="ru-RU" sz="1600" b="1" dirty="0" smtClean="0">
                <a:solidFill>
                  <a:schemeClr val="tx2"/>
                </a:solidFill>
              </a:rPr>
              <a:t> 920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929330"/>
            <a:ext cx="13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chemeClr val="tx2"/>
                </a:solidFill>
              </a:rPr>
              <a:t>Sony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Xperia</a:t>
            </a:r>
            <a:r>
              <a:rPr lang="ru-RU" sz="1600" b="1" dirty="0" smtClean="0">
                <a:solidFill>
                  <a:schemeClr val="tx2"/>
                </a:solidFill>
              </a:rPr>
              <a:t> S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5857892"/>
            <a:ext cx="974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chemeClr val="tx2"/>
                </a:solidFill>
              </a:rPr>
              <a:t>iPhone</a:t>
            </a:r>
            <a:r>
              <a:rPr lang="ru-RU" sz="1600" b="1" dirty="0" smtClean="0">
                <a:solidFill>
                  <a:schemeClr val="tx2"/>
                </a:solidFill>
              </a:rPr>
              <a:t> 5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4929198"/>
            <a:ext cx="110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HTC O</a:t>
            </a:r>
            <a:r>
              <a:rPr lang="en-US" sz="1600" b="1" dirty="0" smtClean="0">
                <a:solidFill>
                  <a:schemeClr val="tx2"/>
                </a:solidFill>
              </a:rPr>
              <a:t>ne</a:t>
            </a:r>
            <a:r>
              <a:rPr lang="ru-RU" sz="1600" b="1" dirty="0" smtClean="0">
                <a:solidFill>
                  <a:schemeClr val="tx2"/>
                </a:solidFill>
              </a:rPr>
              <a:t> X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5429" t="22812" r="14844" b="9687"/>
          <a:stretch>
            <a:fillRect/>
          </a:stretch>
        </p:blipFill>
        <p:spPr bwMode="auto">
          <a:xfrm>
            <a:off x="214282" y="785794"/>
            <a:ext cx="864399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778674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Сравнительная таблица технических характеристик смартфонов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Операционная система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500174"/>
            <a:ext cx="800105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/>
              <a:t>i</a:t>
            </a:r>
            <a:r>
              <a:rPr lang="ru-RU" sz="2800" b="1" dirty="0" smtClean="0"/>
              <a:t>OS </a:t>
            </a:r>
            <a:r>
              <a:rPr lang="ru-RU" sz="2800" b="1" dirty="0" err="1" smtClean="0"/>
              <a:t>Apple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400" b="1" dirty="0" smtClean="0"/>
              <a:t>доступна только на </a:t>
            </a:r>
            <a:r>
              <a:rPr lang="ru-RU" sz="2400" b="1" dirty="0" err="1" smtClean="0"/>
              <a:t>iPhone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Интуитивный и простой в использовании интерфейс.  </a:t>
            </a:r>
          </a:p>
          <a:p>
            <a:pPr algn="ctr"/>
            <a:r>
              <a:rPr lang="ru-RU" sz="2400" b="1" dirty="0" smtClean="0"/>
              <a:t>Считается очень стабильной и безопасной.</a:t>
            </a:r>
          </a:p>
          <a:p>
            <a:pPr algn="ctr"/>
            <a:r>
              <a:rPr lang="ru-RU" sz="2400" b="1" dirty="0" smtClean="0"/>
              <a:t>Не позволяет загрузить </a:t>
            </a:r>
          </a:p>
          <a:p>
            <a:pPr algn="ctr"/>
            <a:r>
              <a:rPr lang="ru-RU" sz="2400" b="1" dirty="0" smtClean="0"/>
              <a:t>несанкционированные приложения </a:t>
            </a:r>
          </a:p>
          <a:p>
            <a:pPr algn="ctr"/>
            <a:r>
              <a:rPr lang="ru-RU" sz="2400" b="1" dirty="0" smtClean="0"/>
              <a:t>или делать определенные настройки на смартфоне.</a:t>
            </a:r>
            <a:endParaRPr lang="ru-RU" sz="2400" b="1" dirty="0"/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Операционная система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500174"/>
            <a:ext cx="80010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/>
                </a:solidFill>
              </a:rPr>
              <a:t>Android</a:t>
            </a:r>
            <a:r>
              <a:rPr lang="ru-RU" sz="3200" b="1" dirty="0" smtClean="0">
                <a:solidFill>
                  <a:schemeClr val="tx2"/>
                </a:solidFill>
              </a:rPr>
              <a:t> от </a:t>
            </a:r>
            <a:r>
              <a:rPr lang="ru-RU" sz="3200" b="1" dirty="0" err="1" smtClean="0">
                <a:solidFill>
                  <a:schemeClr val="tx2"/>
                </a:solidFill>
              </a:rPr>
              <a:t>Google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позволяет изменять практически все аспекты работы пользователя.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Можно загружать приложения,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добавлять внешние хранилища,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вносить изменения на свой смартфон.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Один из недостатков </a:t>
            </a:r>
            <a:r>
              <a:rPr lang="ru-RU" sz="2400" b="1" dirty="0" err="1" smtClean="0">
                <a:solidFill>
                  <a:schemeClr val="tx2"/>
                </a:solidFill>
              </a:rPr>
              <a:t>Android</a:t>
            </a:r>
            <a:r>
              <a:rPr lang="ru-RU" sz="2400" b="1" dirty="0" smtClean="0">
                <a:solidFill>
                  <a:schemeClr val="tx2"/>
                </a:solidFill>
              </a:rPr>
              <a:t> -  низкий уровень стабильности и безопасности.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Операционная система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500174"/>
            <a:ext cx="800105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/>
                </a:solidFill>
              </a:rPr>
              <a:t>Windows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Phone</a:t>
            </a:r>
            <a:r>
              <a:rPr lang="ru-RU" sz="3200" b="1" dirty="0" smtClean="0">
                <a:solidFill>
                  <a:schemeClr val="tx2"/>
                </a:solidFill>
              </a:rPr>
              <a:t> 8 от </a:t>
            </a:r>
            <a:r>
              <a:rPr lang="ru-RU" sz="3200" b="1" dirty="0" err="1" smtClean="0">
                <a:solidFill>
                  <a:schemeClr val="tx2"/>
                </a:solidFill>
              </a:rPr>
              <a:t>Microsoft</a:t>
            </a:r>
            <a:r>
              <a:rPr lang="ru-RU" sz="3200" b="1" dirty="0" smtClean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является самой безопасной мобильной версией операционных  систем.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Она легко настраиваема.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Не позволяет устанавливать на смартфон популярные приложения.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Имеет  много нареканий со стороны пользователей</a:t>
            </a:r>
            <a:r>
              <a:rPr lang="ru-RU" sz="3200" dirty="0" smtClean="0"/>
              <a:t>.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часть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500174"/>
            <a:ext cx="800105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800" b="1" dirty="0" smtClean="0"/>
              <a:t>Выявление  наиболее востребованных функциональных возможностей смартфонов</a:t>
            </a:r>
          </a:p>
          <a:p>
            <a:pPr marL="457200" indent="-457200" algn="ctr">
              <a:buAutoNum type="arabicPeriod"/>
            </a:pPr>
            <a:endParaRPr lang="ru-RU" sz="2800" b="1" dirty="0" smtClean="0"/>
          </a:p>
          <a:p>
            <a:r>
              <a:rPr lang="ru-RU" sz="2000" dirty="0" smtClean="0"/>
              <a:t>	В исследовании приняли участие 133 человека. </a:t>
            </a:r>
          </a:p>
          <a:p>
            <a:r>
              <a:rPr lang="ru-RU" sz="2000" dirty="0" smtClean="0"/>
              <a:t>	</a:t>
            </a:r>
          </a:p>
          <a:p>
            <a:r>
              <a:rPr lang="ru-RU" sz="2000" dirty="0" smtClean="0"/>
              <a:t>	Из них 72 женщины, 61 мужчина. </a:t>
            </a:r>
          </a:p>
          <a:p>
            <a:r>
              <a:rPr lang="ru-RU" sz="2000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	Возрастные категории: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	12-13 лет – 21 человек;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	14-15 лет - 27 человек;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	16-17 лет – 35 человек;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	18 лет и более – 50 человек.</a:t>
            </a:r>
          </a:p>
          <a:p>
            <a:pPr marL="457200" indent="-457200" algn="ctr"/>
            <a:endParaRPr lang="ru-RU" sz="2400" b="1" dirty="0" smtClean="0"/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5075" t="22068" r="11056" b="10000"/>
          <a:stretch>
            <a:fillRect/>
          </a:stretch>
        </p:blipFill>
        <p:spPr bwMode="auto">
          <a:xfrm>
            <a:off x="500034" y="357166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часть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500174"/>
            <a:ext cx="800105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ctr"/>
            <a:r>
              <a:rPr lang="ru-RU" sz="2800" b="1" dirty="0" smtClean="0"/>
              <a:t>    2. Определение уровня использования технических возможностей</a:t>
            </a:r>
            <a:r>
              <a:rPr lang="ru-RU" sz="2800" dirty="0" smtClean="0"/>
              <a:t> </a:t>
            </a:r>
            <a:r>
              <a:rPr lang="en-US" sz="2800" b="1" dirty="0" err="1" smtClean="0"/>
              <a:t>iPhone</a:t>
            </a:r>
            <a:r>
              <a:rPr lang="ru-RU" sz="2800" b="1" dirty="0" smtClean="0"/>
              <a:t> его владельцами</a:t>
            </a:r>
          </a:p>
          <a:p>
            <a:r>
              <a:rPr lang="ru-RU" sz="2000" dirty="0" smtClean="0"/>
              <a:t>	</a:t>
            </a:r>
          </a:p>
          <a:p>
            <a:r>
              <a:rPr lang="ru-RU" sz="2000" dirty="0" smtClean="0"/>
              <a:t>	В исследовании приняли участие 25 человек.</a:t>
            </a:r>
          </a:p>
          <a:p>
            <a:r>
              <a:rPr lang="ru-RU" sz="2000" dirty="0" smtClean="0"/>
              <a:t>	</a:t>
            </a:r>
          </a:p>
          <a:p>
            <a:r>
              <a:rPr lang="ru-RU" sz="2000" dirty="0" smtClean="0"/>
              <a:t>	Из них 14 женщин, 11 мужчин. </a:t>
            </a:r>
          </a:p>
          <a:p>
            <a:r>
              <a:rPr lang="ru-RU" sz="2000" dirty="0" smtClean="0"/>
              <a:t> 	</a:t>
            </a:r>
          </a:p>
          <a:p>
            <a:r>
              <a:rPr lang="ru-RU" sz="2000" dirty="0" smtClean="0"/>
              <a:t>	Возрастные категории: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	14-15 лет - 2 человека;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	16-17 лет – 4 человек;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	18 лет и более – 19 человек.</a:t>
            </a:r>
          </a:p>
          <a:p>
            <a:pPr marL="457200" indent="-457200" algn="ctr"/>
            <a:endParaRPr lang="ru-RU" sz="2400" b="1" dirty="0" smtClean="0"/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8677" t="22604" r="5263" b="12500"/>
          <a:stretch>
            <a:fillRect/>
          </a:stretch>
        </p:blipFill>
        <p:spPr bwMode="auto">
          <a:xfrm>
            <a:off x="428596" y="714356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Смартфон - это умный телефон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phone-turkiye-servis-fa07f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214422"/>
            <a:ext cx="8358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Это синтез двух приборов - сотового телефона и персонального компьютера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1928802"/>
            <a:ext cx="7829576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857496"/>
            <a:ext cx="8072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----------------------------------------------------------------------------------------------------------------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Смартфон — это мобильный телефон, который работает на операционной системе открытого типа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Apple-2007-apple-41159_1680_1050.jpg"/>
          <p:cNvPicPr>
            <a:picLocks noChangeAspect="1"/>
          </p:cNvPicPr>
          <p:nvPr/>
        </p:nvPicPr>
        <p:blipFill>
          <a:blip r:embed="rId3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часть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285860"/>
            <a:ext cx="800105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	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Очень небольшой процент участников исследования указали на уникальные возможности </a:t>
            </a:r>
            <a:r>
              <a:rPr lang="en-US" sz="2800" b="1" dirty="0" err="1" smtClean="0">
                <a:solidFill>
                  <a:schemeClr val="tx2"/>
                </a:solidFill>
              </a:rPr>
              <a:t>iPhone</a:t>
            </a:r>
            <a:r>
              <a:rPr lang="ru-RU" sz="2800" b="1" dirty="0" smtClean="0">
                <a:solidFill>
                  <a:schemeClr val="tx2"/>
                </a:solidFill>
              </a:rPr>
              <a:t>, присущие смартфонам только компании </a:t>
            </a:r>
            <a:r>
              <a:rPr lang="ru-RU" sz="2800" b="1" dirty="0" err="1" smtClean="0">
                <a:solidFill>
                  <a:schemeClr val="tx2"/>
                </a:solidFill>
              </a:rPr>
              <a:t>Apple</a:t>
            </a:r>
            <a:r>
              <a:rPr lang="ru-RU" sz="2800" b="1" dirty="0" smtClean="0">
                <a:solidFill>
                  <a:schemeClr val="tx2"/>
                </a:solidFill>
              </a:rPr>
              <a:t>. Из этого можно сделать вывод, что обладатели </a:t>
            </a:r>
            <a:r>
              <a:rPr lang="en-US" sz="2800" b="1" dirty="0" err="1" smtClean="0">
                <a:solidFill>
                  <a:schemeClr val="tx2"/>
                </a:solidFill>
              </a:rPr>
              <a:t>iPhone</a:t>
            </a:r>
            <a:r>
              <a:rPr lang="ru-RU" sz="2800" b="1" dirty="0" smtClean="0">
                <a:solidFill>
                  <a:schemeClr val="tx2"/>
                </a:solidFill>
              </a:rPr>
              <a:t> не в полной мере используют возможности своего </a:t>
            </a:r>
            <a:r>
              <a:rPr lang="ru-RU" sz="2800" b="1" dirty="0" err="1" smtClean="0">
                <a:solidFill>
                  <a:schemeClr val="tx2"/>
                </a:solidFill>
              </a:rPr>
              <a:t>девайса</a:t>
            </a:r>
            <a:r>
              <a:rPr lang="ru-RU" sz="2800" b="1" dirty="0" smtClean="0">
                <a:solidFill>
                  <a:schemeClr val="tx2"/>
                </a:solidFill>
              </a:rPr>
              <a:t>, и приобрели его в качестве престижного аксессуара.</a:t>
            </a:r>
          </a:p>
          <a:p>
            <a:pPr marL="457200" indent="-457200" algn="ctr"/>
            <a:endParaRPr lang="ru-RU" sz="2400" b="1" dirty="0" smtClean="0"/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571612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 результате проделанной мною работы,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я подтвердил гипотезу, высказанную ранее.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Цена </a:t>
            </a:r>
            <a:r>
              <a:rPr lang="en-US" sz="2800" b="1" dirty="0" err="1" smtClean="0">
                <a:solidFill>
                  <a:schemeClr val="tx2"/>
                </a:solidFill>
              </a:rPr>
              <a:t>iPhone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на российском рынке значительно завышена и не соответствует его техническим возможностям. </a:t>
            </a:r>
          </a:p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iPhone</a:t>
            </a:r>
            <a:r>
              <a:rPr lang="ru-RU" sz="2800" b="1" dirty="0" smtClean="0">
                <a:solidFill>
                  <a:schemeClr val="tx2"/>
                </a:solidFill>
              </a:rPr>
              <a:t> – это скорее престижный аксессуар,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нежели  высококлассный смартфон. 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смартфонов: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8662" y="1285860"/>
            <a:ext cx="7786742" cy="5000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>
                <a:solidFill>
                  <a:schemeClr val="tx2"/>
                </a:solidFill>
              </a:rPr>
              <a:t>23 ноября 1992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ru-RU" sz="3200" b="1" dirty="0" smtClean="0">
                <a:solidFill>
                  <a:schemeClr val="tx2"/>
                </a:solidFill>
              </a:rPr>
              <a:t>телефон</a:t>
            </a:r>
            <a:r>
              <a:rPr lang="ru-RU" sz="3200" b="1" dirty="0">
                <a:solidFill>
                  <a:schemeClr val="tx2"/>
                </a:solidFill>
              </a:rPr>
              <a:t> </a:t>
            </a:r>
            <a:r>
              <a:rPr lang="en-US" sz="3200" b="1" dirty="0" smtClean="0">
                <a:solidFill>
                  <a:schemeClr val="tx2"/>
                </a:solidFill>
              </a:rPr>
              <a:t>IBM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Simon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2011-08-18-13-44-59-5-the-ibm-simon-personal-communicator-was-originally.jpg"/>
          <p:cNvPicPr/>
          <p:nvPr/>
        </p:nvPicPr>
        <p:blipFill>
          <a:blip r:embed="rId2"/>
          <a:srcRect l="15526" r="6842"/>
          <a:stretch>
            <a:fillRect/>
          </a:stretch>
        </p:blipFill>
        <p:spPr>
          <a:xfrm>
            <a:off x="2928926" y="2071678"/>
            <a:ext cx="3429024" cy="4000528"/>
          </a:xfrm>
          <a:prstGeom prst="rect">
            <a:avLst/>
          </a:prstGeom>
        </p:spPr>
      </p:pic>
      <p:pic>
        <p:nvPicPr>
          <p:cNvPr id="7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смартфонов: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8662" y="1285860"/>
            <a:ext cx="7786742" cy="5000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>август</a:t>
            </a:r>
            <a:r>
              <a:rPr lang="ru-RU" sz="3200" b="1" dirty="0">
                <a:solidFill>
                  <a:schemeClr val="tx2"/>
                </a:solidFill>
              </a:rPr>
              <a:t> </a:t>
            </a:r>
            <a:r>
              <a:rPr lang="ru-RU" sz="3200" b="1" dirty="0" smtClean="0">
                <a:solidFill>
                  <a:schemeClr val="tx2"/>
                </a:solidFill>
              </a:rPr>
              <a:t>1996 года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ru-RU" sz="3200" b="1" dirty="0" err="1">
                <a:solidFill>
                  <a:schemeClr val="tx2"/>
                </a:solidFill>
              </a:rPr>
              <a:t>Nokia</a:t>
            </a:r>
            <a:r>
              <a:rPr lang="ru-RU" sz="3200" b="1" dirty="0">
                <a:solidFill>
                  <a:schemeClr val="tx2"/>
                </a:solidFill>
              </a:rPr>
              <a:t> 9000 </a:t>
            </a:r>
            <a:r>
              <a:rPr lang="ru-RU" sz="3200" b="1" dirty="0" err="1">
                <a:solidFill>
                  <a:schemeClr val="tx2"/>
                </a:solidFill>
              </a:rPr>
              <a:t>Communicator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timthumb.jpg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3107521" y="892951"/>
            <a:ext cx="4214842" cy="6429420"/>
          </a:xfrm>
          <a:prstGeom prst="rect">
            <a:avLst/>
          </a:prstGeom>
        </p:spPr>
      </p:pic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смартфонов: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8662" y="1285860"/>
            <a:ext cx="7786742" cy="5000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>2000 год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– </a:t>
            </a:r>
            <a:r>
              <a:rPr lang="ru-RU" sz="3200" b="1" dirty="0" err="1">
                <a:solidFill>
                  <a:schemeClr val="tx2"/>
                </a:solidFill>
              </a:rPr>
              <a:t>Ericsson</a:t>
            </a:r>
            <a:r>
              <a:rPr lang="ru-RU" sz="3200" b="1" dirty="0">
                <a:solidFill>
                  <a:schemeClr val="tx2"/>
                </a:solidFill>
              </a:rPr>
              <a:t> R380s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Рисунок 5" descr="r380e.jpg"/>
          <p:cNvPicPr/>
          <p:nvPr/>
        </p:nvPicPr>
        <p:blipFill>
          <a:blip r:embed="rId2"/>
          <a:srcRect l="5435" b="10526"/>
          <a:stretch>
            <a:fillRect/>
          </a:stretch>
        </p:blipFill>
        <p:spPr>
          <a:xfrm>
            <a:off x="2428860" y="1928802"/>
            <a:ext cx="4714908" cy="4143404"/>
          </a:xfrm>
          <a:prstGeom prst="rect">
            <a:avLst/>
          </a:prstGeom>
        </p:spPr>
      </p:pic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смартфонов: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8662" y="1285860"/>
            <a:ext cx="7786742" cy="5000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>2001 год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– </a:t>
            </a:r>
            <a:r>
              <a:rPr lang="ru-RU" sz="3200" b="1" dirty="0" err="1" smtClean="0">
                <a:solidFill>
                  <a:schemeClr val="tx2"/>
                </a:solidFill>
              </a:rPr>
              <a:t>Nokia</a:t>
            </a:r>
            <a:r>
              <a:rPr lang="ru-RU" sz="3200" b="1" dirty="0" smtClean="0">
                <a:solidFill>
                  <a:schemeClr val="tx2"/>
                </a:solidFill>
              </a:rPr>
              <a:t> 7650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2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pic>
        <p:nvPicPr>
          <p:cNvPr id="7" name="Рисунок 6" descr="nokia-7650-500-3.jpg"/>
          <p:cNvPicPr/>
          <p:nvPr/>
        </p:nvPicPr>
        <p:blipFill>
          <a:blip r:embed="rId3"/>
          <a:srcRect l="4971" r="10819"/>
          <a:stretch>
            <a:fillRect/>
          </a:stretch>
        </p:blipFill>
        <p:spPr>
          <a:xfrm>
            <a:off x="2714612" y="2000240"/>
            <a:ext cx="4071966" cy="4000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смартфонов: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8662" y="1285860"/>
            <a:ext cx="7786742" cy="5000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>2007 год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– </a:t>
            </a:r>
            <a:r>
              <a:rPr lang="ru-RU" sz="3200" b="1" dirty="0" err="1" smtClean="0">
                <a:solidFill>
                  <a:schemeClr val="tx2"/>
                </a:solidFill>
              </a:rPr>
              <a:t>iPhone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2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pic>
        <p:nvPicPr>
          <p:cNvPr id="6" name="Рисунок 5" descr="i (4)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928794" y="2214554"/>
            <a:ext cx="5786478" cy="39290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214422"/>
            <a:ext cx="835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mbria Math" pitchFamily="18" charset="0"/>
                <a:cs typeface="Times New Roman" pitchFamily="18" charset="0"/>
              </a:rPr>
              <a:t>технические характеристики современных смартфонов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mbria Math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1928802"/>
            <a:ext cx="7829576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Предмет исследования: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857496"/>
            <a:ext cx="8072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----------------------------------------------------------------------------------------------------------------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сравнительный </a:t>
            </a:r>
            <a:r>
              <a:rPr lang="ru-RU" sz="2400" b="1" dirty="0">
                <a:solidFill>
                  <a:schemeClr val="tx2"/>
                </a:solidFill>
              </a:rPr>
              <a:t>анализ смартфонов разных моделей в одной ценовой категории</a:t>
            </a:r>
          </a:p>
        </p:txBody>
      </p:sp>
      <p:pic>
        <p:nvPicPr>
          <p:cNvPr id="11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295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работы: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pple-2007-apple-41159_1680_1050.jpg"/>
          <p:cNvPicPr>
            <a:picLocks noChangeAspect="1"/>
          </p:cNvPicPr>
          <p:nvPr/>
        </p:nvPicPr>
        <p:blipFill>
          <a:blip r:embed="rId2" cstate="print"/>
          <a:srcRect t="27317"/>
          <a:stretch>
            <a:fillRect/>
          </a:stretch>
        </p:blipFill>
        <p:spPr>
          <a:xfrm>
            <a:off x="6286512" y="5143512"/>
            <a:ext cx="2571736" cy="11682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214422"/>
            <a:ext cx="79296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изучить технологические особенности смартфонов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различных производителей, </a:t>
            </a:r>
          </a:p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провести их сравнительный анализ, </a:t>
            </a:r>
          </a:p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установить соответствие между ценой смартфонов и</a:t>
            </a:r>
          </a:p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 их техническими характеристиками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mbria Math" pitchFamily="18" charset="0"/>
            </a:endParaRPr>
          </a:p>
        </p:txBody>
      </p:sp>
      <p:pic>
        <p:nvPicPr>
          <p:cNvPr id="9" name="Содержимое 3" descr="iphone-turkiye-servis-fa07f5.jpg"/>
          <p:cNvPicPr>
            <a:picLocks noChangeAspect="1"/>
          </p:cNvPicPr>
          <p:nvPr/>
        </p:nvPicPr>
        <p:blipFill>
          <a:blip r:embed="rId3"/>
          <a:srcRect l="67813" r="24687"/>
          <a:stretch>
            <a:fillRect/>
          </a:stretch>
        </p:blipFill>
        <p:spPr>
          <a:xfrm>
            <a:off x="142844" y="0"/>
            <a:ext cx="557216" cy="6357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92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«Гимназия №26» Комаров Глеб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627</TotalTime>
  <Words>528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iPhone: престижный аксессуар  или высотехнологичный смартфон </vt:lpstr>
      <vt:lpstr>Смартфон - это умный телефон</vt:lpstr>
      <vt:lpstr>История смартфонов: </vt:lpstr>
      <vt:lpstr>История смартфонов: </vt:lpstr>
      <vt:lpstr>История смартфонов: </vt:lpstr>
      <vt:lpstr>История смартфонов: </vt:lpstr>
      <vt:lpstr>История смартфонов: </vt:lpstr>
      <vt:lpstr>Объект исследования: </vt:lpstr>
      <vt:lpstr>Цель работы: </vt:lpstr>
      <vt:lpstr>Гипотеза исследования:</vt:lpstr>
      <vt:lpstr>Какой смартфон лучше?</vt:lpstr>
      <vt:lpstr>Слайд 12</vt:lpstr>
      <vt:lpstr>Операционная система</vt:lpstr>
      <vt:lpstr>Операционная система</vt:lpstr>
      <vt:lpstr>Операционная система</vt:lpstr>
      <vt:lpstr>Исследовательская часть</vt:lpstr>
      <vt:lpstr>Слайд 17</vt:lpstr>
      <vt:lpstr>Исследовательская часть</vt:lpstr>
      <vt:lpstr>Слайд 19</vt:lpstr>
      <vt:lpstr>Исследовательская часть</vt:lpstr>
      <vt:lpstr>Вывод: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63</cp:revision>
  <dcterms:created xsi:type="dcterms:W3CDTF">2013-02-25T16:38:34Z</dcterms:created>
  <dcterms:modified xsi:type="dcterms:W3CDTF">2013-02-28T18:43:40Z</dcterms:modified>
</cp:coreProperties>
</file>