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81" r:id="rId7"/>
    <p:sldId id="282" r:id="rId8"/>
    <p:sldId id="283" r:id="rId9"/>
    <p:sldId id="284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9" r:id="rId18"/>
    <p:sldId id="268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8" r:id="rId27"/>
    <p:sldId id="279" r:id="rId28"/>
    <p:sldId id="277" r:id="rId29"/>
    <p:sldId id="280" r:id="rId30"/>
    <p:sldId id="285" r:id="rId31"/>
    <p:sldId id="288" r:id="rId32"/>
    <p:sldId id="286" r:id="rId33"/>
    <p:sldId id="289" r:id="rId34"/>
    <p:sldId id="287" r:id="rId35"/>
    <p:sldId id="290" r:id="rId36"/>
    <p:sldId id="292" r:id="rId37"/>
    <p:sldId id="29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61A1"/>
    <a:srgbClr val="F563A5"/>
    <a:srgbClr val="FF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1981" autoAdjust="0"/>
  </p:normalViewPr>
  <p:slideViewPr>
    <p:cSldViewPr>
      <p:cViewPr varScale="1">
        <p:scale>
          <a:sx n="68" d="100"/>
          <a:sy n="68" d="100"/>
        </p:scale>
        <p:origin x="-5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image" Target="../media/image59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694564741907267"/>
          <c:y val="3.040981557604713E-2"/>
          <c:w val="0.6327140201224849"/>
          <c:h val="0.50166756645094968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"РОМАШКА"</c:v>
                </c:pt>
                <c:pt idx="1">
                  <c:v>"АЛЕНЬКИЙ ЦВЕТОЧЕК"</c:v>
                </c:pt>
                <c:pt idx="2">
                  <c:v>"ЯБЛОНЬКА"</c:v>
                </c:pt>
                <c:pt idx="3">
                  <c:v>"ЕЛОЧКА"</c:v>
                </c:pt>
                <c:pt idx="4">
                  <c:v>"РЯБИНКА"</c:v>
                </c:pt>
                <c:pt idx="5">
                  <c:v>"КОЛОКОЛЬЧИК"</c:v>
                </c:pt>
                <c:pt idx="6">
                  <c:v>"ВАСИЛЕК"</c:v>
                </c:pt>
                <c:pt idx="7">
                  <c:v>В ЦЕЛОМ ПО ДОУ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0.29000000000000031</c:v>
                </c:pt>
                <c:pt idx="1">
                  <c:v>0.30000000000000032</c:v>
                </c:pt>
                <c:pt idx="2">
                  <c:v>7.0000000000000034E-2</c:v>
                </c:pt>
                <c:pt idx="3">
                  <c:v>0.12000000000000002</c:v>
                </c:pt>
                <c:pt idx="4">
                  <c:v>0.27</c:v>
                </c:pt>
                <c:pt idx="5">
                  <c:v>0.23</c:v>
                </c:pt>
                <c:pt idx="6">
                  <c:v>0.18000000000000024</c:v>
                </c:pt>
                <c:pt idx="7">
                  <c:v>0.21000000000000021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ГОДА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"РОМАШКА"</c:v>
                </c:pt>
                <c:pt idx="1">
                  <c:v>"АЛЕНЬКИЙ ЦВЕТОЧЕК"</c:v>
                </c:pt>
                <c:pt idx="2">
                  <c:v>"ЯБЛОНЬКА"</c:v>
                </c:pt>
                <c:pt idx="3">
                  <c:v>"ЕЛОЧКА"</c:v>
                </c:pt>
                <c:pt idx="4">
                  <c:v>"РЯБИНКА"</c:v>
                </c:pt>
                <c:pt idx="5">
                  <c:v>"КОЛОКОЛЬЧИК"</c:v>
                </c:pt>
                <c:pt idx="6">
                  <c:v>"ВАСИЛЕК"</c:v>
                </c:pt>
                <c:pt idx="7">
                  <c:v>В ЦЕЛОМ ПО ДОУ</c:v>
                </c:pt>
              </c:strCache>
            </c:strRef>
          </c:cat>
          <c:val>
            <c:numRef>
              <c:f>Лист1!$C$2:$C$9</c:f>
              <c:numCache>
                <c:formatCode>0%</c:formatCode>
                <c:ptCount val="8"/>
                <c:pt idx="0">
                  <c:v>0.21000000000000021</c:v>
                </c:pt>
                <c:pt idx="1">
                  <c:v>0.15000000000000024</c:v>
                </c:pt>
                <c:pt idx="2" formatCode="General">
                  <c:v>0</c:v>
                </c:pt>
                <c:pt idx="3">
                  <c:v>0.12000000000000002</c:v>
                </c:pt>
                <c:pt idx="4">
                  <c:v>0.27</c:v>
                </c:pt>
                <c:pt idx="5">
                  <c:v>0.1</c:v>
                </c:pt>
                <c:pt idx="6">
                  <c:v>5.0000000000000031E-2</c:v>
                </c:pt>
                <c:pt idx="7">
                  <c:v>7.0000000000000034E-2</c:v>
                </c:pt>
              </c:numCache>
            </c:numRef>
          </c:val>
        </c:ser>
        <c:marker val="1"/>
        <c:axId val="75737344"/>
        <c:axId val="66846720"/>
      </c:lineChart>
      <c:catAx>
        <c:axId val="75737344"/>
        <c:scaling>
          <c:orientation val="minMax"/>
        </c:scaling>
        <c:axPos val="b"/>
        <c:tickLblPos val="nextTo"/>
        <c:spPr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</c:spPr>
        <c:txPr>
          <a:bodyPr/>
          <a:lstStyle/>
          <a:p>
            <a:pPr>
              <a:defRPr>
                <a:solidFill>
                  <a:srgbClr val="7030A0"/>
                </a:solidFill>
              </a:defRPr>
            </a:pPr>
            <a:endParaRPr lang="ru-RU"/>
          </a:p>
        </c:txPr>
        <c:crossAx val="66846720"/>
        <c:crosses val="autoZero"/>
        <c:auto val="1"/>
        <c:lblAlgn val="ctr"/>
        <c:lblOffset val="100"/>
      </c:catAx>
      <c:valAx>
        <c:axId val="66846720"/>
        <c:scaling>
          <c:orientation val="minMax"/>
        </c:scaling>
        <c:axPos val="l"/>
        <c:majorGridlines/>
        <c:numFmt formatCode="0.00%" sourceLinked="0"/>
        <c:tickLblPos val="nextTo"/>
        <c:crossAx val="75737344"/>
        <c:crosses val="autoZero"/>
        <c:crossBetween val="between"/>
      </c:valAx>
      <c:sp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ln w="0" cmpd="sng"/>
      </c:spPr>
    </c:plotArea>
    <c:legend>
      <c:legendPos val="r"/>
      <c:layout>
        <c:manualLayout>
          <c:xMode val="edge"/>
          <c:yMode val="edge"/>
          <c:x val="0.76493744531933505"/>
          <c:y val="0.18192262661487668"/>
          <c:w val="0.22672922134733214"/>
          <c:h val="0.21496756428101241"/>
        </c:manualLayout>
      </c:layout>
    </c:legend>
    <c:plotVisOnly val="1"/>
  </c:chart>
  <c:txPr>
    <a:bodyPr/>
    <a:lstStyle/>
    <a:p>
      <a:pPr>
        <a:defRPr sz="1800" b="1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"РОМАШКА"</c:v>
                </c:pt>
                <c:pt idx="1">
                  <c:v>"АЛЕНЬКИЙ ЦВЕТОЧЕК"</c:v>
                </c:pt>
                <c:pt idx="2">
                  <c:v>"ЯБЛОНЬКА"</c:v>
                </c:pt>
                <c:pt idx="3">
                  <c:v>"ЕЛОЧКА"</c:v>
                </c:pt>
                <c:pt idx="4">
                  <c:v>"РЯБИНКА"</c:v>
                </c:pt>
                <c:pt idx="5">
                  <c:v>"КОЛОКОЛЬЧИК"</c:v>
                </c:pt>
                <c:pt idx="6">
                  <c:v>"ВАСИЛЕК"</c:v>
                </c:pt>
                <c:pt idx="7">
                  <c:v>В ЦЕЛОМ ПО ДОУ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0.16</c:v>
                </c:pt>
                <c:pt idx="1">
                  <c:v>0.11</c:v>
                </c:pt>
                <c:pt idx="2">
                  <c:v>3.0000000000000002E-2</c:v>
                </c:pt>
                <c:pt idx="3">
                  <c:v>8.0000000000000043E-2</c:v>
                </c:pt>
                <c:pt idx="4">
                  <c:v>0.12000000000000002</c:v>
                </c:pt>
                <c:pt idx="5">
                  <c:v>0.18000000000000024</c:v>
                </c:pt>
                <c:pt idx="6">
                  <c:v>6.0000000000000032E-2</c:v>
                </c:pt>
                <c:pt idx="7">
                  <c:v>0.11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ГОДА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"РОМАШКА"</c:v>
                </c:pt>
                <c:pt idx="1">
                  <c:v>"АЛЕНЬКИЙ ЦВЕТОЧЕК"</c:v>
                </c:pt>
                <c:pt idx="2">
                  <c:v>"ЯБЛОНЬКА"</c:v>
                </c:pt>
                <c:pt idx="3">
                  <c:v>"ЕЛОЧКА"</c:v>
                </c:pt>
                <c:pt idx="4">
                  <c:v>"РЯБИНКА"</c:v>
                </c:pt>
                <c:pt idx="5">
                  <c:v>"КОЛОКОЛЬЧИК"</c:v>
                </c:pt>
                <c:pt idx="6">
                  <c:v>"ВАСИЛЕК"</c:v>
                </c:pt>
                <c:pt idx="7">
                  <c:v>В ЦЕЛОМ ПО ДОУ</c:v>
                </c:pt>
              </c:strCache>
            </c:strRef>
          </c:cat>
          <c:val>
            <c:numRef>
              <c:f>Лист1!$C$2:$C$9</c:f>
              <c:numCache>
                <c:formatCode>0%</c:formatCode>
                <c:ptCount val="8"/>
                <c:pt idx="0">
                  <c:v>0.14000000000000001</c:v>
                </c:pt>
                <c:pt idx="1">
                  <c:v>0.11</c:v>
                </c:pt>
                <c:pt idx="2">
                  <c:v>3.0000000000000002E-2</c:v>
                </c:pt>
                <c:pt idx="3">
                  <c:v>4.0000000000000022E-2</c:v>
                </c:pt>
                <c:pt idx="4">
                  <c:v>8.0000000000000043E-2</c:v>
                </c:pt>
                <c:pt idx="5">
                  <c:v>6.0000000000000032E-2</c:v>
                </c:pt>
                <c:pt idx="6">
                  <c:v>0</c:v>
                </c:pt>
                <c:pt idx="7">
                  <c:v>7.0000000000000021E-2</c:v>
                </c:pt>
              </c:numCache>
            </c:numRef>
          </c:val>
        </c:ser>
        <c:marker val="1"/>
        <c:axId val="67310336"/>
        <c:axId val="67311872"/>
      </c:lineChart>
      <c:catAx>
        <c:axId val="67310336"/>
        <c:scaling>
          <c:orientation val="minMax"/>
        </c:scaling>
        <c:axPos val="b"/>
        <c:tickLblPos val="nextTo"/>
        <c:spPr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c:spPr>
        <c:txPr>
          <a:bodyPr/>
          <a:lstStyle/>
          <a:p>
            <a:pPr>
              <a:defRPr b="1">
                <a:solidFill>
                  <a:srgbClr val="7030A0"/>
                </a:solidFill>
              </a:defRPr>
            </a:pPr>
            <a:endParaRPr lang="ru-RU"/>
          </a:p>
        </c:txPr>
        <c:crossAx val="67311872"/>
        <c:crosses val="autoZero"/>
        <c:auto val="1"/>
        <c:lblAlgn val="ctr"/>
        <c:lblOffset val="100"/>
      </c:catAx>
      <c:valAx>
        <c:axId val="67311872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67310336"/>
        <c:crosses val="autoZero"/>
        <c:crossBetween val="between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3881938368815181"/>
          <c:y val="0.13442563429571303"/>
          <c:w val="0.25192135705259067"/>
          <c:h val="0.25059317585301827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image" Target="../media/image3.gi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image" Target="../media/image3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1AAF44-22BC-4909-8B67-429559823CAD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F3EDAEF5-9C90-4F66-8F00-FDC8AA155A72}">
      <dgm:prSet phldrT="[Текст]" custT="1"/>
      <dgm:spPr/>
      <dgm:t>
        <a:bodyPr/>
        <a:lstStyle/>
        <a:p>
          <a:r>
            <a:rPr lang="ru-RU" sz="1700" b="1" dirty="0" smtClean="0">
              <a:latin typeface="Arial" pitchFamily="34" charset="0"/>
              <a:cs typeface="Arial" pitchFamily="34" charset="0"/>
            </a:rPr>
            <a:t>ЭМОЦИОНАЛЬНОСТЬ</a:t>
          </a:r>
        </a:p>
        <a:p>
          <a:endParaRPr lang="ru-RU" sz="1700" b="1" dirty="0">
            <a:latin typeface="Arial" pitchFamily="34" charset="0"/>
            <a:cs typeface="Arial" pitchFamily="34" charset="0"/>
          </a:endParaRPr>
        </a:p>
      </dgm:t>
    </dgm:pt>
    <dgm:pt modelId="{788F12C7-1D41-4F7A-AED9-8D8AB6B26C93}" type="parTrans" cxnId="{5AF7FA25-17A1-41D2-8FD2-26E75F6D5FF9}">
      <dgm:prSet/>
      <dgm:spPr/>
      <dgm:t>
        <a:bodyPr/>
        <a:lstStyle/>
        <a:p>
          <a:endParaRPr lang="ru-RU"/>
        </a:p>
      </dgm:t>
    </dgm:pt>
    <dgm:pt modelId="{444AF5C4-3296-4F64-99F2-ECDD166DF867}" type="sibTrans" cxnId="{5AF7FA25-17A1-41D2-8FD2-26E75F6D5FF9}">
      <dgm:prSet/>
      <dgm:spPr/>
      <dgm:t>
        <a:bodyPr/>
        <a:lstStyle/>
        <a:p>
          <a:endParaRPr lang="ru-RU"/>
        </a:p>
      </dgm:t>
    </dgm:pt>
    <dgm:pt modelId="{2573D8D7-F6F3-4B69-BED8-D0F29592DDC6}">
      <dgm:prSet phldrT="[Текст]" custT="1"/>
      <dgm:spPr/>
      <dgm:t>
        <a:bodyPr/>
        <a:lstStyle/>
        <a:p>
          <a:r>
            <a:rPr lang="ru-RU" sz="1800" b="1" dirty="0" smtClean="0"/>
            <a:t>НЕВНИМАТЕЛЬНОСТЬ</a:t>
          </a:r>
        </a:p>
        <a:p>
          <a:endParaRPr lang="ru-RU" sz="1800" b="1" dirty="0"/>
        </a:p>
      </dgm:t>
    </dgm:pt>
    <dgm:pt modelId="{5A8B42E9-18C9-4E31-8C00-39F8A5D40BD4}" type="parTrans" cxnId="{77BD42E2-DE70-4AA8-B9AF-07219D49EC5B}">
      <dgm:prSet/>
      <dgm:spPr/>
      <dgm:t>
        <a:bodyPr/>
        <a:lstStyle/>
        <a:p>
          <a:endParaRPr lang="ru-RU"/>
        </a:p>
      </dgm:t>
    </dgm:pt>
    <dgm:pt modelId="{83F65056-D391-4A5B-849B-4919C88704C9}" type="sibTrans" cxnId="{77BD42E2-DE70-4AA8-B9AF-07219D49EC5B}">
      <dgm:prSet/>
      <dgm:spPr/>
      <dgm:t>
        <a:bodyPr/>
        <a:lstStyle/>
        <a:p>
          <a:endParaRPr lang="ru-RU"/>
        </a:p>
      </dgm:t>
    </dgm:pt>
    <dgm:pt modelId="{EB6B213E-64C6-4762-8927-8D90D71D4E7B}">
      <dgm:prSet phldrT="[Текст]" custT="1"/>
      <dgm:spPr/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ЧРЕЗМЕРНАЯ ПОДВИЖНОСТЬ</a:t>
          </a:r>
        </a:p>
        <a:p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157F921A-44FD-4106-BB2A-1E6A29CEAF6C}" type="parTrans" cxnId="{281DC78F-F047-4400-8E02-CB5F97DAD816}">
      <dgm:prSet/>
      <dgm:spPr/>
      <dgm:t>
        <a:bodyPr/>
        <a:lstStyle/>
        <a:p>
          <a:endParaRPr lang="ru-RU"/>
        </a:p>
      </dgm:t>
    </dgm:pt>
    <dgm:pt modelId="{6296E4B4-A39F-46C2-99E9-CC30DBB3FF89}" type="sibTrans" cxnId="{281DC78F-F047-4400-8E02-CB5F97DAD816}">
      <dgm:prSet/>
      <dgm:spPr/>
      <dgm:t>
        <a:bodyPr/>
        <a:lstStyle/>
        <a:p>
          <a:endParaRPr lang="ru-RU"/>
        </a:p>
      </dgm:t>
    </dgm:pt>
    <dgm:pt modelId="{2A9054F3-231F-4E3D-A0D3-910237D927EF}" type="pres">
      <dgm:prSet presAssocID="{1B1AAF44-22BC-4909-8B67-429559823CAD}" presName="Name0" presStyleCnt="0">
        <dgm:presLayoutVars>
          <dgm:dir/>
          <dgm:resizeHandles val="exact"/>
        </dgm:presLayoutVars>
      </dgm:prSet>
      <dgm:spPr/>
    </dgm:pt>
    <dgm:pt modelId="{A4DA091C-D361-4CFF-8E16-7E02B4453224}" type="pres">
      <dgm:prSet presAssocID="{1B1AAF44-22BC-4909-8B67-429559823CAD}" presName="fgShape" presStyleLbl="fgShp" presStyleIdx="0" presStyleCnt="1" custLinFactNeighborX="936" custLinFactNeighborY="-11973"/>
      <dgm:spPr/>
    </dgm:pt>
    <dgm:pt modelId="{B3EAB411-E166-41C3-9E42-2AA260527688}" type="pres">
      <dgm:prSet presAssocID="{1B1AAF44-22BC-4909-8B67-429559823CAD}" presName="linComp" presStyleCnt="0"/>
      <dgm:spPr/>
    </dgm:pt>
    <dgm:pt modelId="{B1A798C5-C857-46CF-9387-70EA784015D2}" type="pres">
      <dgm:prSet presAssocID="{F3EDAEF5-9C90-4F66-8F00-FDC8AA155A72}" presName="compNode" presStyleCnt="0"/>
      <dgm:spPr/>
    </dgm:pt>
    <dgm:pt modelId="{AB27DE01-A16F-448B-9683-F8723F61D2EF}" type="pres">
      <dgm:prSet presAssocID="{F3EDAEF5-9C90-4F66-8F00-FDC8AA155A72}" presName="bkgdShape" presStyleLbl="node1" presStyleIdx="0" presStyleCnt="3"/>
      <dgm:spPr/>
      <dgm:t>
        <a:bodyPr/>
        <a:lstStyle/>
        <a:p>
          <a:endParaRPr lang="ru-RU"/>
        </a:p>
      </dgm:t>
    </dgm:pt>
    <dgm:pt modelId="{67E4EE5E-CA96-47B9-9262-0B594413F158}" type="pres">
      <dgm:prSet presAssocID="{F3EDAEF5-9C90-4F66-8F00-FDC8AA155A72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8F183-CAC7-41D8-95F4-5F3E5FC27E95}" type="pres">
      <dgm:prSet presAssocID="{F3EDAEF5-9C90-4F66-8F00-FDC8AA155A72}" presName="invisiNode" presStyleLbl="node1" presStyleIdx="0" presStyleCnt="3"/>
      <dgm:spPr/>
    </dgm:pt>
    <dgm:pt modelId="{8D3CFE92-36B5-44C1-89F3-66F6C4604C52}" type="pres">
      <dgm:prSet presAssocID="{F3EDAEF5-9C90-4F66-8F00-FDC8AA155A72}" presName="imagNode" presStyleLbl="fgImgPlace1" presStyleIdx="0" presStyleCnt="3" custScaleY="12954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E9C4F21-1377-4A94-9DB8-9BD924E4BEEB}" type="pres">
      <dgm:prSet presAssocID="{444AF5C4-3296-4F64-99F2-ECDD166DF86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7049814-3ACB-4D16-877B-8B1B62423EB7}" type="pres">
      <dgm:prSet presAssocID="{2573D8D7-F6F3-4B69-BED8-D0F29592DDC6}" presName="compNode" presStyleCnt="0"/>
      <dgm:spPr/>
    </dgm:pt>
    <dgm:pt modelId="{963B944E-A4EA-412F-8456-E9BF81B1370F}" type="pres">
      <dgm:prSet presAssocID="{2573D8D7-F6F3-4B69-BED8-D0F29592DDC6}" presName="bkgdShape" presStyleLbl="node1" presStyleIdx="1" presStyleCnt="3"/>
      <dgm:spPr/>
      <dgm:t>
        <a:bodyPr/>
        <a:lstStyle/>
        <a:p>
          <a:endParaRPr lang="ru-RU"/>
        </a:p>
      </dgm:t>
    </dgm:pt>
    <dgm:pt modelId="{8F525916-AE56-4680-92A6-365C3616ABA0}" type="pres">
      <dgm:prSet presAssocID="{2573D8D7-F6F3-4B69-BED8-D0F29592DDC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8A787-1932-42AC-87D5-1D034C45DEE9}" type="pres">
      <dgm:prSet presAssocID="{2573D8D7-F6F3-4B69-BED8-D0F29592DDC6}" presName="invisiNode" presStyleLbl="node1" presStyleIdx="1" presStyleCnt="3"/>
      <dgm:spPr/>
    </dgm:pt>
    <dgm:pt modelId="{5D5389D8-5671-4D87-A328-6DCFBF940E55}" type="pres">
      <dgm:prSet presAssocID="{2573D8D7-F6F3-4B69-BED8-D0F29592DDC6}" presName="imagNode" presStyleLbl="fgImgPlace1" presStyleIdx="1" presStyleCnt="3" custScaleY="12954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2D8358B-92F5-443A-B7F0-15867879D3B0}" type="pres">
      <dgm:prSet presAssocID="{83F65056-D391-4A5B-849B-4919C88704C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7BE2BD2-EC30-4F24-ACCB-E2B143ECADCF}" type="pres">
      <dgm:prSet presAssocID="{EB6B213E-64C6-4762-8927-8D90D71D4E7B}" presName="compNode" presStyleCnt="0"/>
      <dgm:spPr/>
    </dgm:pt>
    <dgm:pt modelId="{92FA67F3-5040-4FB8-AEB4-58410066C379}" type="pres">
      <dgm:prSet presAssocID="{EB6B213E-64C6-4762-8927-8D90D71D4E7B}" presName="bkgdShape" presStyleLbl="node1" presStyleIdx="2" presStyleCnt="3" custLinFactNeighborX="148" custLinFactNeighborY="2569"/>
      <dgm:spPr/>
      <dgm:t>
        <a:bodyPr/>
        <a:lstStyle/>
        <a:p>
          <a:endParaRPr lang="ru-RU"/>
        </a:p>
      </dgm:t>
    </dgm:pt>
    <dgm:pt modelId="{5B751628-175A-4B84-B3F3-FE8998CE5D3F}" type="pres">
      <dgm:prSet presAssocID="{EB6B213E-64C6-4762-8927-8D90D71D4E7B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D09307-89CF-4716-A9E2-932D075BABBC}" type="pres">
      <dgm:prSet presAssocID="{EB6B213E-64C6-4762-8927-8D90D71D4E7B}" presName="invisiNode" presStyleLbl="node1" presStyleIdx="2" presStyleCnt="3"/>
      <dgm:spPr/>
    </dgm:pt>
    <dgm:pt modelId="{838F2F45-628A-46C3-9EA9-542AF0563E6F}" type="pres">
      <dgm:prSet presAssocID="{EB6B213E-64C6-4762-8927-8D90D71D4E7B}" presName="imagNode" presStyleLbl="fgImgPlace1" presStyleIdx="2" presStyleCnt="3" custScaleY="12954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7BD42E2-DE70-4AA8-B9AF-07219D49EC5B}" srcId="{1B1AAF44-22BC-4909-8B67-429559823CAD}" destId="{2573D8D7-F6F3-4B69-BED8-D0F29592DDC6}" srcOrd="1" destOrd="0" parTransId="{5A8B42E9-18C9-4E31-8C00-39F8A5D40BD4}" sibTransId="{83F65056-D391-4A5B-849B-4919C88704C9}"/>
    <dgm:cxn modelId="{B8C037BE-4E04-4314-B2A1-B344261105A8}" type="presOf" srcId="{2573D8D7-F6F3-4B69-BED8-D0F29592DDC6}" destId="{963B944E-A4EA-412F-8456-E9BF81B1370F}" srcOrd="0" destOrd="0" presId="urn:microsoft.com/office/officeart/2005/8/layout/hList7"/>
    <dgm:cxn modelId="{4D8A4029-B540-455C-9D3D-94AD5787A3A1}" type="presOf" srcId="{EB6B213E-64C6-4762-8927-8D90D71D4E7B}" destId="{92FA67F3-5040-4FB8-AEB4-58410066C379}" srcOrd="0" destOrd="0" presId="urn:microsoft.com/office/officeart/2005/8/layout/hList7"/>
    <dgm:cxn modelId="{59321C9D-0102-4089-B085-B78AEE7EEA91}" type="presOf" srcId="{1B1AAF44-22BC-4909-8B67-429559823CAD}" destId="{2A9054F3-231F-4E3D-A0D3-910237D927EF}" srcOrd="0" destOrd="0" presId="urn:microsoft.com/office/officeart/2005/8/layout/hList7"/>
    <dgm:cxn modelId="{281DC78F-F047-4400-8E02-CB5F97DAD816}" srcId="{1B1AAF44-22BC-4909-8B67-429559823CAD}" destId="{EB6B213E-64C6-4762-8927-8D90D71D4E7B}" srcOrd="2" destOrd="0" parTransId="{157F921A-44FD-4106-BB2A-1E6A29CEAF6C}" sibTransId="{6296E4B4-A39F-46C2-99E9-CC30DBB3FF89}"/>
    <dgm:cxn modelId="{5AF7FA25-17A1-41D2-8FD2-26E75F6D5FF9}" srcId="{1B1AAF44-22BC-4909-8B67-429559823CAD}" destId="{F3EDAEF5-9C90-4F66-8F00-FDC8AA155A72}" srcOrd="0" destOrd="0" parTransId="{788F12C7-1D41-4F7A-AED9-8D8AB6B26C93}" sibTransId="{444AF5C4-3296-4F64-99F2-ECDD166DF867}"/>
    <dgm:cxn modelId="{C1E2A730-0D56-4222-9576-99EC5C76ABAC}" type="presOf" srcId="{F3EDAEF5-9C90-4F66-8F00-FDC8AA155A72}" destId="{67E4EE5E-CA96-47B9-9262-0B594413F158}" srcOrd="1" destOrd="0" presId="urn:microsoft.com/office/officeart/2005/8/layout/hList7"/>
    <dgm:cxn modelId="{A736A18F-5C8F-4D2C-B489-28AA39467753}" type="presOf" srcId="{83F65056-D391-4A5B-849B-4919C88704C9}" destId="{C2D8358B-92F5-443A-B7F0-15867879D3B0}" srcOrd="0" destOrd="0" presId="urn:microsoft.com/office/officeart/2005/8/layout/hList7"/>
    <dgm:cxn modelId="{C59D5F6D-3E6C-4E2F-B700-281618198177}" type="presOf" srcId="{444AF5C4-3296-4F64-99F2-ECDD166DF867}" destId="{9E9C4F21-1377-4A94-9DB8-9BD924E4BEEB}" srcOrd="0" destOrd="0" presId="urn:microsoft.com/office/officeart/2005/8/layout/hList7"/>
    <dgm:cxn modelId="{0ECBE3C9-FB9A-4BC7-9990-FD55570FE173}" type="presOf" srcId="{EB6B213E-64C6-4762-8927-8D90D71D4E7B}" destId="{5B751628-175A-4B84-B3F3-FE8998CE5D3F}" srcOrd="1" destOrd="0" presId="urn:microsoft.com/office/officeart/2005/8/layout/hList7"/>
    <dgm:cxn modelId="{61F06036-23C8-474A-AB79-6D9462F83BC0}" type="presOf" srcId="{F3EDAEF5-9C90-4F66-8F00-FDC8AA155A72}" destId="{AB27DE01-A16F-448B-9683-F8723F61D2EF}" srcOrd="0" destOrd="0" presId="urn:microsoft.com/office/officeart/2005/8/layout/hList7"/>
    <dgm:cxn modelId="{C7DE960B-40A7-48FC-A139-2E17CE44C950}" type="presOf" srcId="{2573D8D7-F6F3-4B69-BED8-D0F29592DDC6}" destId="{8F525916-AE56-4680-92A6-365C3616ABA0}" srcOrd="1" destOrd="0" presId="urn:microsoft.com/office/officeart/2005/8/layout/hList7"/>
    <dgm:cxn modelId="{CB86B947-55F9-4E54-8581-3052ABEA1611}" type="presParOf" srcId="{2A9054F3-231F-4E3D-A0D3-910237D927EF}" destId="{A4DA091C-D361-4CFF-8E16-7E02B4453224}" srcOrd="0" destOrd="0" presId="urn:microsoft.com/office/officeart/2005/8/layout/hList7"/>
    <dgm:cxn modelId="{AA59B0EC-5CF2-41DE-B33F-DA7AAE3364BD}" type="presParOf" srcId="{2A9054F3-231F-4E3D-A0D3-910237D927EF}" destId="{B3EAB411-E166-41C3-9E42-2AA260527688}" srcOrd="1" destOrd="0" presId="urn:microsoft.com/office/officeart/2005/8/layout/hList7"/>
    <dgm:cxn modelId="{880240E8-AA86-40DB-BDFB-1CC09B7D0EBA}" type="presParOf" srcId="{B3EAB411-E166-41C3-9E42-2AA260527688}" destId="{B1A798C5-C857-46CF-9387-70EA784015D2}" srcOrd="0" destOrd="0" presId="urn:microsoft.com/office/officeart/2005/8/layout/hList7"/>
    <dgm:cxn modelId="{4C75404E-19F0-43DB-BF39-378B784A3117}" type="presParOf" srcId="{B1A798C5-C857-46CF-9387-70EA784015D2}" destId="{AB27DE01-A16F-448B-9683-F8723F61D2EF}" srcOrd="0" destOrd="0" presId="urn:microsoft.com/office/officeart/2005/8/layout/hList7"/>
    <dgm:cxn modelId="{08A15C77-162D-4C54-86EE-1E13C6189C5B}" type="presParOf" srcId="{B1A798C5-C857-46CF-9387-70EA784015D2}" destId="{67E4EE5E-CA96-47B9-9262-0B594413F158}" srcOrd="1" destOrd="0" presId="urn:microsoft.com/office/officeart/2005/8/layout/hList7"/>
    <dgm:cxn modelId="{C9B51716-861F-426D-B89C-EAC8DD061004}" type="presParOf" srcId="{B1A798C5-C857-46CF-9387-70EA784015D2}" destId="{E4A8F183-CAC7-41D8-95F4-5F3E5FC27E95}" srcOrd="2" destOrd="0" presId="urn:microsoft.com/office/officeart/2005/8/layout/hList7"/>
    <dgm:cxn modelId="{17F14DC6-9202-424F-920C-FFCD09A3A71D}" type="presParOf" srcId="{B1A798C5-C857-46CF-9387-70EA784015D2}" destId="{8D3CFE92-36B5-44C1-89F3-66F6C4604C52}" srcOrd="3" destOrd="0" presId="urn:microsoft.com/office/officeart/2005/8/layout/hList7"/>
    <dgm:cxn modelId="{8A85AC6D-5013-489C-AF05-CDD8910C2F65}" type="presParOf" srcId="{B3EAB411-E166-41C3-9E42-2AA260527688}" destId="{9E9C4F21-1377-4A94-9DB8-9BD924E4BEEB}" srcOrd="1" destOrd="0" presId="urn:microsoft.com/office/officeart/2005/8/layout/hList7"/>
    <dgm:cxn modelId="{A7682255-6ED5-408C-AC60-1C0673E8B99B}" type="presParOf" srcId="{B3EAB411-E166-41C3-9E42-2AA260527688}" destId="{37049814-3ACB-4D16-877B-8B1B62423EB7}" srcOrd="2" destOrd="0" presId="urn:microsoft.com/office/officeart/2005/8/layout/hList7"/>
    <dgm:cxn modelId="{05A9EB0E-FCE4-426C-8BBE-7B71D47530CD}" type="presParOf" srcId="{37049814-3ACB-4D16-877B-8B1B62423EB7}" destId="{963B944E-A4EA-412F-8456-E9BF81B1370F}" srcOrd="0" destOrd="0" presId="urn:microsoft.com/office/officeart/2005/8/layout/hList7"/>
    <dgm:cxn modelId="{B00F414F-EDEC-4441-8E33-5BCE1928DDB8}" type="presParOf" srcId="{37049814-3ACB-4D16-877B-8B1B62423EB7}" destId="{8F525916-AE56-4680-92A6-365C3616ABA0}" srcOrd="1" destOrd="0" presId="urn:microsoft.com/office/officeart/2005/8/layout/hList7"/>
    <dgm:cxn modelId="{AABA08E4-7C83-4FDD-86A1-227158C6CA04}" type="presParOf" srcId="{37049814-3ACB-4D16-877B-8B1B62423EB7}" destId="{6938A787-1932-42AC-87D5-1D034C45DEE9}" srcOrd="2" destOrd="0" presId="urn:microsoft.com/office/officeart/2005/8/layout/hList7"/>
    <dgm:cxn modelId="{BE35203E-A6B9-4354-809C-CE8DB65F3303}" type="presParOf" srcId="{37049814-3ACB-4D16-877B-8B1B62423EB7}" destId="{5D5389D8-5671-4D87-A328-6DCFBF940E55}" srcOrd="3" destOrd="0" presId="urn:microsoft.com/office/officeart/2005/8/layout/hList7"/>
    <dgm:cxn modelId="{11BFD0A9-1E7C-458B-B543-0EC4A3D2A194}" type="presParOf" srcId="{B3EAB411-E166-41C3-9E42-2AA260527688}" destId="{C2D8358B-92F5-443A-B7F0-15867879D3B0}" srcOrd="3" destOrd="0" presId="urn:microsoft.com/office/officeart/2005/8/layout/hList7"/>
    <dgm:cxn modelId="{2F3A7F45-6E8E-4D39-9F6B-DE7F8923BCF2}" type="presParOf" srcId="{B3EAB411-E166-41C3-9E42-2AA260527688}" destId="{C7BE2BD2-EC30-4F24-ACCB-E2B143ECADCF}" srcOrd="4" destOrd="0" presId="urn:microsoft.com/office/officeart/2005/8/layout/hList7"/>
    <dgm:cxn modelId="{0A8D1DF0-C6E9-4B03-8B05-F0F238E73F9C}" type="presParOf" srcId="{C7BE2BD2-EC30-4F24-ACCB-E2B143ECADCF}" destId="{92FA67F3-5040-4FB8-AEB4-58410066C379}" srcOrd="0" destOrd="0" presId="urn:microsoft.com/office/officeart/2005/8/layout/hList7"/>
    <dgm:cxn modelId="{4B34A2AD-8D74-4948-A721-2674C2666C4A}" type="presParOf" srcId="{C7BE2BD2-EC30-4F24-ACCB-E2B143ECADCF}" destId="{5B751628-175A-4B84-B3F3-FE8998CE5D3F}" srcOrd="1" destOrd="0" presId="urn:microsoft.com/office/officeart/2005/8/layout/hList7"/>
    <dgm:cxn modelId="{030C7B08-0397-4591-81C8-49F6A1FFBCBA}" type="presParOf" srcId="{C7BE2BD2-EC30-4F24-ACCB-E2B143ECADCF}" destId="{BAD09307-89CF-4716-A9E2-932D075BABBC}" srcOrd="2" destOrd="0" presId="urn:microsoft.com/office/officeart/2005/8/layout/hList7"/>
    <dgm:cxn modelId="{EBFC1E05-4D2B-42A8-9958-A3E3BAE743D3}" type="presParOf" srcId="{C7BE2BD2-EC30-4F24-ACCB-E2B143ECADCF}" destId="{838F2F45-628A-46C3-9EA9-542AF0563E6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27DE01-A16F-448B-9683-F8723F61D2EF}">
      <dsp:nvSpPr>
        <dsp:cNvPr id="0" name=""/>
        <dsp:cNvSpPr/>
      </dsp:nvSpPr>
      <dsp:spPr>
        <a:xfrm>
          <a:off x="1727" y="0"/>
          <a:ext cx="2688282" cy="42608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Arial" pitchFamily="34" charset="0"/>
              <a:cs typeface="Arial" pitchFamily="34" charset="0"/>
            </a:rPr>
            <a:t>ЭМОЦИОНАЛЬНОСТЬ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b="1" kern="1200" dirty="0">
            <a:latin typeface="Arial" pitchFamily="34" charset="0"/>
            <a:cs typeface="Arial" pitchFamily="34" charset="0"/>
          </a:endParaRPr>
        </a:p>
      </dsp:txBody>
      <dsp:txXfrm>
        <a:off x="1727" y="1704347"/>
        <a:ext cx="2688282" cy="1704347"/>
      </dsp:txXfrm>
    </dsp:sp>
    <dsp:sp modelId="{8D3CFE92-36B5-44C1-89F3-66F6C4604C52}">
      <dsp:nvSpPr>
        <dsp:cNvPr id="0" name=""/>
        <dsp:cNvSpPr/>
      </dsp:nvSpPr>
      <dsp:spPr>
        <a:xfrm>
          <a:off x="636434" y="46028"/>
          <a:ext cx="1418869" cy="18381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B944E-A4EA-412F-8456-E9BF81B1370F}">
      <dsp:nvSpPr>
        <dsp:cNvPr id="0" name=""/>
        <dsp:cNvSpPr/>
      </dsp:nvSpPr>
      <dsp:spPr>
        <a:xfrm>
          <a:off x="2770658" y="0"/>
          <a:ext cx="2688282" cy="42608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НЕВНИМАТЕЛЬНОСТЬ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/>
        </a:p>
      </dsp:txBody>
      <dsp:txXfrm>
        <a:off x="2770658" y="1704347"/>
        <a:ext cx="2688282" cy="1704347"/>
      </dsp:txXfrm>
    </dsp:sp>
    <dsp:sp modelId="{5D5389D8-5671-4D87-A328-6DCFBF940E55}">
      <dsp:nvSpPr>
        <dsp:cNvPr id="0" name=""/>
        <dsp:cNvSpPr/>
      </dsp:nvSpPr>
      <dsp:spPr>
        <a:xfrm>
          <a:off x="3405365" y="46028"/>
          <a:ext cx="1418869" cy="183811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FA67F3-5040-4FB8-AEB4-58410066C379}">
      <dsp:nvSpPr>
        <dsp:cNvPr id="0" name=""/>
        <dsp:cNvSpPr/>
      </dsp:nvSpPr>
      <dsp:spPr>
        <a:xfrm>
          <a:off x="5541317" y="0"/>
          <a:ext cx="2688282" cy="42608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ЧРЕЗМЕРНАЯ ПОДВИЖНОСТЬ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5541317" y="1704347"/>
        <a:ext cx="2688282" cy="1704347"/>
      </dsp:txXfrm>
    </dsp:sp>
    <dsp:sp modelId="{838F2F45-628A-46C3-9EA9-542AF0563E6F}">
      <dsp:nvSpPr>
        <dsp:cNvPr id="0" name=""/>
        <dsp:cNvSpPr/>
      </dsp:nvSpPr>
      <dsp:spPr>
        <a:xfrm>
          <a:off x="6174296" y="46028"/>
          <a:ext cx="1418869" cy="183811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A091C-D361-4CFF-8E16-7E02B4453224}">
      <dsp:nvSpPr>
        <dsp:cNvPr id="0" name=""/>
        <dsp:cNvSpPr/>
      </dsp:nvSpPr>
      <dsp:spPr>
        <a:xfrm>
          <a:off x="400050" y="3332172"/>
          <a:ext cx="7571232" cy="63913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51124-6FFD-4EC1-ABFC-652ECBEED36E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8DB80-6E05-4A6A-8745-1086C7058D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D394ACB-0F37-44E7-97CE-26563C75D1B3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BD7ECF2-FA95-4FF9-BD25-125003E44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4ACB-0F37-44E7-97CE-26563C75D1B3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7ECF2-FA95-4FF9-BD25-125003E44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4ACB-0F37-44E7-97CE-26563C75D1B3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7ECF2-FA95-4FF9-BD25-125003E44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D394ACB-0F37-44E7-97CE-26563C75D1B3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7ECF2-FA95-4FF9-BD25-125003E44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D394ACB-0F37-44E7-97CE-26563C75D1B3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ABD7ECF2-FA95-4FF9-BD25-125003E44BD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D394ACB-0F37-44E7-97CE-26563C75D1B3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BD7ECF2-FA95-4FF9-BD25-125003E44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D394ACB-0F37-44E7-97CE-26563C75D1B3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ABD7ECF2-FA95-4FF9-BD25-125003E44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4ACB-0F37-44E7-97CE-26563C75D1B3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7ECF2-FA95-4FF9-BD25-125003E44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D394ACB-0F37-44E7-97CE-26563C75D1B3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BD7ECF2-FA95-4FF9-BD25-125003E44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D394ACB-0F37-44E7-97CE-26563C75D1B3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ABD7ECF2-FA95-4FF9-BD25-125003E44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D394ACB-0F37-44E7-97CE-26563C75D1B3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ABD7ECF2-FA95-4FF9-BD25-125003E44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D394ACB-0F37-44E7-97CE-26563C75D1B3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BD7ECF2-FA95-4FF9-BD25-125003E44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145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ПРОЕКТ</a:t>
            </a:r>
            <a:r>
              <a:rPr lang="ru-RU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i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СОПРОВОЖДЕНИЕ ГИПЕРАКТИВНОГО РЕБЕНКА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Picture 3" descr="C:\Documents and Settings\Admin\Мои документы\Мои рисунки\6e512718eb4ddfdeb3be803fc4e3f797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3714744" y="3000372"/>
            <a:ext cx="1928825" cy="228601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-89340" y="2000240"/>
            <a:ext cx="93226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«ШУСТРИКИ И ЖИВЧИКИ»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1868" y="5357826"/>
            <a:ext cx="528641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/>
            <a:r>
              <a:rPr lang="ru-RU" sz="2400" b="1" i="1" dirty="0" smtClean="0">
                <a:ln/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АВТОР: ПЕДАГОГ-ПСИХОЛОГ БЕРЕГОВАЯ Е.Ф.</a:t>
            </a:r>
          </a:p>
          <a:p>
            <a:pPr algn="r"/>
            <a:r>
              <a:rPr lang="en-US" sz="2400" b="1" i="1" dirty="0" smtClean="0">
                <a:ln/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smtClean="0">
                <a:ln/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МДОУ ДС № 55</a:t>
            </a:r>
            <a:endParaRPr lang="en-US" sz="2400" b="1" i="1" dirty="0" smtClean="0">
              <a:ln/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US" sz="2400" b="1" i="1" dirty="0" smtClean="0">
              <a:ln/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ru-RU" sz="2400" b="1" i="1" cap="none" spc="0" dirty="0">
              <a:ln/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ВЗАИМОДЕЙСТВИЕ 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ПЕДАГОГАМИ</a:t>
            </a:r>
            <a:b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ГРУППА №5 «РЯБИНКА»</a:t>
            </a:r>
            <a:br>
              <a:rPr lang="ru-RU" sz="4000" b="1" dirty="0" smtClean="0">
                <a:latin typeface="Arial" pitchFamily="34" charset="0"/>
                <a:cs typeface="Arial" pitchFamily="34" charset="0"/>
              </a:rPr>
            </a:b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8" name="Содержимое 7" descr="просмотр игр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71678"/>
            <a:ext cx="4572000" cy="3929090"/>
          </a:xfrm>
        </p:spPr>
      </p:pic>
      <p:pic>
        <p:nvPicPr>
          <p:cNvPr id="9" name="Содержимое 8" descr="просмотр игр 0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071678"/>
            <a:ext cx="4495800" cy="3929090"/>
          </a:xfrm>
        </p:spPr>
      </p:pic>
      <p:sp>
        <p:nvSpPr>
          <p:cNvPr id="7" name="Прямоугольник 6"/>
          <p:cNvSpPr/>
          <p:nvPr/>
        </p:nvSpPr>
        <p:spPr>
          <a:xfrm rot="10800000" flipV="1">
            <a:off x="6215074" y="5399565"/>
            <a:ext cx="2928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«ЦИРКОВОЕ ШОУ»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1646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I:\просмотр игр\просмотр игр 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4038600" cy="304317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214415" y="4143379"/>
            <a:ext cx="26987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Лошадки</a:t>
            </a:r>
          </a:p>
          <a:p>
            <a:pPr lvl="0"/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Documents and Settings\Admin\Мои документы\Мои рисунки\c0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000636"/>
            <a:ext cx="990600" cy="1362075"/>
          </a:xfrm>
          <a:prstGeom prst="rect">
            <a:avLst/>
          </a:prstGeom>
          <a:noFill/>
        </p:spPr>
      </p:pic>
      <p:pic>
        <p:nvPicPr>
          <p:cNvPr id="1028" name="Picture 4" descr="I:\просмотр игр\просмотр игр 0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571876"/>
            <a:ext cx="4038600" cy="304317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929322" y="2928934"/>
            <a:ext cx="29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Коробочка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ГРУППА №5 «РЯБИНКА»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I:\просмотр игр\просмотр игр 0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643314"/>
            <a:ext cx="4038600" cy="3043170"/>
          </a:xfrm>
          <a:prstGeom prst="rect">
            <a:avLst/>
          </a:prstGeom>
          <a:noFill/>
        </p:spPr>
      </p:pic>
      <p:pic>
        <p:nvPicPr>
          <p:cNvPr id="2051" name="Picture 3" descr="I:\просмотр игр\просмотр игр 0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857364"/>
            <a:ext cx="4038600" cy="30431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42976" y="2928934"/>
            <a:ext cx="192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Силачи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9190" y="5000636"/>
            <a:ext cx="407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 вы так умеете?!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ГРУППА № 4 «ЕЛОЧКА»  логопедическая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4" name="Picture 2" descr="I:\просмотр игр\просмотр игр 0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4038600" cy="3043170"/>
          </a:xfrm>
          <a:prstGeom prst="rect">
            <a:avLst/>
          </a:prstGeom>
          <a:noFill/>
        </p:spPr>
      </p:pic>
      <p:pic>
        <p:nvPicPr>
          <p:cNvPr id="3075" name="Picture 3" descr="I:\просмотр игр\просмотр игр 0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71876"/>
            <a:ext cx="4038600" cy="30431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29256" y="2357430"/>
            <a:ext cx="357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Очень сильно рассердились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4714884"/>
            <a:ext cx="4714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Три минуты тишины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ru-RU" sz="4400" b="1" dirty="0" smtClean="0">
                <a:ln/>
                <a:solidFill>
                  <a:schemeClr val="accent3"/>
                </a:solidFill>
                <a:effectLst/>
              </a:rPr>
            </a:br>
            <a:endParaRPr lang="ru-RU" dirty="0"/>
          </a:p>
        </p:txBody>
      </p:sp>
      <p:pic>
        <p:nvPicPr>
          <p:cNvPr id="4098" name="Picture 2" descr="I:\просмотр игр\просмотр игр 0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00438"/>
            <a:ext cx="4038600" cy="3043170"/>
          </a:xfrm>
          <a:prstGeom prst="rect">
            <a:avLst/>
          </a:prstGeom>
          <a:noFill/>
        </p:spPr>
      </p:pic>
      <p:pic>
        <p:nvPicPr>
          <p:cNvPr id="4099" name="Picture 3" descr="I:\просмотр игр\просмотр игр 0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142984"/>
            <a:ext cx="4038600" cy="304317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2857496"/>
            <a:ext cx="4929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Объяснение педагога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6314" y="4214818"/>
            <a:ext cx="4000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Открытки из ниток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"/>
            <a:ext cx="914400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ФОРМИРОВАНИЕ САМОКОНТРОЛЯ</a:t>
            </a:r>
            <a:endParaRPr lang="ru-RU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ru-RU" sz="44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</a:br>
            <a:r>
              <a:rPr lang="ru-RU" sz="44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ГРУППА № 3 «ЯБЛОНЬКА»  логопедическая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4400" b="1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ru-RU" sz="4400" b="1" dirty="0" smtClean="0">
                <a:ln/>
                <a:solidFill>
                  <a:schemeClr val="accent3"/>
                </a:solidFill>
                <a:effectLst/>
              </a:rPr>
            </a:br>
            <a:endParaRPr lang="ru-RU" dirty="0"/>
          </a:p>
        </p:txBody>
      </p:sp>
      <p:pic>
        <p:nvPicPr>
          <p:cNvPr id="5122" name="Picture 2" descr="I:\просмотр игр\просмотр игр 1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038600" cy="3043170"/>
          </a:xfrm>
          <a:prstGeom prst="rect">
            <a:avLst/>
          </a:prstGeom>
          <a:noFill/>
        </p:spPr>
      </p:pic>
      <p:pic>
        <p:nvPicPr>
          <p:cNvPr id="5123" name="Picture 3" descr="I:\просмотр игр\просмотр игр 1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00438"/>
            <a:ext cx="4038600" cy="304317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4282" y="4365104"/>
            <a:ext cx="4643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Прыгаем по дорожке,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раскрасив ножки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2714620"/>
            <a:ext cx="4575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Инструкция педагога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ФИЗИЧЕСКИЕ УПРАЖНЕНИЯ ДЛЯ КОРРЕКЦИИ ГИПЕРАКТИВНОГО ПОВЕДЕНИЯ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I:\просмотр игр\просмотр игр 1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00438"/>
            <a:ext cx="4038600" cy="3043170"/>
          </a:xfrm>
          <a:prstGeom prst="rect">
            <a:avLst/>
          </a:prstGeom>
          <a:noFill/>
        </p:spPr>
      </p:pic>
      <p:pic>
        <p:nvPicPr>
          <p:cNvPr id="1027" name="Picture 3" descr="I:\просмотр игр\просмотр игр 2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857364"/>
            <a:ext cx="4038600" cy="30431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-428660" y="2285992"/>
            <a:ext cx="5072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Вода, песок,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камешки, вода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3438" y="4929198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Ловлю бабочек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ГРУППА № 6 «КОЛОКОЛЬЧИК»  санаторная</a:t>
            </a:r>
            <a:b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4098" name="Picture 2" descr="I:\просмотр игр\просмотр игр 1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00438"/>
            <a:ext cx="4038600" cy="3043170"/>
          </a:xfrm>
          <a:prstGeom prst="rect">
            <a:avLst/>
          </a:prstGeom>
          <a:noFill/>
        </p:spPr>
      </p:pic>
      <p:pic>
        <p:nvPicPr>
          <p:cNvPr id="4099" name="Picture 3" descr="I:\просмотр игр\просмотр игр 1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340768"/>
            <a:ext cx="4038600" cy="304317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2285992"/>
            <a:ext cx="4714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Тихо, очень тихо,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еще тише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3503" y="4437112"/>
            <a:ext cx="364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Солдат на посту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88640"/>
            <a:ext cx="75608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Группа № 7 «василек» санаторная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I:\просмотр игр\просмотр игр 1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4038600" cy="3043170"/>
          </a:xfrm>
          <a:prstGeom prst="rect">
            <a:avLst/>
          </a:prstGeom>
          <a:noFill/>
        </p:spPr>
      </p:pic>
      <p:pic>
        <p:nvPicPr>
          <p:cNvPr id="2051" name="Picture 3" descr="I:\просмотр игр\просмотр игр 1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429000"/>
            <a:ext cx="4038600" cy="304317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5720" y="4929198"/>
            <a:ext cx="3786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 гостях у куклы Маши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3438" y="2857496"/>
            <a:ext cx="437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Обвожу ладошки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</a:rPr>
              <a:t>ФОРМИРОВАНИЕ НАВЫКОВ ПОЗИТИВНОГО ОБЩЕНИЯ СО ВЗРОСЛЫМИ И СВЕРСТНИКАМИ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I:\просмотр игр\просмотр игр 1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00438"/>
            <a:ext cx="4038600" cy="304317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" y="2428868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Мы - маленькие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обезьянки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I:\просмотр игр\просмотр игр 1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785926"/>
            <a:ext cx="4038600" cy="304317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857753" y="4857760"/>
            <a:ext cx="3857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Сюрпризный момент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>
              <a:solidFill>
                <a:srgbClr val="F563A5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882775"/>
          <a:ext cx="8229600" cy="426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43042" y="5357827"/>
            <a:ext cx="542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Ь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428604"/>
            <a:ext cx="82153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ПРОБЛЕМА ПРОЕКТА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458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ГРУППА № 2</a:t>
            </a:r>
            <a:b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«АЛЕНЬКИЙ ЦВЕТОЧЕК»  логопедическая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/>
            </a:r>
            <a:b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ru-RU" sz="4000" dirty="0"/>
          </a:p>
        </p:txBody>
      </p:sp>
      <p:pic>
        <p:nvPicPr>
          <p:cNvPr id="5122" name="Picture 2" descr="I:\просмотр игр\просмотр игр 1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4038600" cy="3043170"/>
          </a:xfrm>
          <a:prstGeom prst="rect">
            <a:avLst/>
          </a:prstGeom>
          <a:noFill/>
        </p:spPr>
      </p:pic>
      <p:pic>
        <p:nvPicPr>
          <p:cNvPr id="5123" name="Picture 3" descr="I:\просмотр игр\просмотр игр 1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00438"/>
            <a:ext cx="4038600" cy="30431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57224" y="4869160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Мы дружные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9256" y="2285992"/>
            <a:ext cx="3143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Повторяем и показываем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Формирование самоконтроля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3200" dirty="0"/>
          </a:p>
        </p:txBody>
      </p:sp>
      <p:pic>
        <p:nvPicPr>
          <p:cNvPr id="6146" name="Picture 2" descr="I:\просмотр игр\просмотр игр 1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00438"/>
            <a:ext cx="4038600" cy="30431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5721" y="2285992"/>
            <a:ext cx="4286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Рисуем стихотворение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I:\просмотр игр\просмотр игр 1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785926"/>
            <a:ext cx="4038600" cy="30431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57818" y="4857760"/>
            <a:ext cx="3786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Угощение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от белочки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ГРУППА № 1 «РОМАШКА»  логопедическая</a:t>
            </a:r>
            <a:b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7170" name="Picture 2" descr="I:\просмотр игр\просмотр игр 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4038600" cy="3043170"/>
          </a:xfrm>
          <a:prstGeom prst="rect">
            <a:avLst/>
          </a:prstGeom>
          <a:noFill/>
        </p:spPr>
      </p:pic>
      <p:pic>
        <p:nvPicPr>
          <p:cNvPr id="7171" name="Picture 3" descr="I:\просмотр игр\просмотр игр 0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429000"/>
            <a:ext cx="4038600" cy="304317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4348" y="4581128"/>
            <a:ext cx="3786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Объяснение педагога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3438" y="2714620"/>
            <a:ext cx="6058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Разноцветные круги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ФИЗИЧЕСКИЕ УПРАЖНЕНИЯ</a:t>
            </a:r>
            <a:endParaRPr lang="ru-RU" sz="3600" b="1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I:\просмотр игр\просмотр игр 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49" y="1882775"/>
            <a:ext cx="5572165" cy="457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8596" y="3643314"/>
            <a:ext cx="256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Лежачий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футбол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СЕМИНАР С ПЕДАГОГАМИ</a:t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«ОСОБЕННОСТИ РАБОТЫ С ГИПЕРАКТИВНЫМИ ДЕТЬМИ»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4551040" cy="3667672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4" name="Picture 3" descr="C:\Documents and Settings\Admin\Мои документы\Мои рисунки\giper_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7" y="2564904"/>
            <a:ext cx="3799935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фото для проекта\SDC139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2214554"/>
            <a:ext cx="3786213" cy="3719323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cs typeface="Arial" pitchFamily="34" charset="0"/>
              </a:rPr>
              <a:t>РАБОТА С РОДИТЕЛЯМИ</a:t>
            </a:r>
            <a:b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cs typeface="Arial" pitchFamily="34" charset="0"/>
              </a:rPr>
            </a:b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ОСНОВНОЙ ЭТАП</a:t>
            </a:r>
            <a:endParaRPr lang="ru-RU" sz="4400" dirty="0"/>
          </a:p>
        </p:txBody>
      </p:sp>
      <p:pic>
        <p:nvPicPr>
          <p:cNvPr id="11" name="Picture 14" descr="DD01033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50001" y="2035959"/>
            <a:ext cx="4000528" cy="4071966"/>
          </a:xfrm>
          <a:prstGeom prst="rect">
            <a:avLst/>
          </a:prstGeom>
          <a:noFill/>
        </p:spPr>
      </p:pic>
      <p:pic>
        <p:nvPicPr>
          <p:cNvPr id="1029" name="Picture 5" descr="I:\фото для проекта\SDC139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214554"/>
            <a:ext cx="3929090" cy="3714776"/>
          </a:xfrm>
          <a:prstGeom prst="rect">
            <a:avLst/>
          </a:prstGeom>
          <a:noFill/>
        </p:spPr>
      </p:pic>
      <p:pic>
        <p:nvPicPr>
          <p:cNvPr id="15" name="Picture 14" descr="DD01033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86314" y="2000240"/>
            <a:ext cx="4000528" cy="414340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57158" y="6143644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ПАПКИ-ПЕРЕДВИЖКИ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86315" y="6143644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УГОЛКИ ДЛЯ РОДИТЕЛЕЙ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>
                <a:ln/>
                <a:solidFill>
                  <a:schemeClr val="accent3"/>
                </a:solidFill>
                <a:effectLst/>
              </a:rPr>
              <a:t>АНКЕТИРОВАНИЕ РОДИТЕЛЕЙ</a:t>
            </a:r>
            <a:br>
              <a:rPr lang="ru-RU" sz="4400" b="1" dirty="0" smtClean="0">
                <a:ln/>
                <a:solidFill>
                  <a:schemeClr val="accent3"/>
                </a:solidFill>
                <a:effectLst/>
              </a:rPr>
            </a:br>
            <a:endParaRPr lang="ru-RU" dirty="0"/>
          </a:p>
        </p:txBody>
      </p:sp>
      <p:pic>
        <p:nvPicPr>
          <p:cNvPr id="2050" name="Picture 2" descr="I:\фото для проекта\SDC139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noFill/>
        </p:spPr>
      </p:pic>
      <p:pic>
        <p:nvPicPr>
          <p:cNvPr id="9" name="Picture 33" descr="DD01031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643050"/>
            <a:ext cx="6858048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5236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/>
            </a:r>
            <a:b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</a:br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ИНДИВИДУАЛЬНЫЕ КОНСУЛЬТАЦИИ С РОДИТЕЛЯМИ</a:t>
            </a:r>
            <a:r>
              <a:rPr lang="ru-RU" sz="4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/>
            </a:r>
            <a:br>
              <a:rPr lang="ru-RU" sz="4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</a:br>
            <a:endParaRPr lang="ru-RU" dirty="0"/>
          </a:p>
        </p:txBody>
      </p:sp>
      <p:pic>
        <p:nvPicPr>
          <p:cNvPr id="3074" name="Picture 2" descr="I:\фото для проекта\SDC13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noFill/>
        </p:spPr>
      </p:pic>
      <p:pic>
        <p:nvPicPr>
          <p:cNvPr id="9" name="Picture 33" descr="DD01031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428736"/>
            <a:ext cx="7000924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4099" name="Picture 3" descr="I:\фото для проекта\SDC139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3429000"/>
            <a:ext cx="4038600" cy="30289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85720" y="2714620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НАЙДИ ТАКОЙ ЖЕ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5720" y="142852"/>
            <a:ext cx="8429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ОБУЧЕНИЕ РОДИТЕЛЕЙ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ИГРОВЫМ ПРИЕМАМ</a:t>
            </a:r>
            <a:endParaRPr lang="ru-RU" sz="3600" dirty="0"/>
          </a:p>
        </p:txBody>
      </p:sp>
      <p:pic>
        <p:nvPicPr>
          <p:cNvPr id="17" name="Picture 3" descr="I:\фото для проекта\SDC139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71612"/>
            <a:ext cx="4038600" cy="302895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857752" y="4714884"/>
            <a:ext cx="4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КРАСНЫЙ,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ЖЕЛТЫЙ,</a:t>
            </a:r>
          </a:p>
          <a:p>
            <a:pPr algn="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ЗЕЛЕНЫЙ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СОВМЕСТНАЯ ДЕЯТЕЛЬНОСТЬ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 РОДИТЕЛЕЙ С ДЕТЬМИ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I:\фото для проекта\SDC139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3905251" cy="2928938"/>
          </a:xfrm>
          <a:prstGeom prst="rect">
            <a:avLst/>
          </a:prstGeom>
          <a:noFill/>
        </p:spPr>
      </p:pic>
      <p:pic>
        <p:nvPicPr>
          <p:cNvPr id="5125" name="Picture 5" descr="I:\фото для проекта\SDC139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00438"/>
            <a:ext cx="4038600" cy="30289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00034" y="4929198"/>
            <a:ext cx="3612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C000"/>
                </a:solidFill>
              </a:rPr>
              <a:t>ПАННО ИЗ КРУП</a:t>
            </a:r>
            <a:endParaRPr lang="ru-RU" sz="2800" b="1" i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9322" y="2786058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C000"/>
                </a:solidFill>
              </a:rPr>
              <a:t>РЕЗУЛЬТАТ</a:t>
            </a:r>
            <a:endParaRPr lang="ru-RU" sz="2800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ctr"/>
            <a:endParaRPr lang="ru-RU" sz="4000" b="1" dirty="0">
              <a:solidFill>
                <a:srgbClr val="F761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857224" y="642918"/>
            <a:ext cx="7500990" cy="142876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ВЫЯВИТЬ ДОШКОЛЬНИКОВ С СДВГ И РАЗРАБОТАТЬ КОРРЕКЦИОННЫЕ МЕРОПРИЯТИЯ ПО ЕЕ ПРЕОДОЛЕНИЮ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71472" y="1643050"/>
            <a:ext cx="2857520" cy="18573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ИЗУЧИТЬ СОСТОЯНИЕ ПРОБЛЕМЫ</a:t>
            </a:r>
            <a:endParaRPr lang="ru-RU" b="1" dirty="0"/>
          </a:p>
        </p:txBody>
      </p:sp>
      <p:sp>
        <p:nvSpPr>
          <p:cNvPr id="13" name="Овал 12"/>
          <p:cNvSpPr/>
          <p:nvPr/>
        </p:nvSpPr>
        <p:spPr>
          <a:xfrm>
            <a:off x="2786050" y="2357430"/>
            <a:ext cx="3214710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ВЫЯВИТЬ ОСОБЕННОСТИ НАРУШЕНИЯ ВНИМАНИЯ</a:t>
            </a:r>
            <a:endParaRPr lang="ru-RU" b="1" dirty="0"/>
          </a:p>
        </p:txBody>
      </p:sp>
      <p:sp>
        <p:nvSpPr>
          <p:cNvPr id="14" name="Овал 13"/>
          <p:cNvSpPr/>
          <p:nvPr/>
        </p:nvSpPr>
        <p:spPr>
          <a:xfrm>
            <a:off x="2786050" y="3714752"/>
            <a:ext cx="3357586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ПРОВЕСТИ КОРРЕКЦИОННУЮ РАБОТУ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500694" y="1643050"/>
            <a:ext cx="3143272" cy="164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РАЗРАБОТАТЬ РЕКОМЕНДАЦИИ РОДИТЕЛЯМ И ПЕДАГОГАМ ПО ВЗАИМОДЕЙСТВИЮ С ДЕТЬМИ</a:t>
            </a:r>
            <a:endParaRPr lang="ru-RU" sz="1600" b="1" dirty="0"/>
          </a:p>
        </p:txBody>
      </p:sp>
      <p:sp>
        <p:nvSpPr>
          <p:cNvPr id="17" name="Стрелка вправо 16"/>
          <p:cNvSpPr/>
          <p:nvPr/>
        </p:nvSpPr>
        <p:spPr>
          <a:xfrm>
            <a:off x="6143636" y="421481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7307332">
            <a:off x="2711144" y="529572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3151465">
            <a:off x="5451862" y="52091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0800000">
            <a:off x="1857356" y="421481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Блок-схема: узел 22"/>
          <p:cNvSpPr/>
          <p:nvPr/>
        </p:nvSpPr>
        <p:spPr>
          <a:xfrm>
            <a:off x="500034" y="3929066"/>
            <a:ext cx="1357322" cy="135732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РАЗВИТИЕ ПРОИЗВОЛЬНОСТИ И САМОКОНТРОЛЯ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Блок-схема: узел 25"/>
          <p:cNvSpPr/>
          <p:nvPr/>
        </p:nvSpPr>
        <p:spPr>
          <a:xfrm>
            <a:off x="1857356" y="5714992"/>
            <a:ext cx="1171580" cy="1143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latin typeface="Arial" pitchFamily="34" charset="0"/>
                <a:cs typeface="Arial" pitchFamily="34" charset="0"/>
              </a:rPr>
              <a:t>РАЗВИТИЕ ВНИМАНИЯ И ВООБРАЖЕНИЯ</a:t>
            </a:r>
            <a:endParaRPr lang="ru-RU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Блок-схема: узел 26"/>
          <p:cNvSpPr/>
          <p:nvPr/>
        </p:nvSpPr>
        <p:spPr>
          <a:xfrm>
            <a:off x="6072198" y="5643554"/>
            <a:ext cx="1285884" cy="12144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latin typeface="Arial" pitchFamily="34" charset="0"/>
                <a:cs typeface="Arial" pitchFamily="34" charset="0"/>
              </a:rPr>
              <a:t>РАЗВИТИЕ КОММУНИКАТИВНЫХ НАВЫКОВ</a:t>
            </a:r>
            <a:endParaRPr lang="ru-RU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Блок-схема: узел 27"/>
          <p:cNvSpPr/>
          <p:nvPr/>
        </p:nvSpPr>
        <p:spPr>
          <a:xfrm>
            <a:off x="7143768" y="3929066"/>
            <a:ext cx="1285884" cy="12144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/>
              <a:t>СНЯТИЕ ПСИХОЭМОЦИОННАЛЬНОГО НАПРЯЖЕНИЯ</a:t>
            </a:r>
            <a:endParaRPr lang="ru-RU" sz="105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0"/>
            <a:ext cx="85725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ЦЕЛИ И ЗАДАЧИ ПРОЕКТА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МЕТОД РЕЛАКСАЦИИ</a:t>
            </a:r>
            <a:br>
              <a:rPr lang="ru-RU" sz="4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4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«ВОЛШЕБНЫЙ СОН»</a:t>
            </a: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/>
            </a:r>
            <a:b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ru-RU" dirty="0"/>
          </a:p>
        </p:txBody>
      </p:sp>
      <p:pic>
        <p:nvPicPr>
          <p:cNvPr id="9218" name="Picture 2" descr="I:\фото для проекта\SDC139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571612"/>
            <a:ext cx="6096000" cy="4572000"/>
          </a:xfrm>
          <a:prstGeom prst="rect">
            <a:avLst/>
          </a:prstGeom>
          <a:noFill/>
        </p:spPr>
      </p:pic>
      <p:pic>
        <p:nvPicPr>
          <p:cNvPr id="10" name="Picture 33" descr="DD01031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428736"/>
            <a:ext cx="7072362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/>
                </a:solidFill>
              </a:rPr>
              <a:t>КОНСТАТИРУЮЩИЙ ЭТАП</a:t>
            </a:r>
            <a:br>
              <a:rPr lang="ru-RU" sz="3200" b="1" dirty="0" smtClean="0">
                <a:solidFill>
                  <a:schemeClr val="accent2"/>
                </a:solidFill>
              </a:rPr>
            </a:br>
            <a:r>
              <a:rPr lang="ru-RU" sz="3200" b="1" dirty="0" smtClean="0">
                <a:solidFill>
                  <a:srgbClr val="00B0F0"/>
                </a:solidFill>
              </a:rPr>
              <a:t>диагностическое обследование детей педагогами ДОУ</a:t>
            </a:r>
            <a:endParaRPr lang="ru-RU" sz="32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882769"/>
          <a:ext cx="9144000" cy="5199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552"/>
                <a:gridCol w="2508448"/>
                <a:gridCol w="1524000"/>
                <a:gridCol w="1524000"/>
                <a:gridCol w="1524000"/>
                <a:gridCol w="1524000"/>
              </a:tblGrid>
              <a:tr h="497523"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№</a:t>
                      </a:r>
                      <a:endParaRPr lang="ru-RU" sz="2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ГРУППА</a:t>
                      </a:r>
                      <a:endParaRPr lang="ru-RU" sz="2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НАЧАЛО ГОДА</a:t>
                      </a:r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КОНЕЦ ГОДА</a:t>
                      </a:r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752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КОЛ-ВО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%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КОЛ-ВО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%</a:t>
                      </a:r>
                      <a:endParaRPr lang="ru-RU" sz="2000" b="1" dirty="0"/>
                    </a:p>
                  </a:txBody>
                  <a:tcPr/>
                </a:tc>
              </a:tr>
              <a:tr h="49752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1.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«РОМАШКА»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29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6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21</a:t>
                      </a:r>
                      <a:endParaRPr lang="ru-RU" sz="2400" b="1" dirty="0"/>
                    </a:p>
                  </a:txBody>
                  <a:tcPr/>
                </a:tc>
              </a:tr>
              <a:tr h="49752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2.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«АЛЕНЬКИЙ ЦВЕТОЧЕК»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8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15</a:t>
                      </a:r>
                      <a:endParaRPr lang="ru-RU" sz="2400" b="1" dirty="0"/>
                    </a:p>
                  </a:txBody>
                  <a:tcPr/>
                </a:tc>
              </a:tr>
              <a:tr h="49752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3.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«ЯБЛОНЬКА»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0</a:t>
                      </a:r>
                      <a:endParaRPr lang="ru-RU" sz="2400" b="1" dirty="0"/>
                    </a:p>
                  </a:txBody>
                  <a:tcPr/>
                </a:tc>
              </a:tr>
              <a:tr h="49752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4.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«ЕЛОЧКА»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12</a:t>
                      </a:r>
                      <a:endParaRPr lang="ru-RU" sz="2400" b="1" dirty="0"/>
                    </a:p>
                  </a:txBody>
                  <a:tcPr/>
                </a:tc>
              </a:tr>
              <a:tr h="49752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5.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«РЯБИНКА»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27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27</a:t>
                      </a:r>
                      <a:endParaRPr lang="ru-RU" sz="2400" b="1" dirty="0"/>
                    </a:p>
                  </a:txBody>
                  <a:tcPr/>
                </a:tc>
              </a:tr>
              <a:tr h="49752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6.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«КОЛОКОЛЬЧИК»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10</a:t>
                      </a:r>
                      <a:endParaRPr lang="ru-RU" sz="2400" b="1" dirty="0"/>
                    </a:p>
                  </a:txBody>
                  <a:tcPr/>
                </a:tc>
              </a:tr>
              <a:tr h="49752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7.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«ВАСИЛЕК»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18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</a:t>
                      </a:r>
                      <a:endParaRPr lang="ru-RU" sz="2400" b="1" dirty="0"/>
                    </a:p>
                  </a:txBody>
                  <a:tcPr/>
                </a:tc>
              </a:tr>
              <a:tr h="49752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8.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ЦЕЛОМ ПО ДОУ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36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784976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2"/>
                </a:solidFill>
              </a:rPr>
              <a:t/>
            </a:r>
            <a:br>
              <a:rPr lang="ru-RU" sz="3600" b="1" dirty="0" smtClean="0">
                <a:solidFill>
                  <a:schemeClr val="accent2"/>
                </a:solidFill>
              </a:rPr>
            </a:br>
            <a:r>
              <a:rPr lang="ru-RU" sz="3100" b="1" dirty="0" smtClean="0"/>
              <a:t>СРАВНИТЕЛЬНЫЙ АНАЛИЗ АНКЕТИРОВАНИЯ ДЕТЕЙ С </a:t>
            </a:r>
            <a:r>
              <a:rPr lang="ru-RU" sz="3100" b="1" dirty="0" smtClean="0"/>
              <a:t>ГИПЕРАКТИВНОСТЬЮ</a:t>
            </a:r>
            <a:r>
              <a:rPr lang="ru-RU" sz="3100" b="1" i="1" dirty="0" smtClean="0"/>
              <a:t>ГЛАЗАМИ </a:t>
            </a:r>
            <a:r>
              <a:rPr lang="ru-RU" sz="3100" b="1" i="1" dirty="0" smtClean="0"/>
              <a:t>ПЕДАГОГА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b="1" dirty="0" smtClean="0">
                <a:solidFill>
                  <a:schemeClr val="accent2"/>
                </a:solidFill>
              </a:rPr>
              <a:t/>
            </a:r>
            <a:br>
              <a:rPr lang="ru-RU" b="1" dirty="0" smtClean="0">
                <a:solidFill>
                  <a:schemeClr val="accent2"/>
                </a:solidFill>
              </a:rPr>
            </a:b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537976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1628800"/>
          <a:ext cx="914400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/>
              <a:t>СРАВНИТЕЛЬНЫЙ АНАЛИЗ АНКЕТИРОВАНИЯ </a:t>
            </a:r>
            <a:br>
              <a:rPr lang="ru-RU" sz="3200" b="1" dirty="0" smtClean="0"/>
            </a:br>
            <a:r>
              <a:rPr lang="ru-RU" sz="3200" b="1" dirty="0" smtClean="0"/>
              <a:t>«РЕБЕНОК </a:t>
            </a:r>
            <a:r>
              <a:rPr lang="ru-RU" sz="3200" b="1" i="1" dirty="0" smtClean="0"/>
              <a:t>ГЛАЗАМИ РОДИТЕЛЕЙ»</a:t>
            </a:r>
            <a:endParaRPr lang="ru-RU" sz="32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882769"/>
          <a:ext cx="9144000" cy="5199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552"/>
                <a:gridCol w="2508448"/>
                <a:gridCol w="1524000"/>
                <a:gridCol w="1524000"/>
                <a:gridCol w="1524000"/>
                <a:gridCol w="1524000"/>
              </a:tblGrid>
              <a:tr h="497523"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№</a:t>
                      </a:r>
                      <a:endParaRPr lang="ru-RU" sz="2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ГРУППА</a:t>
                      </a:r>
                      <a:endParaRPr lang="ru-RU" sz="2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НАЧАЛО ГОДА</a:t>
                      </a:r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КОНЕЦ ГОДА</a:t>
                      </a:r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752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КОЛ-ВО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%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КОЛ-ВО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%</a:t>
                      </a:r>
                      <a:endParaRPr lang="ru-RU" sz="2000" b="1" dirty="0"/>
                    </a:p>
                  </a:txBody>
                  <a:tcPr/>
                </a:tc>
              </a:tr>
              <a:tr h="49752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1.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«РОМАШКА»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16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14</a:t>
                      </a:r>
                      <a:endParaRPr lang="ru-RU" sz="2400" b="1" dirty="0"/>
                    </a:p>
                  </a:txBody>
                  <a:tcPr/>
                </a:tc>
              </a:tr>
              <a:tr h="49752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2.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«АЛЕНЬКИЙ ЦВЕТОЧЕК»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11</a:t>
                      </a:r>
                      <a:endParaRPr lang="ru-RU" sz="2400" b="1" dirty="0"/>
                    </a:p>
                  </a:txBody>
                  <a:tcPr/>
                </a:tc>
              </a:tr>
              <a:tr h="49752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3.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«ЯБЛОНЬКА»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</a:t>
                      </a:r>
                      <a:endParaRPr lang="ru-RU" sz="2400" b="1" dirty="0"/>
                    </a:p>
                  </a:txBody>
                  <a:tcPr/>
                </a:tc>
              </a:tr>
              <a:tr h="49752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4.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«ЕЛОЧКА»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8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</a:t>
                      </a:r>
                      <a:endParaRPr lang="ru-RU" sz="2400" b="1" dirty="0"/>
                    </a:p>
                  </a:txBody>
                  <a:tcPr/>
                </a:tc>
              </a:tr>
              <a:tr h="49752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5.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«РЯБИНКА»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8</a:t>
                      </a:r>
                      <a:endParaRPr lang="ru-RU" sz="2400" b="1" dirty="0"/>
                    </a:p>
                  </a:txBody>
                  <a:tcPr/>
                </a:tc>
              </a:tr>
              <a:tr h="49752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6.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«КОЛОКОЛЬЧИК»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18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6</a:t>
                      </a:r>
                      <a:endParaRPr lang="ru-RU" sz="2400" b="1" dirty="0"/>
                    </a:p>
                  </a:txBody>
                  <a:tcPr/>
                </a:tc>
              </a:tr>
              <a:tr h="49752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7.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«ВАСИЛЕК»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6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0</a:t>
                      </a:r>
                      <a:endParaRPr lang="ru-RU" sz="2400" b="1" dirty="0"/>
                    </a:p>
                  </a:txBody>
                  <a:tcPr/>
                </a:tc>
              </a:tr>
              <a:tr h="49752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8.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ЦЕЛОМ ПО ДОУ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18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СРАВНИТЕЛЬНЫЙ АНАЛИЗ АНКЕТИРОВАНИЯ </a:t>
            </a:r>
            <a:br>
              <a:rPr lang="ru-RU" sz="3600" b="1" dirty="0" smtClean="0"/>
            </a:br>
            <a:r>
              <a:rPr lang="ru-RU" sz="3600" b="1" i="1" dirty="0" smtClean="0"/>
              <a:t>«РЕБЕНОК ГЛАЗАМИ РОДИТЕЛЕЙ»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628800"/>
          <a:ext cx="9144000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761A1"/>
                </a:solidFill>
              </a:rPr>
              <a:t>ПРАКТИЧЕСКИЙ РЕЗУЛЬТАТ</a:t>
            </a:r>
            <a:endParaRPr lang="ru-RU" b="1" dirty="0">
              <a:solidFill>
                <a:srgbClr val="F761A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FFFF00"/>
                </a:solidFill>
              </a:rPr>
              <a:t>В результате проведенной работы у </a:t>
            </a:r>
            <a:r>
              <a:rPr lang="ru-RU" sz="2800" b="1" dirty="0" err="1" smtClean="0">
                <a:solidFill>
                  <a:srgbClr val="FFFF00"/>
                </a:solidFill>
              </a:rPr>
              <a:t>гиперактивных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</a:rPr>
              <a:t>детей: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b="1" dirty="0" smtClean="0"/>
              <a:t>Внимание стало более устойчивым; 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/>
              <a:t>Снизилась чрезмерная двигательная активность; 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/>
              <a:t>Сформировались навыки позитивного общения со сверстниками; 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/>
              <a:t>Наблюдается </a:t>
            </a:r>
            <a:r>
              <a:rPr lang="ru-RU" b="1" dirty="0" err="1" smtClean="0"/>
              <a:t>сформированность</a:t>
            </a:r>
            <a:r>
              <a:rPr lang="ru-RU" b="1" dirty="0" smtClean="0"/>
              <a:t> контроля в поведении, эмоциях. 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/>
              <a:t>Сформировались навыки позитивного общения со взрослыми;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/>
              <a:t>Снизилось </a:t>
            </a:r>
            <a:r>
              <a:rPr lang="ru-RU" b="1" dirty="0" err="1" smtClean="0"/>
              <a:t>психоэмоциональное</a:t>
            </a:r>
            <a:r>
              <a:rPr lang="ru-RU" b="1" dirty="0" smtClean="0"/>
              <a:t>, мышечное напряжение с помощью релаксационных техник.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2808"/>
            <a:ext cx="8568952" cy="4572000"/>
          </a:xfrm>
        </p:spPr>
        <p:txBody>
          <a:bodyPr/>
          <a:lstStyle/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Данный проект был реализован в 2012-2013 учебном году на базе  МДОУ № 50 Центра развития ребенка - детского сада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Копейского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городского округа.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b="1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4400" b="1" dirty="0" smtClean="0">
                <a:solidFill>
                  <a:srgbClr val="C00000"/>
                </a:solidFill>
              </a:rPr>
              <a:t>СПАСИБО ЗА ВНИМАНИЕ !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 smtClean="0"/>
              <a:t>ИЗУЧЕНИЕ МЕТОДИЧЕСКОЙ ЛИТЕРАТУРЫ;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СОЗДАНИЕ КАРТОТЕКИ, ПОДБОР ИГР, ОБОРУДОВАНИЯ;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ПОДБОР ДИАГНОСТИЧЕСКИХ ТЕСТОВ, АНКЕТ ДЛЯ ПЕДАГОГОВ И РОДИТЕЛЕЙ;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РАЗРАБОТКА КОРРЕКЦИОННО-РАЗВИВАЮЩИХ ЗАНЯТИЙ;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НАЧАЛЬНАЯ ПРОСВЕТИТЕЛЬСКАЯ РАБОТА С РОДИТЕЛЯМИ (КОНСУЛЬТАЦИИ).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73851" y="214290"/>
            <a:ext cx="949170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ПОДГОТОВИТЕЛЬНЫЙ ЭТАП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5500702"/>
            <a:ext cx="2643206" cy="8572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ЗАНЯТИЯ ПО СКАЗКАМ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2857488" y="4643446"/>
            <a:ext cx="3214710" cy="2214554"/>
          </a:xfrm>
          <a:prstGeom prst="rect">
            <a:avLst/>
          </a:prstGeom>
          <a:solidFill>
            <a:srgbClr val="FFFF00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2000" b="1" dirty="0" smtClean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0092F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357298"/>
            <a:ext cx="3714744" cy="3203575"/>
          </a:xfrm>
          <a:prstGeom prst="rect">
            <a:avLst/>
          </a:prstGeom>
          <a:noFill/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857884" y="1571612"/>
            <a:ext cx="3000396" cy="2643207"/>
          </a:xfrm>
          <a:prstGeom prst="rect">
            <a:avLst/>
          </a:prstGeom>
          <a:solidFill>
            <a:srgbClr val="FFFF00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2000" b="1" dirty="0" smtClean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ЗАНЯТИЯ</a:t>
            </a:r>
          </a:p>
          <a:p>
            <a:pPr algn="ctr"/>
            <a:r>
              <a:rPr lang="ru-RU" sz="2000" b="1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ПО ПРОГРАММАМ</a:t>
            </a:r>
          </a:p>
          <a:p>
            <a:pPr algn="ctr"/>
            <a:endParaRPr lang="ru-RU" sz="2000" b="1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85720" y="1500175"/>
            <a:ext cx="3714776" cy="2928958"/>
          </a:xfrm>
          <a:prstGeom prst="rect">
            <a:avLst/>
          </a:prstGeom>
          <a:solidFill>
            <a:srgbClr val="FFFF00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ИГРОВАЯ </a:t>
            </a:r>
          </a:p>
          <a:p>
            <a:pPr algn="ctr"/>
            <a:r>
              <a:rPr lang="ru-RU" sz="2000" b="1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ДЕЯТЕЛЬНОСТЬ ДЕТЕЙ</a:t>
            </a:r>
          </a:p>
          <a:p>
            <a:pPr algn="ctr"/>
            <a:endParaRPr lang="ru-RU" sz="2000" b="1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23792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ОСНОВНОЙ ЭТАП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3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cs typeface="Arial" pitchFamily="34" charset="0"/>
              </a:rPr>
              <a:t>РАБОТА С ДЕТЬМИ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4800" b="1" dirty="0">
              <a:solidFill>
                <a:srgbClr val="F563A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646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Picture 13" descr="0092F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72198" y="1857364"/>
            <a:ext cx="2500330" cy="1669864"/>
          </a:xfrm>
          <a:prstGeom prst="rect">
            <a:avLst/>
          </a:prstGeom>
          <a:noFill/>
        </p:spPr>
      </p:pic>
      <p:pic>
        <p:nvPicPr>
          <p:cNvPr id="16386" name="Picture 2" descr="E:\Mmed\Photo\фото для паспорта кабинета педагога - психолога2\SDC1019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988" y="2214554"/>
            <a:ext cx="3214687" cy="2071702"/>
          </a:xfrm>
          <a:prstGeom prst="rect">
            <a:avLst/>
          </a:prstGeom>
          <a:noFill/>
        </p:spPr>
      </p:pic>
      <p:pic>
        <p:nvPicPr>
          <p:cNvPr id="21" name="Picture 16" descr="BK00014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52430" y="1062027"/>
            <a:ext cx="2928956" cy="3805247"/>
          </a:xfrm>
          <a:prstGeom prst="rect">
            <a:avLst/>
          </a:prstGeom>
          <a:noFill/>
        </p:spPr>
      </p:pic>
      <p:pic>
        <p:nvPicPr>
          <p:cNvPr id="9" name="Picture 33" descr="DD01031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4143380"/>
            <a:ext cx="3786214" cy="285752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000364" y="4857760"/>
            <a:ext cx="3000396" cy="2000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ЗАНЯТИЯ ПО СКАЗКАМ</a:t>
            </a:r>
          </a:p>
          <a:p>
            <a:pPr algn="ctr"/>
            <a:endParaRPr lang="ru-RU" sz="2000" b="1" dirty="0" smtClean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6" descr="SDC1135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500570"/>
            <a:ext cx="307183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Прямоугольник 25"/>
          <p:cNvSpPr/>
          <p:nvPr/>
        </p:nvSpPr>
        <p:spPr>
          <a:xfrm rot="10800000" flipV="1">
            <a:off x="142844" y="4973080"/>
            <a:ext cx="23574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ЗАНЯТИЯ</a:t>
            </a:r>
          </a:p>
          <a:p>
            <a:pPr algn="ctr"/>
            <a:r>
              <a:rPr lang="ru-RU" sz="20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ПО СКАЗКАМ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ИНДИВИДУАЛЬНАЯ РАБОТА С ГИПЕРАКТИВНЫМИ ДЕТЬМИ</a:t>
            </a:r>
            <a:endParaRPr lang="ru-RU" dirty="0"/>
          </a:p>
        </p:txBody>
      </p:sp>
      <p:pic>
        <p:nvPicPr>
          <p:cNvPr id="7" name="Picture 2" descr="I:\фото для проекта\SDC139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4038600" cy="3028950"/>
          </a:xfrm>
          <a:prstGeom prst="rect">
            <a:avLst/>
          </a:prstGeom>
          <a:noFill/>
        </p:spPr>
      </p:pic>
      <p:pic>
        <p:nvPicPr>
          <p:cNvPr id="8" name="Picture 16" descr="BK0001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57225" y="1285861"/>
            <a:ext cx="3071834" cy="407196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7" y="5000636"/>
            <a:ext cx="41434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FF00"/>
                </a:solidFill>
              </a:rPr>
              <a:t>РАЗВИВАЕМ ВНИМАНИЕ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0" name="Picture 2" descr="I:\фото для проекта\SDC139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00438"/>
            <a:ext cx="4038600" cy="3028950"/>
          </a:xfrm>
          <a:prstGeom prst="rect">
            <a:avLst/>
          </a:prstGeom>
          <a:noFill/>
        </p:spPr>
      </p:pic>
      <p:pic>
        <p:nvPicPr>
          <p:cNvPr id="11" name="Picture 16" descr="BK0001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250661" y="2964654"/>
            <a:ext cx="3143271" cy="407196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786314" y="2428868"/>
            <a:ext cx="4143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РАССКАЗЫВАЕМ И ПОКАЗЫВАЕМ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0092F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357298"/>
            <a:ext cx="4500594" cy="3643314"/>
          </a:xfrm>
          <a:prstGeom prst="rect">
            <a:avLst/>
          </a:prstGeom>
          <a:noFill/>
        </p:spPr>
      </p:pic>
      <p:pic>
        <p:nvPicPr>
          <p:cNvPr id="12" name="Picture 13" descr="0092F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214686"/>
            <a:ext cx="4429156" cy="3643314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/>
                </a:solidFill>
              </a:rPr>
              <a:t>РАЗВИВАЮЩИЕ ЗАНЯТИЯ</a:t>
            </a:r>
            <a:endParaRPr lang="ru-RU" b="1" dirty="0">
              <a:solidFill>
                <a:schemeClr val="accent3"/>
              </a:solidFill>
            </a:endParaRPr>
          </a:p>
        </p:txBody>
      </p:sp>
      <p:pic>
        <p:nvPicPr>
          <p:cNvPr id="6146" name="Picture 2" descr="I:\фото для проекта\SDC139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00438"/>
            <a:ext cx="3786214" cy="3143272"/>
          </a:xfrm>
          <a:prstGeom prst="rect">
            <a:avLst/>
          </a:prstGeom>
          <a:noFill/>
        </p:spPr>
      </p:pic>
      <p:pic>
        <p:nvPicPr>
          <p:cNvPr id="6147" name="Picture 3" descr="I:\фото для проекта\SDC139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643050"/>
            <a:ext cx="3929090" cy="307183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429124" y="4714884"/>
            <a:ext cx="4357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разноцветные</a:t>
            </a:r>
          </a:p>
          <a:p>
            <a:pPr algn="r"/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круги</a:t>
            </a:r>
            <a:endParaRPr lang="ru-RU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58" y="2071678"/>
            <a:ext cx="4500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смотрю очень внимательно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КОРРЕКЦИЯ ГИПЕРАКТИВНОГО РЕБЕНКА</a:t>
            </a:r>
            <a:endParaRPr lang="ru-RU" sz="4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I:\фото для проекта\SDC139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4038600" cy="3028950"/>
          </a:xfrm>
          <a:prstGeom prst="rect">
            <a:avLst/>
          </a:prstGeom>
          <a:noFill/>
        </p:spPr>
      </p:pic>
      <p:pic>
        <p:nvPicPr>
          <p:cNvPr id="7171" name="Picture 3" descr="I:\фото для проекта\SDC139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71876"/>
            <a:ext cx="4038600" cy="3028950"/>
          </a:xfrm>
          <a:prstGeom prst="rect">
            <a:avLst/>
          </a:prstGeom>
          <a:noFill/>
        </p:spPr>
      </p:pic>
      <p:pic>
        <p:nvPicPr>
          <p:cNvPr id="10" name="Picture 16" descr="BK00014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95305" y="1419220"/>
            <a:ext cx="3071834" cy="4090998"/>
          </a:xfrm>
          <a:prstGeom prst="rect">
            <a:avLst/>
          </a:prstGeom>
          <a:noFill/>
        </p:spPr>
      </p:pic>
      <p:pic>
        <p:nvPicPr>
          <p:cNvPr id="11" name="Picture 16" descr="BK00014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357818" y="3000370"/>
            <a:ext cx="3143271" cy="414340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071538" y="5214950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563A5"/>
                </a:solidFill>
              </a:rPr>
              <a:t>РЕЛАКСАЦИЯ</a:t>
            </a:r>
            <a:endParaRPr lang="ru-RU" sz="2800" b="1" dirty="0">
              <a:solidFill>
                <a:srgbClr val="F563A5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0694" y="2357430"/>
            <a:ext cx="3000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ПОДУШЕЧНЫЕ БОИ</a:t>
            </a:r>
            <a:endParaRPr lang="ru-RU" sz="2800" b="1" dirty="0">
              <a:solidFill>
                <a:schemeClr val="accent2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КОРРЕКЦИОННО-РАЗВИВАЮЩАЯ РАБОТА</a:t>
            </a:r>
            <a:endParaRPr lang="ru-RU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194" name="Picture 2" descr="I:\фото для проекта\SDC139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00438"/>
            <a:ext cx="4038600" cy="3028950"/>
          </a:xfrm>
          <a:prstGeom prst="rect">
            <a:avLst/>
          </a:prstGeom>
          <a:noFill/>
        </p:spPr>
      </p:pic>
      <p:pic>
        <p:nvPicPr>
          <p:cNvPr id="8195" name="Picture 3" descr="I:\фото для проекта\SDC139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928802"/>
            <a:ext cx="4038600" cy="30289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571604" y="2714620"/>
            <a:ext cx="168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КОЧКИ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7752" y="5214950"/>
            <a:ext cx="392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ПРОГУЛКА В ЛЕС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33" descr="DD01031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6124"/>
            <a:ext cx="4572000" cy="3571876"/>
          </a:xfrm>
          <a:prstGeom prst="rect">
            <a:avLst/>
          </a:prstGeom>
          <a:noFill/>
        </p:spPr>
      </p:pic>
      <p:pic>
        <p:nvPicPr>
          <p:cNvPr id="13" name="Picture 33" descr="DD01031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714488"/>
            <a:ext cx="4500594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854</TotalTime>
  <Words>588</Words>
  <Application>Microsoft Office PowerPoint</Application>
  <PresentationFormat>Экран (4:3)</PresentationFormat>
  <Paragraphs>263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Яркая</vt:lpstr>
      <vt:lpstr>ПРОЕКТ СОПРОВОЖДЕНИЕ ГИПЕРАКТИВНОГО РЕБЕНКА </vt:lpstr>
      <vt:lpstr>Слайд 2</vt:lpstr>
      <vt:lpstr>Слайд 3</vt:lpstr>
      <vt:lpstr>Слайд 4</vt:lpstr>
      <vt:lpstr> ОСНОВНОЙ ЭТАП РАБОТА С ДЕТЬМИ  </vt:lpstr>
      <vt:lpstr>ИНДИВИДУАЛЬНАЯ РАБОТА С ГИПЕРАКТИВНЫМИ ДЕТЬМИ</vt:lpstr>
      <vt:lpstr>РАЗВИВАЮЩИЕ ЗАНЯТИЯ</vt:lpstr>
      <vt:lpstr>КОРРЕКЦИЯ ГИПЕРАКТИВНОГО РЕБЕНКА</vt:lpstr>
      <vt:lpstr>КОРРЕКЦИОННО-РАЗВИВАЮЩАЯ РАБОТА</vt:lpstr>
      <vt:lpstr>   ВЗАИМОДЕЙСТВИЕ  С ПЕДАГОГАМИ ГРУППА №5 «РЯБИНКА»   </vt:lpstr>
      <vt:lpstr>«ЦИРКОВОЕ ШОУ» </vt:lpstr>
      <vt:lpstr>ГРУППА №5 «РЯБИНКА»</vt:lpstr>
      <vt:lpstr>ГРУППА № 4 «ЕЛОЧКА»  логопедическая</vt:lpstr>
      <vt:lpstr> </vt:lpstr>
      <vt:lpstr> ГРУППА № 3 «ЯБЛОНЬКА»  логопедическая  </vt:lpstr>
      <vt:lpstr>ФИЗИЧЕСКИЕ УПРАЖНЕНИЯ ДЛЯ КОРРЕКЦИИ ГИПЕРАКТИВНОГО ПОВЕДЕНИЯ</vt:lpstr>
      <vt:lpstr>ГРУППА № 6 «КОЛОКОЛЬЧИК»  санаторная </vt:lpstr>
      <vt:lpstr>Слайд 18</vt:lpstr>
      <vt:lpstr>ФОРМИРОВАНИЕ НАВЫКОВ ПОЗИТИВНОГО ОБЩЕНИЯ СО ВЗРОСЛЫМИ И СВЕРСТНИКАМИ</vt:lpstr>
      <vt:lpstr> ГРУППА № 2  «АЛЕНЬКИЙ ЦВЕТОЧЕК»  логопедическая  </vt:lpstr>
      <vt:lpstr> Формирование самоконтроля </vt:lpstr>
      <vt:lpstr>ГРУППА № 1 «РОМАШКА»  логопедическая </vt:lpstr>
      <vt:lpstr>ФИЗИЧЕСКИЕ УПРАЖНЕНИЯ</vt:lpstr>
      <vt:lpstr>СЕМИНАР С ПЕДАГОГАМИ «ОСОБЕННОСТИ РАБОТЫ С ГИПЕРАКТИВНЫМИ ДЕТЬМИ»</vt:lpstr>
      <vt:lpstr> РАБОТА С РОДИТЕЛЯМИ  ОСНОВНОЙ ЭТАП</vt:lpstr>
      <vt:lpstr>АНКЕТИРОВАНИЕ РОДИТЕЛЕЙ </vt:lpstr>
      <vt:lpstr> ИНДИВИДУАЛЬНЫЕ КОНСУЛЬТАЦИИ С РОДИТЕЛЯМИ </vt:lpstr>
      <vt:lpstr> </vt:lpstr>
      <vt:lpstr>СОВМЕСТНАЯ ДЕЯТЕЛЬНОСТЬ   РОДИТЕЛЕЙ С ДЕТЬМИ</vt:lpstr>
      <vt:lpstr>МЕТОД РЕЛАКСАЦИИ «ВОЛШЕБНЫЙ СОН» </vt:lpstr>
      <vt:lpstr>КОНСТАТИРУЮЩИЙ ЭТАП диагностическое обследование детей педагогами ДОУ</vt:lpstr>
      <vt:lpstr> СРАВНИТЕЛЬНЫЙ АНАЛИЗ АНКЕТИРОВАНИЯ ДЕТЕЙ С ГИПЕРАКТИВНОСТЬЮГЛАЗАМИ ПЕДАГОГА  </vt:lpstr>
      <vt:lpstr>СРАВНИТЕЛЬНЫЙ АНАЛИЗ АНКЕТИРОВАНИЯ  «РЕБЕНОК ГЛАЗАМИ РОДИТЕЛЕЙ»</vt:lpstr>
      <vt:lpstr>СРАВНИТЕЛЬНЫЙ АНАЛИЗ АНКЕТИРОВАНИЯ  «РЕБЕНОК ГЛАЗАМИ РОДИТЕЛЕЙ» </vt:lpstr>
      <vt:lpstr>ПРАКТИЧЕСКИЙ РЕЗУЛЬТАТ</vt:lpstr>
      <vt:lpstr>Слайд 36</vt:lpstr>
      <vt:lpstr>Слайд 37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ТЕМА: «ШУСТРИКИ И ЖИВЧИКИ» СОПРОВОЖДЕНИЕ ГИПЕРАКТИВНОГО РЕБЕНКА </dc:title>
  <dc:creator>Admin</dc:creator>
  <cp:lastModifiedBy>Дмитрий</cp:lastModifiedBy>
  <cp:revision>83</cp:revision>
  <dcterms:created xsi:type="dcterms:W3CDTF">2011-04-20T03:47:37Z</dcterms:created>
  <dcterms:modified xsi:type="dcterms:W3CDTF">2014-09-11T02:48:57Z</dcterms:modified>
</cp:coreProperties>
</file>