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6"/>
  </p:notesMasterIdLst>
  <p:sldIdLst>
    <p:sldId id="256" r:id="rId2"/>
    <p:sldId id="277" r:id="rId3"/>
    <p:sldId id="280" r:id="rId4"/>
    <p:sldId id="283" r:id="rId5"/>
    <p:sldId id="285" r:id="rId6"/>
    <p:sldId id="286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307" r:id="rId19"/>
    <p:sldId id="299" r:id="rId20"/>
    <p:sldId id="300" r:id="rId21"/>
    <p:sldId id="301" r:id="rId22"/>
    <p:sldId id="303" r:id="rId23"/>
    <p:sldId id="304" r:id="rId24"/>
    <p:sldId id="305" r:id="rId25"/>
    <p:sldId id="306" r:id="rId26"/>
    <p:sldId id="309" r:id="rId27"/>
    <p:sldId id="312" r:id="rId28"/>
    <p:sldId id="313" r:id="rId29"/>
    <p:sldId id="314" r:id="rId30"/>
    <p:sldId id="315" r:id="rId31"/>
    <p:sldId id="288" r:id="rId32"/>
    <p:sldId id="261" r:id="rId33"/>
    <p:sldId id="317" r:id="rId34"/>
    <p:sldId id="274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notesViewPr>
    <p:cSldViewPr snapToGrid="0"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высокие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проекта</c:v>
                </c:pt>
                <c:pt idx="1">
                  <c:v>Окончание проекта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  <c:pt idx="1">
                  <c:v>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проекта</c:v>
                </c:pt>
                <c:pt idx="1">
                  <c:v>Окончание проекта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</c:v>
                </c:pt>
                <c:pt idx="1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Начало проекта</c:v>
                </c:pt>
                <c:pt idx="1">
                  <c:v>Окончание проекта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68</c:v>
                </c:pt>
                <c:pt idx="1">
                  <c:v>8</c:v>
                </c:pt>
              </c:numCache>
            </c:numRef>
          </c:val>
        </c:ser>
        <c:axId val="82622336"/>
        <c:axId val="82623872"/>
      </c:barChart>
      <c:catAx>
        <c:axId val="82622336"/>
        <c:scaling>
          <c:orientation val="minMax"/>
        </c:scaling>
        <c:axPos val="b"/>
        <c:tickLblPos val="nextTo"/>
        <c:crossAx val="82623872"/>
        <c:crosses val="autoZero"/>
        <c:auto val="1"/>
        <c:lblAlgn val="ctr"/>
        <c:lblOffset val="100"/>
      </c:catAx>
      <c:valAx>
        <c:axId val="82623872"/>
        <c:scaling>
          <c:orientation val="minMax"/>
        </c:scaling>
        <c:axPos val="l"/>
        <c:majorGridlines/>
        <c:numFmt formatCode="General" sourceLinked="1"/>
        <c:tickLblPos val="nextTo"/>
        <c:crossAx val="82622336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8BA3A5-3127-4F76-ABB3-3FF6C0786D7C}" type="datetimeFigureOut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D566B1-1418-45CA-B671-26F5F82DC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565DB8-0437-4C49-9A99-3382EF8C58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F9242-7B42-4426-808E-1B15B6169515}" type="datetime1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42115-0D9C-473C-9284-4443D49A1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20B2E-2B10-4D6C-A2E2-ECFE61098D5E}" type="datetime1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5EDAA-15BD-419B-95F2-55C1E2C91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744A8-C787-4D97-A359-F892BB1B6D99}" type="datetime1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454A6-0BA7-472C-A5FC-2CF68A6D0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0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812E-AE81-4752-8DC6-BB4DE09DC110}" type="datetime1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E64AD-2C06-46AE-BBBB-056D11258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DAC7-0677-4AA3-BBBA-9663220F73B8}" type="datetime1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134AA-4D06-4410-8BA9-6D9135B34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4C6BA-205A-4581-90FB-EBF723F12367}" type="datetime1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EE5B9-F114-4BFB-BBA8-46F7D20BF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49FD-BD80-476C-9904-EA4FD5537BE4}" type="datetime1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6DFEF-6455-49F1-9729-AD7F53CF1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8EA78-5C90-478D-8412-74CDF4C18E2C}" type="datetime1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C0BC8-DD48-410D-9423-6BCC68F1D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0A7CC-B931-401C-8794-582DAF04147F}" type="datetime1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F0190-EF73-43D7-BE52-E603EAB87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E804-A88C-49DC-96F3-7B96BABB2CE2}" type="datetime1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80282-1605-4516-967B-04EC23935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1FB73-3056-46C4-AB6C-E89D20EF0EBD}" type="datetime1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F0156-BFF4-418B-AE3F-797E738AE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8E17D-1DD8-4433-8045-F8F19A9442EF}" type="datetime1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6C66-24E3-4DE4-96C3-2B7BDC9B4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1E90-E058-4A66-A9BC-7A1DCEA9F9CD}" type="datetime1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D9F1-8FFC-486C-A44C-A63950222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74F5-D25C-48D8-8605-696C795BB809}" type="datetime1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2022D-ED35-4476-AD49-7BE8399B9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C668D-3D66-432C-84E2-83C104BC1C82}" type="datetime1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A290-42FF-4A35-986E-D5456067F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0E627-FD18-4C05-B85A-63B6BBF9E931}" type="datetime1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5E6F2-FED2-4C64-8A0C-86E30B75A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DB488-0006-411D-B7BC-F3154751A74A}" type="datetime1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A39A0-9FA9-4A09-9FB4-AF8B9104D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8219465-76B1-49E9-BF33-EEAEAE7B0534}" type="datetime1">
              <a:rPr lang="ru-RU"/>
              <a:pPr>
                <a:defRPr/>
              </a:pPr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7A92D21-ED78-4C36-937A-0DD51E4CF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2800"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nachalo4ka.ru/wp-content/uploads/2014/08/Zolotaya-ryibk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1625" y="-207818"/>
            <a:ext cx="3762375" cy="4762500"/>
          </a:xfrm>
          <a:prstGeom prst="rect">
            <a:avLst/>
          </a:prstGeom>
          <a:noFill/>
        </p:spPr>
      </p:pic>
      <p:pic>
        <p:nvPicPr>
          <p:cNvPr id="9" name="Picture 2" descr="http://nemo-v.ru/pages/imgs/5620b175d56c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" y="3714147"/>
            <a:ext cx="3246436" cy="283429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754313" y="4938713"/>
            <a:ext cx="622343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Подготовила: Плотникова Оксана Витальевна</a:t>
            </a:r>
          </a:p>
          <a:p>
            <a:pPr algn="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оспитатель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1-й категории МКДОУ № 10 г. Аши</a:t>
            </a:r>
          </a:p>
          <a:p>
            <a:endParaRPr lang="ru-RU" dirty="0">
              <a:solidFill>
                <a:srgbClr val="521808"/>
              </a:solidFill>
              <a:latin typeface="Tw Cen MT" pitchFamily="34" charset="0"/>
            </a:endParaRPr>
          </a:p>
        </p:txBody>
      </p:sp>
      <p:sp>
        <p:nvSpPr>
          <p:cNvPr id="20484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F24BA3-F17B-4064-8AF0-E630EB16A8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40327" y="1828800"/>
            <a:ext cx="83681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Формирование</a:t>
            </a:r>
            <a:r>
              <a:rPr lang="ru-RU" b="1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речевого развития старших дошкольников посредством сказок А.С. Пушкина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7818"/>
            <a:ext cx="7772400" cy="63730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 опыта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98764" y="969819"/>
            <a:ext cx="8340436" cy="5514108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использование  сказок А. С. Пушкина, как возможность развития связной речи детей  старшего дошкольного возраста; приобщение  к русской классической литературе.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Рисунок 4" descr="https://im0-tub-ru.yandex.net/i?id=fb38a1ee0e2b6730a6fe09ed24e0901d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8670">
            <a:off x="520938" y="2637218"/>
            <a:ext cx="2764977" cy="3742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ukazka.ru/img/g/uk2354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2575">
            <a:off x="3381402" y="2800046"/>
            <a:ext cx="2678675" cy="376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1-tub-ru.yandex.net/i?id=8a1cdd8dd1cf13089dc58f05f0d0de3c-l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3429">
            <a:off x="6054436" y="2341419"/>
            <a:ext cx="2576945" cy="368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4" y="249383"/>
            <a:ext cx="8756072" cy="47105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работы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63237" y="789709"/>
            <a:ext cx="8686800" cy="5832764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Познакомить детей с творчеством А.С. Пушкина, его сказками.;</a:t>
            </a:r>
          </a:p>
          <a:p>
            <a:pPr lvl="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Изучить одну из интереснейших страниц в истории русской культуры;</a:t>
            </a:r>
          </a:p>
          <a:p>
            <a:pPr lvl="0"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Помочь усвоению детьми духовно-нравственных категорий (добро – зло, согласие – вражда, трудолюбие – лень, бескорыстие – жадность, простота – хитрость, послушание – непослушание)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Обогащать и активизировать словарный запас;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связную речь, творческие способности детей;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интерес к классической художественной литературе, формировать художественный вкус;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Организовать взаимодействие участников проекта (детей, воспитателя группы, родителей) с сотрудниками библиотеки;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Вовлечь родителей в единое пространство «Семья – детский сад»;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Создать развивающую среду по данной тематике.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Picture 2" descr="http://nemo-v.ru/pages/imgs/5620b175d56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36872" y="5684720"/>
            <a:ext cx="1343891" cy="1173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6255"/>
            <a:ext cx="7772400" cy="51261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работы базируется на следующих принципах: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63236" y="803564"/>
            <a:ext cx="8714509" cy="5860472"/>
          </a:xfrm>
        </p:spPr>
        <p:txBody>
          <a:bodyPr>
            <a:normAutofit/>
          </a:bodyPr>
          <a:lstStyle/>
          <a:p>
            <a:pPr lvl="0"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принцип систематичности и последовательности,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(материал подобран по мере усложнения, в определенном порядке, системе);</a:t>
            </a:r>
          </a:p>
          <a:p>
            <a:pPr lvl="0"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принцип доступности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(объем заданий соответствует уровню развития, возрасту и подготовленности детей);</a:t>
            </a:r>
          </a:p>
          <a:p>
            <a:pPr lvl="0" algn="just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принцип наглядности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который позволяет дать детям живой красочный образ недостаточно известной части действительности, расширить в этом направлении их чувственный опыт, обогатить впечатления, более реально и точно представить тот или иной круг явлений. Принцип наглядности соответствует основным формам мышления дошкольника;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тематичности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Дети проходят тему в течении недели на всех занятиях, что способствует активизации словаря, накопление знаний по данной теме.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Picture 2" descr="http://nemo-v.ru/pages/imgs/5620b175d56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2624" y="5836254"/>
            <a:ext cx="1170321" cy="1021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382" y="166255"/>
            <a:ext cx="8700654" cy="5264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07819" y="720436"/>
            <a:ext cx="8672946" cy="590203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Наглядный метод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метод, который  наблюдается детьми непосредственно. В данном случае рассматривали иллюстрации к сказкам А.С.Пушкина, просматривали мультфильмы, проводилась экскурсия в  детскую библиотеку, рассматривались иллюстрации с предметами обихода той эпохи.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Словесные методы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применяются в основном с художественным словом. Детям читались сказки А.С.Пушкина. Использовала и более сложные методы – заучивание наизусть, пересказ. Для закрепления сообщенных ранее знаний и для приучения к коллективному разговору использовала метод беседы.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практических методов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обучить детей на практике применять полученные знания, помочь усваивать и совершенствовать речевые умения и навыки. Так как в детском саду практические методы носят чаще всего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игровой характер, мною были использованы подвижные, дидактические игры, игры-драматизации, настольные инсценировки, пальчиковые гимнастики,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Picture 2" descr="http://nemo-v.ru/pages/imgs/5620b175d56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599" y="6244205"/>
            <a:ext cx="512618" cy="4475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363" y="166255"/>
            <a:ext cx="8520545" cy="48490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опыта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21673" y="762000"/>
            <a:ext cx="8728363" cy="58743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Первый этап – подготовительный, планово-диагностический: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Анкетирование родителей по вопросам речевого развития дошкольников, развития творческих способностей, Приобщение к чтению художественной литературы;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Проведение диагностики, с целью выявления  уровня знаний детей творчества А.С. Пушкина;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Организация развивающей среды;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Разработка перспективного планирования по развитию связной речи посредством использования сказок  А.С. Пушкина;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Подбор и систематизация игровых упражнений, направленных на развитие связной речи дошкольников;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Подбор материала для  организации взаимодействия с родителями по данной теме.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Picture 2" descr="http://nemo-v.ru/pages/imgs/5620b175d56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6436" y="5047411"/>
            <a:ext cx="1842655" cy="160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221673" y="0"/>
            <a:ext cx="4689475" cy="3317875"/>
          </a:xfrm>
          <a:prstGeom prst="horizont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ТЫ ТЕПЕРЬ УЖЕ БОЛЬШОЙ,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САДИК ПОСЕЩАЕШЬ,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ВОТ ПУШКИН КТО ТАКОЙ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ТЫ ПОКА НЕ ЗНАЕШЬ.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476827" y="3132860"/>
            <a:ext cx="3465513" cy="3448050"/>
          </a:xfrm>
          <a:prstGeom prst="vertic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http://art16.ru/gallery2/d/178145-3/dsc024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9832" y="3753937"/>
            <a:ext cx="2213787" cy="2647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AutoShape 4"/>
          <p:cNvSpPr>
            <a:spLocks noChangeArrowheads="1"/>
          </p:cNvSpPr>
          <p:nvPr/>
        </p:nvSpPr>
        <p:spPr bwMode="auto">
          <a:xfrm>
            <a:off x="4572001" y="277091"/>
            <a:ext cx="4350327" cy="4310063"/>
          </a:xfrm>
          <a:prstGeom prst="vertic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https://ds03.infourok.ru/uploads/ex/10f9/00036c58-0e269610/hello_html_490ce54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5811">
            <a:off x="6820622" y="1136855"/>
            <a:ext cx="1410475" cy="197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ukazka.ru/img/g/uk2354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2490">
            <a:off x="6026944" y="1185658"/>
            <a:ext cx="1221242" cy="189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minemshop.ru/images/10134205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4727" y="1122219"/>
            <a:ext cx="1122218" cy="184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0-tub-ru.yandex.net/i?id=fb38a1ee0e2b6730a6fe09ed24e0901d-l&amp;n=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67213">
            <a:off x="5424752" y="2691252"/>
            <a:ext cx="1141149" cy="161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m1-tub-ru.yandex.net/i?id=8a1cdd8dd1cf13089dc58f05f0d0de3c-l&amp;n=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11633">
            <a:off x="6732599" y="2712278"/>
            <a:ext cx="1107580" cy="170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3823855" y="5043055"/>
            <a:ext cx="5112327" cy="1510146"/>
          </a:xfrm>
          <a:prstGeom prst="horizont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ЭТИ СКАЗКИ НАПИСАЛ АЛЕКСАНДР ПУШКИН,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СЮЖЕТЫ ОН УЗНАЛ У ОДНОЙ СТАРУШКИ.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180109" y="170296"/>
            <a:ext cx="5555673" cy="2074140"/>
          </a:xfrm>
          <a:prstGeom prst="vertic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МЫ ПРОСИЛИ НАШИХ МАМ: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«- ПОДАРИТЕ СКАЗКИ НАМ!»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ОНИ ПРИШЛИ НА ПОМОЩЬ,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КНИЖНЫЙ УГОЛОК НАШ ПОЛОН!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5153891" y="512619"/>
            <a:ext cx="3768436" cy="3746932"/>
          </a:xfrm>
          <a:prstGeom prst="vertic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C:\Documents and Settings\Admin\Мои документы\Новая папка\DSCF40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653597" y="1329092"/>
            <a:ext cx="2840181" cy="245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226147" y="2526434"/>
            <a:ext cx="4545012" cy="4054475"/>
          </a:xfrm>
          <a:prstGeom prst="vertic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C:\Documents and Settings\Admin\Мои документы\Новая папка\DSCF40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6168" y="3129194"/>
            <a:ext cx="3170718" cy="337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4475017" y="4197927"/>
            <a:ext cx="4488873" cy="2493818"/>
          </a:xfrm>
          <a:prstGeom prst="horizont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СЕМЬИ ЕСТЬ АКТИВНЫЕ,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УЧАВСТВУЮТ ВСЕГДА!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ДЕТИ СПРОСЯТ МАМОЧЕК,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МАМА СКАЖЕТ «ДА!»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0A290-42FF-4A35-986E-D5456067F0F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554182" y="0"/>
            <a:ext cx="8021781" cy="1094509"/>
          </a:xfrm>
          <a:prstGeom prst="horizont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ВОСПИТАТЕЛИ ТОЖЕ СТАРАЛИСЬ –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МНОГО АЛЬБОМОВ И ИГР СОЗДАВАЛОСЬ!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0" y="1153969"/>
            <a:ext cx="4937125" cy="3208338"/>
          </a:xfrm>
          <a:prstGeom prst="vertic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33471" y="1511919"/>
            <a:ext cx="2680911" cy="289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AutoShape 4"/>
          <p:cNvSpPr>
            <a:spLocks noChangeArrowheads="1"/>
          </p:cNvSpPr>
          <p:nvPr/>
        </p:nvSpPr>
        <p:spPr bwMode="auto">
          <a:xfrm rot="5400000">
            <a:off x="5930106" y="174265"/>
            <a:ext cx="2289175" cy="4138612"/>
          </a:xfrm>
          <a:prstGeom prst="horizont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10800000"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C:\Documents and Settings\Admin\Мои документы\Новая папка\DSCF40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3231" y="1513851"/>
            <a:ext cx="2405173" cy="180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"/>
          <p:cNvSpPr>
            <a:spLocks noChangeArrowheads="1"/>
          </p:cNvSpPr>
          <p:nvPr/>
        </p:nvSpPr>
        <p:spPr bwMode="auto">
          <a:xfrm rot="5400000">
            <a:off x="1655617" y="3706095"/>
            <a:ext cx="2078182" cy="3837708"/>
          </a:xfrm>
          <a:prstGeom prst="horizont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rot="10800000"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3891" y="4973781"/>
            <a:ext cx="2697210" cy="154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4738255" y="3566968"/>
            <a:ext cx="4405745" cy="3083214"/>
          </a:xfrm>
          <a:prstGeom prst="vertic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C:\Documents and Settings\Admin\Мои документы\Новая папка\DSCF40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8581" y="4031674"/>
            <a:ext cx="3403109" cy="257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0A290-42FF-4A35-986E-D5456067F0F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122" name="Picture 2" descr="C:\Documents and Settings\Admin\Рабочий стол\100OLYMP\P1010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27" y="221673"/>
            <a:ext cx="4054764" cy="3041072"/>
          </a:xfrm>
          <a:prstGeom prst="rect">
            <a:avLst/>
          </a:prstGeom>
          <a:noFill/>
        </p:spPr>
      </p:pic>
      <p:pic>
        <p:nvPicPr>
          <p:cNvPr id="5123" name="Picture 3" descr="C:\Documents and Settings\Admin\Рабочий стол\100OLYMP\P101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4181" y="3238501"/>
            <a:ext cx="4585855" cy="3439391"/>
          </a:xfrm>
          <a:prstGeom prst="rect">
            <a:avLst/>
          </a:prstGeom>
          <a:noFill/>
        </p:spPr>
      </p:pic>
      <p:pic>
        <p:nvPicPr>
          <p:cNvPr id="5125" name="Picture 5" descr="C:\Documents and Settings\Admin\Рабочий стол\100OLYMP\P1010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268081" y="-165036"/>
            <a:ext cx="3158841" cy="3488912"/>
          </a:xfrm>
          <a:prstGeom prst="rect">
            <a:avLst/>
          </a:prstGeom>
          <a:noFill/>
        </p:spPr>
      </p:pic>
      <p:pic>
        <p:nvPicPr>
          <p:cNvPr id="5126" name="Picture 6" descr="C:\Documents and Settings\Admin\Рабочий стол\100OLYMP\P10101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945" y="3308188"/>
            <a:ext cx="3782291" cy="3355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0491" y="207818"/>
            <a:ext cx="7772400" cy="5541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этап работы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0" y="1039091"/>
            <a:ext cx="8742218" cy="51538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Направления: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Организация образовательной деятельности;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Организация эффективного взаимодействия с родителями воспитанников  в целях повышения их педагогической компетентности и активного вовлечения в воспитательно-образовательный процесс.</a:t>
            </a:r>
          </a:p>
          <a:p>
            <a:pPr algn="just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1C0A290-42FF-4A35-986E-D5456067F0F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" name="Picture 2" descr="http://nemo-v.ru/pages/imgs/5620b175d56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4837" y="3731230"/>
            <a:ext cx="2937164" cy="25642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1"/>
            <a:ext cx="8451273" cy="116378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ВОЗНИКНОВЕНИЯ ОПЫТА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997528"/>
            <a:ext cx="8963891" cy="5694218"/>
          </a:xfrm>
        </p:spPr>
        <p:txBody>
          <a:bodyPr numCol="1">
            <a:norm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владение речью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средством общения и культуры является одним из главных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показателей психологической готовности  ребёнка к школьному обучению,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важной частью всего  воспитательно-образовательного процесса, что находит отражение В Федеральных государственных образовательных стандартах дошкольного образования и выделено ОТДЕЛЬНОЙ ОБРАЗОВАТЕЛЬНОЙ ОБЛАСТЬЮ: «Речевое развитие».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Результаты диагностического обследования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детей старшего дошкольного возраста свидетельствуют о том, что одним из проблемных вопросов остаётся вопрос развития речи у дошкольников, формирование умения Творческого рассказывания, проявления  речевого творчества.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Современный ребёнок мало проводит  времени  в обществе со взрослыми 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всё больше  у телевизора или  за  компьютером, редко слышит рассказы или сказки из уст родителей.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Picture 2" descr="http://nemo-v.ru/pages/imgs/5620b175d56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4666" y="5492798"/>
            <a:ext cx="1336098" cy="116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318655" y="0"/>
            <a:ext cx="4795837" cy="3746500"/>
          </a:xfrm>
          <a:prstGeom prst="horizont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СКАЗКИ ПУШКИНА ЧИТАЕМ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ЗА ВСЕХ ПЕРЕЖИВАЕМ.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ВОТ О РЫБКЕ ЗОЛОТОЙ: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СТАРИКУ, УВЫ, С ЖЕНОЙ,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ИЗ - ЗА ЖАДНОСТИ И ЗЛОБЫ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 НАБИТЬ СВОЕЙ УТРОБЫ!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235529" y="3505200"/>
            <a:ext cx="4184071" cy="3352799"/>
          </a:xfrm>
          <a:prstGeom prst="horizont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272" y="4059382"/>
            <a:ext cx="318654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5015344" y="3186545"/>
            <a:ext cx="3879273" cy="3671455"/>
          </a:xfrm>
          <a:prstGeom prst="horizont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ЗОЛОТОГО ПЕТУШКА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МЫ ЧИТАЕМ НЕ СПЕША.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ШАМАХАНСКАЯ ЦАРИЦА…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 ХОТИМ С ТАКОЙ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ЖЕНИТЬСЯ!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5320146" y="0"/>
            <a:ext cx="3519055" cy="3464936"/>
          </a:xfrm>
          <a:prstGeom prst="horizont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8909" y="614141"/>
            <a:ext cx="2803129" cy="222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0A290-42FF-4A35-986E-D5456067F0F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52226" name="AutoShape 2"/>
          <p:cNvSpPr>
            <a:spLocks noChangeArrowheads="1"/>
          </p:cNvSpPr>
          <p:nvPr/>
        </p:nvSpPr>
        <p:spPr bwMode="auto">
          <a:xfrm>
            <a:off x="0" y="2718377"/>
            <a:ext cx="4443413" cy="3765550"/>
          </a:xfrm>
          <a:prstGeom prst="vertic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505324" y="180110"/>
            <a:ext cx="4443413" cy="3765550"/>
          </a:xfrm>
          <a:prstGeom prst="vertic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1" y="0"/>
            <a:ext cx="4779818" cy="2826327"/>
          </a:xfrm>
          <a:prstGeom prst="horizont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КНЯЗЬ ГВИДОН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ОБИДНО, ПРАВО,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 СЛОВЕСНАЯ ОТРАВАДАЖЕ ТУТ ВНЕСЛА РАЗДОРЫ,РАЗРОСЛАСЬ ДО ДОЛГОЙ ССОРЫ.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4211782" y="4253348"/>
            <a:ext cx="4724400" cy="2258289"/>
          </a:xfrm>
          <a:prstGeom prst="horizont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НРАВИТСЯ ЛЮДМИЛА,</a:t>
            </a:r>
            <a:endParaRPr lang="ru-RU" sz="1100" dirty="0" smtClean="0">
              <a:latin typeface="Arial" pitchFamily="34" charset="0"/>
            </a:endParaRPr>
          </a:p>
          <a:p>
            <a:pPr lvl="0" algn="ctr" eaLnBrk="0" hangingPunct="0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РУСЛАН. И СЕРДЦУ МИЛО</a:t>
            </a:r>
            <a:endParaRPr lang="ru-RU" sz="1100" dirty="0" smtClean="0">
              <a:latin typeface="Arial" pitchFamily="34" charset="0"/>
            </a:endParaRPr>
          </a:p>
          <a:p>
            <a:pPr lvl="0" algn="ctr" eaLnBrk="0" hangingPunct="0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ЛУКОМОРЬЕ. НАИЗУСТЬ</a:t>
            </a:r>
            <a:r>
              <a:rPr lang="ru-RU" sz="2000" b="1" dirty="0" smtClean="0"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СТРОКАМ ЗНАКОМЫМ МЧУСЬ</a:t>
            </a:r>
            <a:r>
              <a:rPr lang="ru-RU" sz="1100" dirty="0" smtClean="0">
                <a:latin typeface="Arial" pitchFamily="34" charset="0"/>
              </a:rPr>
              <a:t> </a:t>
            </a:r>
            <a:endParaRPr lang="ru-RU" dirty="0" smtClean="0">
              <a:latin typeface="Arial" pitchFamily="34" charset="0"/>
            </a:endParaRPr>
          </a:p>
        </p:txBody>
      </p:sp>
      <p:pic>
        <p:nvPicPr>
          <p:cNvPr id="7" name="Рисунок 6" descr="C:\Documents and Settings\Admin\Мои документы\Новая папка\DSCF40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721" y="3352801"/>
            <a:ext cx="3233405" cy="302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Мои документы\Новая папка\DSCF40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265773" y="873886"/>
            <a:ext cx="3018198" cy="288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0A290-42FF-4A35-986E-D5456067F0F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84150" y="180110"/>
            <a:ext cx="4657725" cy="3144982"/>
          </a:xfrm>
          <a:prstGeom prst="horizont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ТРУДНО СКАЗОЧКУ СЛОЖИТЬ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НО НЕ НАДО НАМ ТУЖИТЬ.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ДРУЖНО, СМЕЛО И УМЕЛО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 ВАМИ ВЗЯЛИСЬ МЫ ЗА ДЕЛО!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C:\Documents and Settings\Admin\Рабочий стол\100OLYMP\P10101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55" y="3426684"/>
            <a:ext cx="4374750" cy="3084952"/>
          </a:xfrm>
          <a:prstGeom prst="rect">
            <a:avLst/>
          </a:prstGeom>
          <a:noFill/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4627419" y="2618509"/>
            <a:ext cx="4308763" cy="4239491"/>
          </a:xfrm>
          <a:prstGeom prst="horizont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ВОКРУГ НАС И ТАМ И ТУТ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СКАЗКИ РАЗНЫЕ ЖИВУТ.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 ПОЛЯНКЕ ЕСТЬ ЗАГАДКИ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ОТГАДАЙТЕ БЕЗ ПОДСКАЗКИ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НАЗЫВАЙТЕ, ПОСМЕЛЕЙ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ЭТИХ СКАЗОЧНЫЗ ДРУЗЕЙ!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3" descr="C:\Documents and Settings\Admin\Рабочий стол\100OLYMP\P1010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7636" y="0"/>
            <a:ext cx="3726870" cy="2795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0A290-42FF-4A35-986E-D5456067F0F2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277091" y="180110"/>
            <a:ext cx="8866909" cy="2175163"/>
          </a:xfrm>
          <a:prstGeom prst="vertic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РИСУЮТ ДЕТИ ПУШКИНСКИЕ СКАЗКИ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(О НИХ МЫ ОЧЕНЬ МНОГО ГОВОРИМ).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СЮЖЕТ РИСУНКА, ОБРАЗЫ И КРАСКИ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ФАНТАЗИЯ ПОДСКАЗЫВАЕТ ИМ.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C:\Documents and Settings\Admin\Мои документы\Новая папка\DSCF40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81" y="2798620"/>
            <a:ext cx="4391891" cy="372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Новая папка\DSCF40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382" y="2798619"/>
            <a:ext cx="4142509" cy="376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0A290-42FF-4A35-986E-D5456067F0F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229467" y="0"/>
            <a:ext cx="8615362" cy="1100138"/>
          </a:xfrm>
          <a:prstGeom prst="horizont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ПРЕКРАСНЫЙ ДЕНЬ У НАС В САДУ!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ИДЁМ В БИБЛИОТЕКУ!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56" y="1177636"/>
            <a:ext cx="3588326" cy="261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709" y="3920837"/>
            <a:ext cx="4364182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221672" y="3532907"/>
            <a:ext cx="4010314" cy="3325093"/>
          </a:xfrm>
          <a:prstGeom prst="horizont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ОЧЕНЬ ВАЖНО ДЛЯ ЧЕЛОВЕКА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ЗНАТЬ ДОРОГУ В БИБЛИОТЕКУ.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ПРОТЯНИТЕ К ЗНАНИЯМ РУКУ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ВЫБИРАЙТЕ КНИГУ КАК ДРУГА.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4073236" y="1250949"/>
            <a:ext cx="5070764" cy="2157269"/>
          </a:xfrm>
          <a:prstGeom prst="vertic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НОВЫЙ ЧИТАТЕЛЬ ПОЖАЛОВАЛ К НАМ.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ЭТА ХОРОШАЯ ВЕСТЬ,</a:t>
            </a:r>
            <a:b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ОЧЕНЬ ПРИЯТНО, ЧТО МОЖЕТ ОН САМ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КАЖДУЮ СТРОЧКУ ПРОЧЕСТЬ!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0A290-42FF-4A35-986E-D5456067F0F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pic>
        <p:nvPicPr>
          <p:cNvPr id="6146" name="Picture 2" descr="C:\Documents and Settings\Admin\Рабочий стол\100OLYMP\P1010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4436" y="3577937"/>
            <a:ext cx="4151744" cy="3113808"/>
          </a:xfrm>
          <a:prstGeom prst="rect">
            <a:avLst/>
          </a:prstGeom>
          <a:noFill/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0" y="180107"/>
            <a:ext cx="5195455" cy="3505201"/>
          </a:xfrm>
          <a:prstGeom prst="vertic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ОЧЕНЬ МЫ ТЕАТРЫ ЛЮБИМ,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КРУГЛЫЙ ГОД МЫ С НИМИ ДРУЖИМ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НАШЕЙ ГРУППЕ ВСЕ АКТЁРЫ,</a:t>
            </a:r>
            <a:b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КУКЛОВРДЫ И ТАНЦОРЫ,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АКРОБАТЫ И ЖОНГЛЁРЫ,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БАЛЕРИНЫ, РЕЖИССТЁРЫ!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КАЖДЫЙ ДЕНЬ И КАЖДЫЙ ЧАС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МЫ ХОТИМ ИГРАТЬ ДЛЯ ВАС!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ЕСЛИ Б ВИДЕЛ СТАНИСЛАВСКИЙ - </a:t>
            </a:r>
            <a:b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БЫЛ БЫ ОЧЕНЬ РАД ЗА НАС!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891" y="1"/>
            <a:ext cx="3740727" cy="329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Новая папка\DSCF40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19" y="3865418"/>
            <a:ext cx="4378036" cy="277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193964"/>
            <a:ext cx="7772400" cy="73429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Третий этап работы -заключительный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1C0A290-42FF-4A35-986E-D5456067F0F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pic>
        <p:nvPicPr>
          <p:cNvPr id="7170" name="Picture 2" descr="C:\Documents and Settings\Admin\Рабочий стол\100OLYMP\P101013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208" y="2276023"/>
            <a:ext cx="4095776" cy="4249468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100OLYMP\P10101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84253" y="2535381"/>
            <a:ext cx="4396508" cy="4031673"/>
          </a:xfrm>
          <a:prstGeom prst="rect">
            <a:avLst/>
          </a:prstGeom>
          <a:noFill/>
        </p:spPr>
      </p:pic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32510" y="840653"/>
            <a:ext cx="8215745" cy="1296987"/>
          </a:xfrm>
          <a:prstGeom prst="horizont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ВЫСТАВКА У НАС В САДУ!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ДЕЛАЕМ МАКЕТЫ.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0" y="170585"/>
            <a:ext cx="5348288" cy="2295525"/>
          </a:xfrm>
          <a:prstGeom prst="vertic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ОЧЕНЬ-ОЧЕНЬ ВСЕ СТАРАЛИСЬ,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МАСТЕРИЛИ, КТО ЧТО МОГ.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 РЕЗУЛЬТАТЕ ПОЛУЧИЛСЯ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ЗАМЕЧАТЕЛЬНЫЙ ИТОГ!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9" name="Picture 3" descr="C:\Documents and Settings\Admin\Рабочий стол\100OLYMP\P1010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96689" y="1191490"/>
            <a:ext cx="4876801" cy="3657601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100OLYMP\P10101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641212" y="2663890"/>
            <a:ext cx="3926886" cy="4073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C0A290-42FF-4A35-986E-D5456067F0F2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346365" y="1"/>
            <a:ext cx="8215745" cy="692726"/>
          </a:xfrm>
          <a:prstGeom prst="horizont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</a:rPr>
              <a:t>Путешествие в страну Лукоморье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42" name="Picture 2" descr="C:\Documents and Settings\Admin\Рабочий стол\100OLYMP\P1010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945" y="3796144"/>
            <a:ext cx="3865419" cy="2899065"/>
          </a:xfrm>
          <a:prstGeom prst="rect">
            <a:avLst/>
          </a:prstGeom>
          <a:noFill/>
        </p:spPr>
      </p:pic>
      <p:pic>
        <p:nvPicPr>
          <p:cNvPr id="10243" name="Picture 3" descr="C:\Documents and Settings\Admin\Рабочий стол\100OLYMP\P101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109" y="647699"/>
            <a:ext cx="4100946" cy="3075709"/>
          </a:xfrm>
          <a:prstGeom prst="rect">
            <a:avLst/>
          </a:prstGeom>
          <a:noFill/>
        </p:spPr>
      </p:pic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0" y="734292"/>
            <a:ext cx="4544291" cy="2854035"/>
          </a:xfrm>
          <a:prstGeom prst="vertic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МЫ ПУШКИНУ НАШ ПРАЗДНИК ПОСВЯТИМ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НАПОЛНИВ ЗАЛ ЧУДЕСНЫМИ СТИХАМИ.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ПУШКИНЕ СЕГОДНЯ ГОВОРИМ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ПОЭЗИИ ВОЛШЕБНЫМИ УСТАМИ.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308761" y="3782293"/>
            <a:ext cx="4835239" cy="2895598"/>
          </a:xfrm>
          <a:prstGeom prst="vertic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 ЕЩЁ ВЕРНЁМСЯ В БУЙСТВО ЯРКИХ КРАСОК, </a:t>
            </a:r>
          </a:p>
          <a:p>
            <a:pPr lvl="0" algn="ctr"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ТОРЖЕСТВО ДОБРА НАД ТЁМНЫМ ЗЛОМ,</a:t>
            </a:r>
          </a:p>
          <a:p>
            <a:pPr lvl="0" algn="ctr">
              <a:spcAft>
                <a:spcPts val="100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МЫ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ЕЩЁ ВЕРНЁМСЯ  В ПУШКИНСКИЕ СКАЗКИ, ЧТОБ ДОБРЕЙ И ЛУЧШЕ СТАТЬ ПОТОМ!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0054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работы с родителями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193964" y="914399"/>
            <a:ext cx="8645236" cy="574963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Разработаны и проведены родительские собрания («Книга в жизни вашего ребёнка», «Развитие связной речи старших дошкольников посредством сказки», «О роли родителей в развитии речи ребенка»;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Оформлен наглядный материал («Как читать детям», «Воспитание сказкой», папка-передвижка: «У лукоморья», «Сказка и речь»);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целью активного вовлечения родителей в воспитательно-образовательный процесс родителям предлагались совместные творческие задания с детьми  (Был оформлен альбом с рисунками детей «Сказки учёного кота»,  «Золотых рыбок много не бывает»;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Была организована выставка макетов по сказкам А.С. Пушкина: «У лукоморья дуб зелёный…»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71C0A290-42FF-4A35-986E-D5456067F0F2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6" name="Picture 2" descr="http://nemo-v.ru/pages/imgs/5620b175d56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6436" y="5047411"/>
            <a:ext cx="1842655" cy="1608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127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 ВОЗНИКНОВЕНИЯ ОПЫТА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720436"/>
            <a:ext cx="9144000" cy="6137563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Исчезло традиционное общение с книгой 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семейное чтение с рассматриванием  иллюстраций,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обсуждением их, ответами на вопросы по содержанию сказки, исчезло стремление взрослых заинтересовать детей художественными произведениями;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Педагоги зачастую используют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 практике  своей  работы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 Традиционные методы и приёмы по развитию речевых способностей  дошкольников,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принимая во внимание педагогической ценности и важности  использования разнообразных приёмов при знакомстве  с литературными произведениями;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Из литературных произведений наиболее интересным, привлекательным в восприятии и понятным  для осмысления детьми является жанр –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сказка.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Picture 2" descr="http://nemo-v.ru/pages/imgs/5620b175d56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399" y="4487249"/>
            <a:ext cx="2715491" cy="2370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93964"/>
            <a:ext cx="7772400" cy="59574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21673" y="858983"/>
            <a:ext cx="8756072" cy="569421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стали самостоятельно строить высказывания при пересказе сказок;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Свободно пользоваться интонациями;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Без затруднений строить краткое сообщение, грамматически правильно его оформить;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Расширился словарный запас;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Повысился интерес к художественной литературе;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Сформировалось умение излагать сказку связно, последовательно, логично передавая в пересказе основные моменты сказочного произведения как  с опорой на наглядную модель, так и без неё;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Родители стали проявлять большую заинтересованность к проблемам речевого развития детей,  развитии их творческих способностей, стали активней включаться в образовательный процесс, что проявилось в их участии в выполнении различных творческих заданий, в реализации проектной деятельности.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6255"/>
            <a:ext cx="7772400" cy="74814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Уровень знаний ДЕТЬМИ творчества А.С. Пушкина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</p:nvPr>
        </p:nvGraphicFramePr>
        <p:xfrm>
          <a:off x="387927" y="1039091"/>
          <a:ext cx="8395855" cy="5375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85800" y="166255"/>
            <a:ext cx="7772400" cy="6096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Уровень знаний творчества А.С. Пушкина</a:t>
            </a:r>
            <a:endParaRPr lang="ru-RU" sz="2400" b="1" cap="none" dirty="0" smtClean="0"/>
          </a:p>
        </p:txBody>
      </p:sp>
      <p:sp>
        <p:nvSpPr>
          <p:cNvPr id="4403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74073" y="1163783"/>
            <a:ext cx="8451272" cy="532014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Arial" charset="0"/>
              <a:buNone/>
            </a:pPr>
            <a:endParaRPr lang="ru-RU" sz="1800" b="1" cap="none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НА НАЧАЛО ПРОЕКТА:</a:t>
            </a:r>
          </a:p>
          <a:p>
            <a:pPr>
              <a:buFont typeface="Arial" charset="0"/>
              <a:buNone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	ВЫСОКИЙ УРОВЕНЬ – 4 %</a:t>
            </a:r>
          </a:p>
          <a:p>
            <a:pPr>
              <a:buFont typeface="Arial" charset="0"/>
              <a:buNone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	СРЕДНИЙ УРОВЕНЬ – 28%</a:t>
            </a:r>
          </a:p>
          <a:p>
            <a:pPr>
              <a:buFont typeface="Arial" charset="0"/>
              <a:buNone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	НИЗКИЙ УРОВЕНЬ – 68%</a:t>
            </a:r>
          </a:p>
          <a:p>
            <a:pPr>
              <a:buFont typeface="Arial" charset="0"/>
              <a:buNone/>
            </a:pPr>
            <a:endParaRPr lang="ru-RU" sz="1800" b="1" cap="none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НА ОКОНЧАНИЕ ПРОЕКТА:</a:t>
            </a:r>
          </a:p>
          <a:p>
            <a:pPr>
              <a:buNone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	ВЫСОКИЙ УРОВЕНЬ – 72%</a:t>
            </a:r>
          </a:p>
          <a:p>
            <a:pPr>
              <a:buNone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	СРЕДНИЙ УРОВЕНЬ – 20%</a:t>
            </a:r>
          </a:p>
          <a:p>
            <a:pPr>
              <a:buNone/>
            </a:pPr>
            <a:r>
              <a:rPr lang="ru-RU" sz="1800" b="1" cap="none" dirty="0" smtClean="0">
                <a:latin typeface="Times New Roman" pitchFamily="18" charset="0"/>
                <a:cs typeface="Times New Roman" pitchFamily="18" charset="0"/>
              </a:rPr>
              <a:t>	НИЗКИЙ УРОВЕНЬ – 8%</a:t>
            </a:r>
          </a:p>
          <a:p>
            <a:pPr>
              <a:buFont typeface="Arial" charset="0"/>
              <a:buNone/>
            </a:pPr>
            <a:endParaRPr lang="ru-RU" sz="1800" b="1" cap="none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nemo-v.ru/pages/imgs/5620b175d56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6436" y="5047411"/>
            <a:ext cx="1842655" cy="160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0" y="189923"/>
            <a:ext cx="5995988" cy="4530725"/>
          </a:xfrm>
          <a:prstGeom prst="vertic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СПАСИБО ПУШКИНУ ЗА ТО,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 ПОЗНАКОМИЛ НАС С КОТОМ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УЧЁНЫМ И РУСАЛКОЙ ДИВНОЙ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С ЧЕРНОМОРОМ С ОЧЕНЬ ДЛИННОЙ,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СЕДОЙ, ВОЛШЕБНОЙ БОРОДОЙ.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УЗНАЛИ, ЧТО – ДОБРО, ЧТО – ЗЛО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 ДЛЯ ТОГО, ЧТОБЫ «ВЕЗЛО»,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НАМ СИЛЫ НУЖНО ПРИЛОЖИТЬ,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ПОСТАРАТЬСЯ ЖИЗНЬ ЛЮБИТЬ.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ЧТО МИР СОБОЙ ОН ОЗАРИЛ,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НАМ СТОЛЬКО СКАЗОК ПОДАРИЛ!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029200" y="2535382"/>
            <a:ext cx="4114800" cy="3879273"/>
          </a:xfrm>
          <a:prstGeom prst="verticalScroll">
            <a:avLst>
              <a:gd name="adj" fmla="val 12500"/>
            </a:avLst>
          </a:prstGeom>
          <a:solidFill>
            <a:srgbClr val="FABF8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4218" y="3048001"/>
            <a:ext cx="2867891" cy="329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78018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Список используемой литературы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18656" y="1510145"/>
            <a:ext cx="8111836" cy="47521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А.С.Пушкин «Стихи и сказки», изд. Детская литература, М.,1974г.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А. Самарцев. «А.С.Пушкин», изд. Белый город. М., 2003г.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Февчук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 Портреты и судьбы»,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Лениздат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1984 г.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С.Т.Овчинникова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«Пушкин в Москве», изд. Советская Россия, 1984 г.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А.М.Гордин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«Пушкин в Михайловском»,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Лениздат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1989г.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И.Токмакова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 Поговорим с тобой о Пушкине», Дошкольное воспитание №1.1999 г.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Г.Светлова А.С.Пушкин «Там русский дух…Там Русью пахнет!» Дошкольное воспитание №1.1999 г.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8. К.Степанов «Пушкин: истоки творчества», Дошкольное воспитание №2 2000г.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62000" y="166253"/>
            <a:ext cx="7696199" cy="554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07819" y="304800"/>
            <a:ext cx="8728364" cy="6359236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«Сказки злые и добрые могут помочь воспитать ум. Сказка может дать ключи для того, чтобы войти в действительность новыми путями, может помочь ребёнку узнать мир, может одарить его воображение и научить критически воспринимать окружающее».</a:t>
            </a:r>
          </a:p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Рисунок 5" descr="https://ds03.infourok.ru/uploads/ex/10f9/00036c58-0e269610/hello_html_490ce54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545" y="3796145"/>
            <a:ext cx="239683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ukazka.ru/img/g/uk2354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2575">
            <a:off x="1785701" y="3599517"/>
            <a:ext cx="1989985" cy="277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0-tub-ru.yandex.net/i?id=fb38a1ee0e2b6730a6fe09ed24e0901d-l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33001">
            <a:off x="5480469" y="3561137"/>
            <a:ext cx="1903465" cy="276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0"/>
            <a:ext cx="8756072" cy="85898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и перспективность ОПЫТА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80108" y="665018"/>
            <a:ext cx="8756074" cy="5943599"/>
          </a:xfrm>
        </p:spPr>
        <p:txBody>
          <a:bodyPr/>
          <a:lstStyle/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Развитие связной речи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является одним из самых важных приобретений ребёнка в дошкольном детстве и рассматривается в современном дошкольном воспитании как общая основа  воспитания и обучения детей;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При подготовке детей к школьному обучению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большое значение  приобретает формирование и развитие  связной речи как  важнейшего условия  полноценного усвоения знаний, развитие логического мышления, творческих способностей и других сторон психической деятельности;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Развитие связной речи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тесно связано  с развитием познавательных и  личностных особенностях дошкольника. Огромную роль в развитии связной речи играет  ознакомление с классической художественной литературы;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Фантастический мир  сказки,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наличие в ней вариативных элементов позволяют  ребёнку преодолеть стереотипы  мышления, создают условия для творческих способностей детей в различных видах деятельности.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5" name="Picture 2" descr="http://nemo-v.ru/pages/imgs/5620b175d56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5809" y="5580488"/>
            <a:ext cx="1463280" cy="1277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64" y="1"/>
            <a:ext cx="8700654" cy="51261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Творчество  А. С. Пушкина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07818" y="609600"/>
            <a:ext cx="8756073" cy="6068291"/>
          </a:xfrm>
        </p:spPr>
        <p:txBody>
          <a:bodyPr/>
          <a:lstStyle/>
          <a:p>
            <a:pPr algn="just">
              <a:lnSpc>
                <a:spcPct val="10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		Творчество А.С. Пушкина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помогает ребёнку 	      		развить  высокий  уровень  культуры речи.                           		В него входят три признака: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богатство, точность и выразительность. </a:t>
            </a:r>
          </a:p>
          <a:p>
            <a:pPr algn="just">
              <a:lnSpc>
                <a:spcPct val="100000"/>
              </a:lnSpc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Богатство речи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предполагает большой объём словаря, понимание и уместное употребление в речи слов и словосочетаний, разнообразие используемых в речи языковых средств.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Точность речи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это выбор таких слов, которые наилучшим образом передают содержание высказывания, раскрывают его тему и главную мысль в логической последовательности. 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Выразительность речи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предполагает отбор языковых средств, соответствующих условиям и задачам общения.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" name="Picture 2" descr="http://nemo-v.ru/pages/imgs/5620b175d56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5624244"/>
            <a:ext cx="1413162" cy="1233756"/>
          </a:xfrm>
          <a:prstGeom prst="rect">
            <a:avLst/>
          </a:prstGeom>
          <a:noFill/>
        </p:spPr>
      </p:pic>
      <p:pic>
        <p:nvPicPr>
          <p:cNvPr id="6" name="Содержимое 10" descr="http://art16.ru/gallery2/d/178145-3/dsc0244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527" y="720438"/>
            <a:ext cx="1773382" cy="229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emo-v.ru/pages/imgs/5620b175d56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2254" y="4320994"/>
            <a:ext cx="2715491" cy="23707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873" y="189634"/>
            <a:ext cx="7710054" cy="8745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77091" y="512617"/>
            <a:ext cx="8700654" cy="612370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b="1" dirty="0" smtClean="0"/>
              <a:t>	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проект 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это цель, принятая и освоенная детьми, актуальная для них, - это детская самодеятельность, это конкретное практическое творческое дело, поэтапное движение к цели.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	Проектная деятельность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это дидактическое средство активизации познавательного и творческого развития ребенка и одновременно формирование личностных качеств ребенка. Знания, приобретаемые детьми в ходе реализации проекта, становятся достоянием их личного опыта. Экспериментируя, ребенок ищет ответ на вопрос и тем самым, развивает творческие способности, коммуникативные навыки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nemo-v.ru/pages/imgs/5620b175d56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9564" y="5938730"/>
            <a:ext cx="1052945" cy="9192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3964"/>
            <a:ext cx="7772400" cy="54032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Новизна опыта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35527" y="678874"/>
            <a:ext cx="8672945" cy="597130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Разработан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перспективный план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развитию связной речи дошкольников в процессе  ознакомления с творчеством А.С. Пушкина;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Создана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картотека игровых упражнений,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направленных на развитие всех компонентов речи посредством сказок А.С.Пушкина;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картотека пальчиковых игр,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физминуток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загадок  по сказкам А.С.Пушкина;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Разработана и апробирована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серия конспектов непосредственной образовательной деятельности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развитию речи, аппликации, художественного творчества в процессе ознакомления дошкольников с творчеством А.С.Пушкина;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Подобрана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методика для проведения диагностического обследования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 выявлению уровня знаний творчества А.С.Пушкина;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93964"/>
            <a:ext cx="7772400" cy="59574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Новизна опыта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35527" y="748145"/>
            <a:ext cx="8645237" cy="5902037"/>
          </a:xfrm>
        </p:spPr>
        <p:txBody>
          <a:bodyPr/>
          <a:lstStyle/>
          <a:p>
            <a:pPr algn="just">
              <a:lnSpc>
                <a:spcPct val="100000"/>
              </a:lnSpc>
              <a:buNone/>
            </a:pPr>
            <a:r>
              <a:rPr lang="ru-RU" dirty="0" smtClean="0"/>
              <a:t>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разработана серия конспектов родительских собраний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 вопросам организации  эффективной работы с детьми, направленной на развитие  связной речи дошкольников и  речевых способностей в целом в процессе ознакомления со сказками А.С.Пушкина в условиях семейного воспитания;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Подобран 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материал для оформления наглядной информации для родителей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воспитанников по вопросам речевого развития.</a:t>
            </a: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0680282-1605-4516-967B-04EC23935BD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Picture 2" descr="http://nemo-v.ru/pages/imgs/5620b175d56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4510" y="3378884"/>
            <a:ext cx="3685308" cy="32174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TC104033925[[fn=Капля]]</Template>
  <TotalTime>717</TotalTime>
  <Words>1538</Words>
  <Application>Microsoft Office PowerPoint</Application>
  <PresentationFormat>Экран (4:3)</PresentationFormat>
  <Paragraphs>235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Капля</vt:lpstr>
      <vt:lpstr>Слайд 1</vt:lpstr>
      <vt:lpstr>УСЛОВИЯ ВОЗНИКНОВЕНИЯ ОПЫТА</vt:lpstr>
      <vt:lpstr>УСЛОВИЯ ВОЗНИКНОВЕНИЯ ОПЫТА</vt:lpstr>
      <vt:lpstr>Слайд 4</vt:lpstr>
      <vt:lpstr>Актуальность и перспективность ОПЫТА</vt:lpstr>
      <vt:lpstr>Творчество  А. С. Пушкина</vt:lpstr>
      <vt:lpstr>Слайд 7</vt:lpstr>
      <vt:lpstr>Новизна опыта</vt:lpstr>
      <vt:lpstr>Новизна опыта</vt:lpstr>
      <vt:lpstr>Цель  опыта</vt:lpstr>
      <vt:lpstr>Задачи работы</vt:lpstr>
      <vt:lpstr>Система работы базируется на следующих принципах:</vt:lpstr>
      <vt:lpstr>Методы:</vt:lpstr>
      <vt:lpstr>Этапы реализации опыта</vt:lpstr>
      <vt:lpstr>Слайд 15</vt:lpstr>
      <vt:lpstr>Слайд 16</vt:lpstr>
      <vt:lpstr>Слайд 17</vt:lpstr>
      <vt:lpstr>Слайд 18</vt:lpstr>
      <vt:lpstr>Второй этап работы</vt:lpstr>
      <vt:lpstr>Слайд 20</vt:lpstr>
      <vt:lpstr>Слайд 21</vt:lpstr>
      <vt:lpstr>Слайд 22</vt:lpstr>
      <vt:lpstr>Слайд 23</vt:lpstr>
      <vt:lpstr>Слайд 24</vt:lpstr>
      <vt:lpstr>Слайд 25</vt:lpstr>
      <vt:lpstr>Третий этап работы -заключительный</vt:lpstr>
      <vt:lpstr>Слайд 27</vt:lpstr>
      <vt:lpstr>Слайд 28</vt:lpstr>
      <vt:lpstr>Организация работы с родителями</vt:lpstr>
      <vt:lpstr>Результативность опыта</vt:lpstr>
      <vt:lpstr>Уровень знаний ДЕТЬМИ творчества А.С. Пушкина</vt:lpstr>
      <vt:lpstr>Уровень знаний творчества А.С. Пушкина</vt:lpstr>
      <vt:lpstr>Слайд 33</vt:lpstr>
      <vt:lpstr>Список используемой литературы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Admin</cp:lastModifiedBy>
  <cp:revision>101</cp:revision>
  <dcterms:created xsi:type="dcterms:W3CDTF">2013-10-18T03:33:16Z</dcterms:created>
  <dcterms:modified xsi:type="dcterms:W3CDTF">2017-04-24T16:33:30Z</dcterms:modified>
</cp:coreProperties>
</file>