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92" r:id="rId4"/>
    <p:sldId id="28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B6DF8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105;&#1085;&#1072;\Documents\&#1055;&#1056;&#1054;&#1058;&#1054;&#1050;&#1054;&#1051;&#1067;%20&#1064;&#1050;&#1054;&#1051;&#1067;%20&#8470;7\&#1055;&#1088;&#1086;&#1090;&#1086;&#1082;&#1086;&#1083;&#1099;%202014-15\1%20%20&#1082;&#1083;&#1072;&#1089;&#1089;&#1099;\&#1043;&#1054;&#1064;\&#1043;&#1054;&#1064;%202014-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105;&#1085;&#1072;\Documents\&#1055;&#1056;&#1054;&#1058;&#1054;&#1050;&#1054;&#1051;&#1067;%20&#1064;&#1050;&#1054;&#1051;&#1067;%20&#8470;7\&#1055;&#1088;&#1086;&#1090;&#1086;&#1082;&#1086;&#1083;&#1099;%202014-15\1%20%20&#1082;&#1083;&#1072;&#1089;&#1089;&#1099;\&#1043;&#1054;&#1064;\&#1043;&#1054;&#1064;%202014-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105;&#1085;&#1072;\Documents\&#1055;&#1056;&#1054;&#1058;&#1054;&#1050;&#1054;&#1051;&#1067;%20&#1064;&#1050;&#1054;&#1051;&#1067;%20&#8470;7\&#1055;&#1088;&#1086;&#1090;&#1086;&#1082;&#1086;&#1083;&#1099;%202014-15\1%20%20&#1082;&#1083;&#1072;&#1089;&#1089;&#1099;\&#1043;&#1054;&#1064;\&#1043;&#1054;&#1064;%202014-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Лист1!$B$94</c:f>
              <c:strCache>
                <c:ptCount val="1"/>
                <c:pt idx="0">
                  <c:v>1 уровень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strRef>
              <c:f>Лист1!$C$93:$G$93</c:f>
              <c:strCache>
                <c:ptCount val="5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1Г</c:v>
                </c:pt>
                <c:pt idx="4">
                  <c:v>1Д</c:v>
                </c:pt>
              </c:strCache>
            </c:strRef>
          </c:cat>
          <c:val>
            <c:numRef>
              <c:f>Лист1!$C$94:$G$94</c:f>
              <c:numCache>
                <c:formatCode>General</c:formatCode>
                <c:ptCount val="5"/>
                <c:pt idx="0">
                  <c:v>52</c:v>
                </c:pt>
                <c:pt idx="1">
                  <c:v>36</c:v>
                </c:pt>
                <c:pt idx="2">
                  <c:v>53</c:v>
                </c:pt>
                <c:pt idx="3">
                  <c:v>82</c:v>
                </c:pt>
                <c:pt idx="4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Лист1!$B$95</c:f>
              <c:strCache>
                <c:ptCount val="1"/>
                <c:pt idx="0">
                  <c:v>2 уровень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1"/>
              <c:layout>
                <c:manualLayout>
                  <c:x val="4.3209876543209756E-2"/>
                  <c:y val="-1.4030163304472501E-2"/>
                </c:manualLayout>
              </c:layout>
              <c:showVal val="1"/>
            </c:dLbl>
            <c:dLbl>
              <c:idx val="2"/>
              <c:layout>
                <c:manualLayout>
                  <c:x val="6.1728395061728418E-3"/>
                  <c:y val="-2.2448261287156036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strRef>
              <c:f>Лист1!$C$93:$G$93</c:f>
              <c:strCache>
                <c:ptCount val="5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1Г</c:v>
                </c:pt>
                <c:pt idx="4">
                  <c:v>1Д</c:v>
                </c:pt>
              </c:strCache>
            </c:strRef>
          </c:cat>
          <c:val>
            <c:numRef>
              <c:f>Лист1!$C$95:$G$95</c:f>
              <c:numCache>
                <c:formatCode>General</c:formatCode>
                <c:ptCount val="5"/>
                <c:pt idx="0">
                  <c:v>28</c:v>
                </c:pt>
                <c:pt idx="1">
                  <c:v>36</c:v>
                </c:pt>
                <c:pt idx="2">
                  <c:v>20</c:v>
                </c:pt>
                <c:pt idx="3">
                  <c:v>7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Лист1!$B$96</c:f>
              <c:strCache>
                <c:ptCount val="1"/>
                <c:pt idx="0">
                  <c:v>3 уровень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2"/>
              <c:layout>
                <c:manualLayout>
                  <c:x val="-3.0864197530864946E-3"/>
                  <c:y val="4.2090489913417808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strRef>
              <c:f>Лист1!$C$93:$G$93</c:f>
              <c:strCache>
                <c:ptCount val="5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1Г</c:v>
                </c:pt>
                <c:pt idx="4">
                  <c:v>1Д</c:v>
                </c:pt>
              </c:strCache>
            </c:strRef>
          </c:cat>
          <c:val>
            <c:numRef>
              <c:f>Лист1!$C$96:$G$96</c:f>
              <c:numCache>
                <c:formatCode>General</c:formatCode>
                <c:ptCount val="5"/>
                <c:pt idx="0">
                  <c:v>17</c:v>
                </c:pt>
                <c:pt idx="1">
                  <c:v>18</c:v>
                </c:pt>
                <c:pt idx="2">
                  <c:v>17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Лист1!$B$97</c:f>
              <c:strCache>
                <c:ptCount val="1"/>
                <c:pt idx="0">
                  <c:v>4 уровень</c:v>
                </c:pt>
              </c:strCache>
            </c:strRef>
          </c:tx>
          <c:spPr>
            <a:solidFill>
              <a:schemeClr val="tx1"/>
            </a:solidFill>
          </c:spPr>
          <c:dLbls>
            <c:dLbl>
              <c:idx val="0"/>
              <c:layout>
                <c:manualLayout>
                  <c:x val="1.697530864197540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851851851851860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strRef>
              <c:f>Лист1!$C$93:$G$93</c:f>
              <c:strCache>
                <c:ptCount val="5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1Г</c:v>
                </c:pt>
                <c:pt idx="4">
                  <c:v>1Д</c:v>
                </c:pt>
              </c:strCache>
            </c:strRef>
          </c:cat>
          <c:val>
            <c:numRef>
              <c:f>Лист1!$C$97:$G$97</c:f>
              <c:numCache>
                <c:formatCode>General</c:formatCode>
                <c:ptCount val="5"/>
                <c:pt idx="0">
                  <c:v>3</c:v>
                </c:pt>
                <c:pt idx="1">
                  <c:v>10</c:v>
                </c:pt>
                <c:pt idx="2">
                  <c:v>10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shape val="box"/>
        <c:axId val="74110080"/>
        <c:axId val="74111616"/>
        <c:axId val="0"/>
      </c:bar3DChart>
      <c:catAx>
        <c:axId val="74110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4111616"/>
        <c:crosses val="autoZero"/>
        <c:auto val="1"/>
        <c:lblAlgn val="ctr"/>
        <c:lblOffset val="100"/>
      </c:catAx>
      <c:valAx>
        <c:axId val="74111616"/>
        <c:scaling>
          <c:orientation val="minMax"/>
        </c:scaling>
        <c:axPos val="l"/>
        <c:majorGridlines/>
        <c:numFmt formatCode="General" sourceLinked="1"/>
        <c:tickLblPos val="nextTo"/>
        <c:crossAx val="74110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tx1"/>
              </a:solidFill>
            </c:spPr>
          </c:dPt>
          <c:dLbls>
            <c:dLbl>
              <c:idx val="3"/>
              <c:layout>
                <c:manualLayout>
                  <c:x val="0.10559930008748915"/>
                  <c:y val="4.2791998078640987E-2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Лист1!$C$105:$F$105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Лист1!$C$106:$F$106</c:f>
              <c:numCache>
                <c:formatCode>General</c:formatCode>
                <c:ptCount val="4"/>
                <c:pt idx="0">
                  <c:v>61</c:v>
                </c:pt>
                <c:pt idx="1">
                  <c:v>21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Лист1!$G$109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numRef>
              <c:f>Лист1!$F$110:$F$114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Лист1!$G$110:$G$114</c:f>
              <c:numCache>
                <c:formatCode>General</c:formatCode>
                <c:ptCount val="5"/>
                <c:pt idx="0">
                  <c:v>70</c:v>
                </c:pt>
                <c:pt idx="1">
                  <c:v>73</c:v>
                </c:pt>
                <c:pt idx="2">
                  <c:v>68</c:v>
                </c:pt>
                <c:pt idx="3">
                  <c:v>72</c:v>
                </c:pt>
                <c:pt idx="4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Лист1!$H$109</c:f>
              <c:strCache>
                <c:ptCount val="1"/>
                <c:pt idx="0">
                  <c:v>II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numRef>
              <c:f>Лист1!$F$110:$F$114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Лист1!$H$110:$H$114</c:f>
              <c:numCache>
                <c:formatCode>General</c:formatCode>
                <c:ptCount val="5"/>
                <c:pt idx="0">
                  <c:v>21</c:v>
                </c:pt>
                <c:pt idx="1">
                  <c:v>18</c:v>
                </c:pt>
                <c:pt idx="2">
                  <c:v>20</c:v>
                </c:pt>
                <c:pt idx="3">
                  <c:v>14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Лист1!$I$109</c:f>
              <c:strCache>
                <c:ptCount val="1"/>
                <c:pt idx="0">
                  <c:v>III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numRef>
              <c:f>Лист1!$F$110:$F$114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Лист1!$I$110:$I$114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</c:numCache>
            </c:numRef>
          </c:val>
        </c:ser>
        <c:ser>
          <c:idx val="3"/>
          <c:order val="3"/>
          <c:tx>
            <c:strRef>
              <c:f>Лист1!$J$109</c:f>
              <c:strCache>
                <c:ptCount val="1"/>
                <c:pt idx="0">
                  <c:v>IV</c:v>
                </c:pt>
              </c:strCache>
            </c:strRef>
          </c:tx>
          <c:spPr>
            <a:solidFill>
              <a:schemeClr val="tx1"/>
            </a:solidFill>
          </c:spPr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numRef>
              <c:f>Лист1!$F$110:$F$114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Лист1!$J$110:$J$114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hape val="box"/>
        <c:axId val="74202496"/>
        <c:axId val="74216576"/>
        <c:axId val="0"/>
      </c:bar3DChart>
      <c:catAx>
        <c:axId val="74202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4216576"/>
        <c:crosses val="autoZero"/>
        <c:auto val="1"/>
        <c:lblAlgn val="ctr"/>
        <c:lblOffset val="100"/>
      </c:catAx>
      <c:valAx>
        <c:axId val="74216576"/>
        <c:scaling>
          <c:orientation val="minMax"/>
        </c:scaling>
        <c:axPos val="l"/>
        <c:majorGridlines/>
        <c:numFmt formatCode="General" sourceLinked="1"/>
        <c:tickLblPos val="nextTo"/>
        <c:crossAx val="742024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D131-EC2A-4224-9C55-7CFC0208EE47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910D-67FF-48BF-8E85-B0A8FDA05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1396-3292-4EB8-8A37-991E8FBB63F6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6B7C-09DD-463C-95B8-9FB62E8DA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512CD-F1D8-4D81-B5F0-B8BAF0023859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936EB-81A1-4556-ABDB-0E7770B3D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4456-39D1-48C5-930D-73F6C57F8ADB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20BD-3ADA-43C7-8169-B5A67108E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B895-A161-45A2-BB92-45886DC39318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2613E-33C6-46D0-ABC5-4D244A7E7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2560-F69A-44D0-B6D7-E684A25237B5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CCDD2-8D1D-46F8-A424-B4F764F60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0DC7-0560-45A6-8E72-B17CDA5C9C48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8C7D0-F460-4B13-8122-02E54B3B9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E0D72-BCCF-4CAE-9D72-4240426FA33A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A88BA-FB91-4CB4-9BEC-E1FC73A3D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AA228-83DB-478E-8A0A-01141ED90FF3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606EE-7B9D-4BC9-B606-AEB381159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3753-24C1-4F77-B573-E34744E8F997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5D44-34E0-4C11-83DA-0E92A1860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CCBC-680C-47A3-B1E9-43AD15859A29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FE25-0F26-468D-86C9-BAF9911D1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9A2789-00F0-4084-8ADB-17E8683AC8FF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C5C672-062B-4453-9AE2-816F44712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Готовность к школьному обучению учащихся 1-ых классов 2014-15уч.г.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 Матвеева Н.В.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 МКОУ «НОШ №7»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Готовность к школьному обучению первоклассников 2014-15уч.год (по классам)</a:t>
            </a:r>
            <a:endParaRPr lang="ru-RU" sz="3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Готовность к школьному обучению первоклассников 2014-15 </a:t>
            </a:r>
            <a:r>
              <a:rPr lang="ru-RU" sz="3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36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2010-2014г.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886</TotalTime>
  <Words>47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Готовность к школьному обучению учащихся 1-ых классов 2014-15уч.г.</vt:lpstr>
      <vt:lpstr>Готовность к школьному обучению первоклассников 2014-15уч.год (по классам)</vt:lpstr>
      <vt:lpstr>Готовность к школьному обучению первоклассников 2014-15 уч.год</vt:lpstr>
      <vt:lpstr>Мониторинг 2010-2014г. </vt:lpstr>
    </vt:vector>
  </TitlesOfParts>
  <Company>МОУ НОШ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ПЕРВОКЛАССНИКОВ 2011-20012 УЧ.ГОД</dc:title>
  <dc:creator>Матвеева</dc:creator>
  <cp:lastModifiedBy>Алёна Коновалова</cp:lastModifiedBy>
  <cp:revision>126</cp:revision>
  <dcterms:created xsi:type="dcterms:W3CDTF">2011-09-16T12:16:54Z</dcterms:created>
  <dcterms:modified xsi:type="dcterms:W3CDTF">2014-10-03T10:39:02Z</dcterms:modified>
</cp:coreProperties>
</file>