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5"/>
  </p:notesMasterIdLst>
  <p:sldIdLst>
    <p:sldId id="293" r:id="rId2"/>
    <p:sldId id="294" r:id="rId3"/>
    <p:sldId id="257" r:id="rId4"/>
    <p:sldId id="271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90" r:id="rId26"/>
    <p:sldId id="279" r:id="rId27"/>
    <p:sldId id="281" r:id="rId28"/>
    <p:sldId id="282" r:id="rId29"/>
    <p:sldId id="283" r:id="rId30"/>
    <p:sldId id="295" r:id="rId31"/>
    <p:sldId id="284" r:id="rId32"/>
    <p:sldId id="285" r:id="rId33"/>
    <p:sldId id="297" r:id="rId34"/>
    <p:sldId id="286" r:id="rId35"/>
    <p:sldId id="287" r:id="rId36"/>
    <p:sldId id="288" r:id="rId37"/>
    <p:sldId id="289" r:id="rId38"/>
    <p:sldId id="301" r:id="rId39"/>
    <p:sldId id="291" r:id="rId40"/>
    <p:sldId id="302" r:id="rId41"/>
    <p:sldId id="292" r:id="rId42"/>
    <p:sldId id="296" r:id="rId43"/>
    <p:sldId id="29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86146" autoAdjust="0"/>
  </p:normalViewPr>
  <p:slideViewPr>
    <p:cSldViewPr>
      <p:cViewPr varScale="1">
        <p:scale>
          <a:sx n="67" d="100"/>
          <a:sy n="67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3E6C-A005-4CEC-94B0-92D7E96FF4E5}" type="datetimeFigureOut">
              <a:rPr lang="ru-RU" smtClean="0"/>
              <a:pPr/>
              <a:t>18.06.2011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C4025-C8B9-4B78-BC58-896B07625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4025-C8B9-4B78-BC58-896B076258ED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9AEF-FFE2-4E8A-A8A4-C73123182E0C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2AB4-7053-40E2-8823-4BE91AB37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06B2-00BA-4CCB-8EF4-A87C83F6CB94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D486-1A9A-4C10-BB46-24C9AAFB0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6E04-14B3-4854-BA88-0948A53EBEB0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AAF4-2ED5-41A3-AC03-906E3A4D3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7BE2-F49F-4046-B3C9-58D8E7F2B841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DB52-F0AA-4806-929C-64B8C1AAF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CCC88-D29A-4B99-A858-48742164F799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DE36-7F27-4607-8BBC-B44400707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1379-FA8C-4CBF-B11A-BE3AADA3B7A3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6CA3-ED58-4F08-95D7-934342AD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E1CB-E799-48B1-9B57-2CB655F446C0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A95C-B6ED-4DA7-B393-98224B103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A195-DD9A-4BFE-B1BC-31559EA0FF50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7051-F712-49B0-9B06-12556EF50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C467-843A-4C71-9DE5-8FC101E2F441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CAF8-A370-47B9-A761-FC459958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150F-9704-46FC-B045-E2DC8DCD46E1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F140-3BDA-439E-8216-AF5462D2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27FB-AAA5-4B3F-A2BA-5A86AFBCE225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D3770-BC2B-404D-BE4D-C324450B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D63AC1-542C-4B39-AB29-9F5BD5B90C55}" type="datetimeFigureOut">
              <a:rPr lang="ru-RU"/>
              <a:pPr>
                <a:defRPr/>
              </a:pPr>
              <a:t>18.06.2011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0B39C2-DE12-439B-90F6-37D2865E8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1" r:id="rId2"/>
    <p:sldLayoutId id="2147483950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51" r:id="rId9"/>
    <p:sldLayoutId id="2147483947" r:id="rId10"/>
    <p:sldLayoutId id="21474839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851648" cy="28575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Внеклассная работа по русскому языку </a:t>
            </a:r>
            <a:b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из опыта работы Рогожниковой Е. В.,  </a:t>
            </a:r>
            <a:b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учителя русского языка и литературы высшей категории</a:t>
            </a:r>
            <a:b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МОУ СОШ № 24 КГО 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«Каждое слово языка, каждая его форма – есть результат мысли и чувства человека, через которое отразилось в слове природа страны и история народа».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К. Д. Ушинский.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929313"/>
            <a:ext cx="8183562" cy="106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183880" cy="54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  Этапы организационной работы: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 Постановка целей и задач перед учащимися.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 Планирование работы.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 1) определение направлений;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 2) распределение обязанностей;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 Проведение занятий, мероприятий.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 Подведение итогов.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5715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         Планирование работы.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1.  Вводное занятие. Определение целей и задач. Понятие топонимики как науки.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2. Имена гор, рек и озер. Классификация топонимов. Каменные великаны горы.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Арал-тау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Урал, Рифей,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Рипеи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3. Путеводные нити рек. Яик, Урал, Миасс.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4. Озерный край.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Увильды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Кисегач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Ильмень.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5. Зеленый убор челябинской карты. Ягодные, травяные, кустарниковые названия.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6. В честь братьев меньших. Медвежьи, кабаньи, оленьи, змеиные названия.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7. Особые приметы в названиях. Мы и тут, и там. Местоположение. Верхние, ближние, северные названия.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8.Все цвета радуги. Многоцветные названия озер,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населенных пунктов.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5318" cy="60722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9. С палочкой- считалочкой по карте. Номерные названия рек, озер. Башкирские названия.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10. Путевые отметки. Яма-тракт- путь.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11. Народ оставил память на карте. Этнография на карте.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12. Следы угорской колыбели. Угорские признаки в топонимике.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13. Иранский проблеск. Словарь «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Южноуральская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топонимика». Поиск.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14. «Башкирская лестница веков». Племена «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Башкорт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башгард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15. Следы башкирских племен- родов.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Табынцы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юрматы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древние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сарты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16. Казахские кочевья. Потомки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тыузаков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род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джабык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17. Челябинский интернационал. Мещеряки,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нагайбаки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18. Следы истории. Отголоски эпох. 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183880" cy="56436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От Тамерлана до революции.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19. Горнозаводское дело и иные занятия. Горняцкие, рудные, медные, строительные названия.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20. Духовная культура на карте. Каменные статуи, святилища, столбы.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21. Память переселенцев о родине. Европейские и русские названия на карте.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22. Имени основателя. Твердышевы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Мясниковы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23. «Отечества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драгие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имена» От царя до Маркса.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24. Мемориал воинской славы российского оружия. От 1812 года до Порт- Артура.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25. Микротопонимика. Изваяния воды и ветра. Утесы и скалы.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26. Дворцы Плутона. Пещеры.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27.Светлые глаза Земли. Источники.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57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28. Штрихи озерных «портретов». Острова.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29. Городские углы. Районы и поселки.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30. Обновление городской карты.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31. «Лица </a:t>
            </a:r>
            <a:r>
              <a:rPr lang="ru-RU" sz="2000" i="1" dirty="0" err="1" smtClean="0"/>
              <a:t>необщее</a:t>
            </a:r>
            <a:r>
              <a:rPr lang="ru-RU" sz="2000" i="1" dirty="0" smtClean="0"/>
              <a:t> выраженье». На дне древнего моря.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      Октябрьский район.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32. Уральский перекресток. </a:t>
            </a:r>
            <a:r>
              <a:rPr lang="ru-RU" sz="2000" i="1" dirty="0" err="1" smtClean="0"/>
              <a:t>Нязепетровский</a:t>
            </a:r>
            <a:r>
              <a:rPr lang="ru-RU" sz="2000" i="1" dirty="0" smtClean="0"/>
              <a:t> район.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33. Горнозаводской район. Златоуст.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34. Портреты – загадки. Кроссворды.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35. Города Челябинской области. Заочное путешествие.        Занятие – итог.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57864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i="1" dirty="0" smtClean="0">
                <a:solidFill>
                  <a:sysClr val="windowText" lastClr="000000"/>
                </a:solidFill>
              </a:rPr>
              <a:t>Тематика занятий по топонимике </a:t>
            </a:r>
            <a:r>
              <a:rPr lang="ru-RU" sz="3300" i="1" dirty="0" err="1" smtClean="0">
                <a:solidFill>
                  <a:sysClr val="windowText" lastClr="000000"/>
                </a:solidFill>
              </a:rPr>
              <a:t>Копейского</a:t>
            </a:r>
            <a:r>
              <a:rPr lang="ru-RU" sz="3300" i="1" dirty="0" smtClean="0">
                <a:solidFill>
                  <a:sysClr val="windowText" lastClr="000000"/>
                </a:solidFill>
              </a:rPr>
              <a:t>  городского округа.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>
              <a:solidFill>
                <a:sysClr val="windowText" lastClr="0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«Мне имя дали угольные копи». Топоним  Копейск.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Тайна названия озер.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Путешествие по копейскому округу. </a:t>
            </a:r>
            <a:r>
              <a:rPr lang="ru-RU" sz="2800" i="1" dirty="0" err="1" smtClean="0">
                <a:solidFill>
                  <a:sysClr val="windowText" lastClr="000000"/>
                </a:solidFill>
              </a:rPr>
              <a:t>Ойконимы</a:t>
            </a:r>
            <a:r>
              <a:rPr lang="ru-RU" sz="2800" i="1" dirty="0" smtClean="0">
                <a:solidFill>
                  <a:sysClr val="windowText" lastClr="000000"/>
                </a:solidFill>
              </a:rPr>
              <a:t> поселков.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Семантическая классификация </a:t>
            </a:r>
            <a:r>
              <a:rPr lang="ru-RU" sz="2800" i="1" dirty="0" err="1" smtClean="0">
                <a:solidFill>
                  <a:sysClr val="windowText" lastClr="000000"/>
                </a:solidFill>
              </a:rPr>
              <a:t>агоронимов</a:t>
            </a:r>
            <a:r>
              <a:rPr lang="ru-RU" sz="2800" i="1" dirty="0" smtClean="0">
                <a:solidFill>
                  <a:sysClr val="windowText" lastClr="000000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«Что в имени твоем, улица?»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Шахтерская слава в названиях улиц.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Память улиц Копейска. Именные улицы города. Великая Отечественная война в топонимике города.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Топонимы: Потанино. </a:t>
            </a:r>
            <a:r>
              <a:rPr lang="ru-RU" sz="2800" i="1" dirty="0" err="1" smtClean="0">
                <a:solidFill>
                  <a:sysClr val="windowText" lastClr="000000"/>
                </a:solidFill>
              </a:rPr>
              <a:t>Шелюгино</a:t>
            </a:r>
            <a:r>
              <a:rPr lang="ru-RU" sz="2800" i="1" dirty="0" smtClean="0">
                <a:solidFill>
                  <a:sysClr val="windowText" lastClr="000000"/>
                </a:solidFill>
              </a:rPr>
              <a:t>. Экскурс в историю.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>
                <a:solidFill>
                  <a:sysClr val="windowText" lastClr="000000"/>
                </a:solidFill>
              </a:rPr>
              <a:t>Топонимика </a:t>
            </a:r>
            <a:r>
              <a:rPr lang="ru-RU" sz="2800" i="1" dirty="0" err="1" smtClean="0">
                <a:solidFill>
                  <a:sysClr val="windowText" lastClr="000000"/>
                </a:solidFill>
              </a:rPr>
              <a:t>потанинских</a:t>
            </a:r>
            <a:r>
              <a:rPr lang="ru-RU" sz="2800" i="1" dirty="0" smtClean="0">
                <a:solidFill>
                  <a:sysClr val="windowText" lastClr="000000"/>
                </a:solidFill>
              </a:rPr>
              <a:t> улиц. Составление топонимической карты поселка.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6436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Изучение лингвистического краеведения с учетом обычаев, традиций своей малой родины вызывает у учащихся желание познать культуру своего народа, формирует нравственные, ценности, развивает чувство толерантности к народам, населяющим наш край.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6436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i="1" dirty="0" smtClean="0"/>
              <a:t>        Методическая литература, рекомендуемая для подготовки педагогов: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Благова И. Т. О концепции обучения русскому языку с учетом регионального компонента. РЯШ, 1993г. № 4.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Кирпикова Л. В. Лингвистическое краеведение в школе. Метод. рекомендации. Благовещенск. 1988г.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Коренева И. НРК предмета РЯ в школе (содержание, пути развития), М., 1995г.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Лыжова Н. К. Лингвокраеведение как отражение регионального компонента в преподавании  РЯ., Воронеж., 2002г.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Моисеев А. П. Познай свой край., Абрис., 2009г.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Новикова Т. Ф. Система элективных курсов региональной направленности. Язык и жизнь.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2005г.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57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i="1" dirty="0" smtClean="0"/>
              <a:t>Литература для учащихся и учителей.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err="1" smtClean="0"/>
              <a:t>Альбрут</a:t>
            </a:r>
            <a:r>
              <a:rPr lang="ru-RU" sz="2000" i="1" dirty="0" smtClean="0"/>
              <a:t> М. И. Географические названия Челябинской области, Челябинск. 1966г.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Игнатов Р. Г. Названия вод, урочищ и проч. Как памятников </a:t>
            </a:r>
            <a:r>
              <a:rPr lang="ru-RU" sz="2000" i="1" dirty="0" err="1" smtClean="0"/>
              <a:t>югров</a:t>
            </a:r>
            <a:r>
              <a:rPr lang="ru-RU" sz="2000" i="1" dirty="0" smtClean="0"/>
              <a:t>. Оренбург.1981г.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Камалов А. А. Народные географические термины. Уфа. 1988г.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Матвеев А. К. Вершины каменного Пояса. Ч., 1990г.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Матвеев А. к. Географические названия Урала. Св. 1987.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err="1" smtClean="0"/>
              <a:t>Мельхеев</a:t>
            </a:r>
            <a:r>
              <a:rPr lang="ru-RU" sz="2000" i="1" dirty="0" smtClean="0"/>
              <a:t> М. Н. Географические имена: топонимический словарь. М. 1961г.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err="1" smtClean="0"/>
              <a:t>Мурзаев</a:t>
            </a:r>
            <a:r>
              <a:rPr lang="ru-RU" sz="2000" i="1" dirty="0" smtClean="0"/>
              <a:t> Э. М. Очерки топонимики. М. 1974г.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Моисеев А. П. Память Челябинских улиц. Ч. 1988г.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err="1" smtClean="0"/>
              <a:t>Мурзаев</a:t>
            </a:r>
            <a:r>
              <a:rPr lang="ru-RU" i="1" dirty="0" smtClean="0"/>
              <a:t> </a:t>
            </a:r>
            <a:r>
              <a:rPr lang="ru-RU" sz="2000" i="1" dirty="0" smtClean="0"/>
              <a:t>Э. М. Словарь народных географических терминов. М 1988г.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8215370" cy="2643206"/>
          </a:xfrm>
          <a:prstGeom prst="rect">
            <a:avLst/>
          </a:prstGeom>
          <a:noFill/>
        </p:spPr>
        <p:txBody>
          <a:bodyPr>
            <a:prstTxWarp prst="textWave2">
              <a:avLst>
                <a:gd name="adj1" fmla="val 20000"/>
                <a:gd name="adj2" fmla="val 232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Лингвистическое </a:t>
            </a:r>
          </a:p>
          <a:p>
            <a:pPr algn="ctr"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краеведение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5500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Никонов В. А. Краткий топонимический словарь. М. 1984.г.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err="1" smtClean="0"/>
              <a:t>Поздеев</a:t>
            </a:r>
            <a:r>
              <a:rPr lang="ru-RU" sz="2000" i="1" dirty="0" smtClean="0"/>
              <a:t>  В. А. </a:t>
            </a:r>
            <a:r>
              <a:rPr lang="ru-RU" sz="2000" i="1" dirty="0" err="1" smtClean="0"/>
              <a:t>Южноуральская</a:t>
            </a:r>
            <a:r>
              <a:rPr lang="ru-RU" sz="2000" i="1" dirty="0" smtClean="0"/>
              <a:t> топонимика. </a:t>
            </a:r>
            <a:r>
              <a:rPr lang="ru-RU" sz="2000" i="1" dirty="0" err="1" smtClean="0"/>
              <a:t>Историко</a:t>
            </a:r>
            <a:r>
              <a:rPr lang="ru-RU" sz="2000" i="1" dirty="0" smtClean="0"/>
              <a:t> – --топонимический словарь. Ч. 2008г.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Поспелов Е. М. Топонимика в школьной географии  М. 1988.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Справочник улиц города Челябинска Ч. 2007г.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Улицы Челябинска/ Уральский </a:t>
            </a:r>
            <a:r>
              <a:rPr lang="ru-RU" sz="2000" i="1" dirty="0" err="1" smtClean="0"/>
              <a:t>перекресток.Ч</a:t>
            </a:r>
            <a:r>
              <a:rPr lang="ru-RU" sz="2000" i="1" dirty="0" smtClean="0"/>
              <a:t>. Абрис 1988г.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Успенский Л Имя дома твоего. Л. 1967г.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Шувалов н. И. От Парижа до Берлина по карте Челябинской области. В 2 ч. Ч. 1999г.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Челябинск: Энциклопедия. Ч. Каменный пояс. </a:t>
            </a:r>
            <a:r>
              <a:rPr lang="ru-RU" sz="2000" i="1" dirty="0" smtClean="0"/>
              <a:t>201г</a:t>
            </a:r>
            <a:r>
              <a:rPr lang="ru-RU" sz="2000" i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Врата Рифея. Сборник. Ч. 1997г.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/>
              <a:t>Календарь знаменательных и памятных дат. Челябинская область. Ч. С 1997г.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71480"/>
            <a:ext cx="8183880" cy="5429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«Надо привлечь учащимся примеры, когда одно хорошо употребленное выражение охватит всю душу ученика, так как оно ближе всего к его сердцу, звучит доверчивее для его уха».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             Н. А. Лавровский,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             методист 19 века.</a:t>
            </a:r>
          </a:p>
        </p:txBody>
      </p:sp>
      <p:pic>
        <p:nvPicPr>
          <p:cNvPr id="5" name="Рисунок 4" descr="старая книга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000372"/>
            <a:ext cx="4262439" cy="307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58175" cy="5643562"/>
          </a:xfrm>
          <a:blipFill>
            <a:blip r:embed="rId2" cstate="print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</a:t>
            </a:r>
            <a:endParaRPr lang="ru-RU" sz="36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00240"/>
            <a:ext cx="6643734" cy="2062103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5381"/>
                <a:gd name="adj2" fmla="val 180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Материалы для занятий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по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 лингвистическому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 (топонимическому)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 краеведению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6125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Что изучает топонимика.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«Топонимика – это язык земли, а земля есть книга, где история человечества записывается в географической номенклатуре».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                            </a:t>
            </a:r>
            <a:r>
              <a:rPr lang="en-US" i="1" dirty="0" smtClean="0"/>
              <a:t>               </a:t>
            </a:r>
            <a:r>
              <a:rPr lang="ru-RU" i="1" dirty="0" smtClean="0"/>
              <a:t>Н. И. Надеждин.</a:t>
            </a:r>
          </a:p>
        </p:txBody>
      </p:sp>
      <p:pic>
        <p:nvPicPr>
          <p:cNvPr id="5" name="Рисунок 4" descr="язык зем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2928958" cy="271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5318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Слово топонимика произошло от греческих слов «</a:t>
            </a:r>
            <a:r>
              <a:rPr lang="ru-RU" sz="2400" i="1" dirty="0" err="1" smtClean="0"/>
              <a:t>топос</a:t>
            </a:r>
            <a:r>
              <a:rPr lang="ru-RU" sz="2400" i="1" dirty="0" smtClean="0"/>
              <a:t>» – место и «</a:t>
            </a:r>
            <a:r>
              <a:rPr lang="ru-RU" sz="2400" i="1" dirty="0" err="1" smtClean="0"/>
              <a:t>онима</a:t>
            </a:r>
            <a:r>
              <a:rPr lang="ru-RU" sz="2400" i="1" dirty="0" smtClean="0"/>
              <a:t>» - имя.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i="1" dirty="0" smtClean="0"/>
              <a:t>     </a:t>
            </a:r>
            <a:r>
              <a:rPr lang="ru-RU" sz="2400" i="1" dirty="0" smtClean="0"/>
              <a:t>Топонимика – наука о географических названиях, входящих в раздел языкознания и тесно связана с историей, географией, этнографией и археологией. Она объясняет, как возникли географические названия, какой в них заключен смысл и как они изменяются со временем.</a:t>
            </a:r>
            <a:endParaRPr lang="ru-RU" sz="2400" i="1" dirty="0"/>
          </a:p>
        </p:txBody>
      </p:sp>
      <p:pic>
        <p:nvPicPr>
          <p:cNvPr id="4" name="Рисунок 3" descr="топоним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714752"/>
            <a:ext cx="600079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Интересна классификация топонимов: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*   Названия населенных пунктов обозначают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*   </a:t>
            </a:r>
            <a:r>
              <a:rPr lang="ru-RU" sz="2400" i="1" dirty="0" err="1" smtClean="0"/>
              <a:t>Ойконимы</a:t>
            </a:r>
            <a:r>
              <a:rPr lang="ru-RU" sz="2400" i="1" dirty="0" smtClean="0"/>
              <a:t>, от </a:t>
            </a:r>
            <a:r>
              <a:rPr lang="ru-RU" sz="2400" i="1" dirty="0" err="1" smtClean="0"/>
              <a:t>греческого-жилище</a:t>
            </a:r>
            <a:r>
              <a:rPr lang="ru-RU" sz="2400" i="1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*   </a:t>
            </a:r>
            <a:r>
              <a:rPr lang="ru-RU" sz="2400" i="1" dirty="0" err="1" smtClean="0"/>
              <a:t>Оронимы</a:t>
            </a:r>
            <a:r>
              <a:rPr lang="ru-RU" sz="2400" i="1" dirty="0" smtClean="0"/>
              <a:t>- названия гор, холмов, ущелий;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*   Гидронимы-названия морей, озер, рек;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*   </a:t>
            </a:r>
            <a:r>
              <a:rPr lang="ru-RU" sz="2400" i="1" dirty="0" err="1" smtClean="0"/>
              <a:t>Годонимы</a:t>
            </a:r>
            <a:r>
              <a:rPr lang="ru-RU" sz="2400" i="1" dirty="0" smtClean="0"/>
              <a:t>- названия улиц, дорог, пути;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*   </a:t>
            </a:r>
            <a:r>
              <a:rPr lang="ru-RU" sz="2400" i="1" dirty="0" err="1" smtClean="0"/>
              <a:t>Агоронимы</a:t>
            </a:r>
            <a:r>
              <a:rPr lang="ru-RU" sz="2400" i="1" dirty="0" smtClean="0"/>
              <a:t>- названия площадей.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  Итак, топонимия- совокупность топонимов, выделенных по какому-нибудь признаку: языковому, хронологическому, территориальному.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i="1" dirty="0" smtClean="0"/>
              <a:t>   </a:t>
            </a:r>
            <a:r>
              <a:rPr lang="ru-RU" i="1" dirty="0" smtClean="0"/>
              <a:t> «Удивительная земля Южный Урал!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Она лежит как летопись, позволяя читать себя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по одним названиям…»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                  </a:t>
            </a:r>
            <a:r>
              <a:rPr lang="en-US" i="1" dirty="0" smtClean="0"/>
              <a:t>                                    </a:t>
            </a:r>
            <a:r>
              <a:rPr lang="ru-RU" sz="2400" i="1" dirty="0" smtClean="0"/>
              <a:t>М. С. Шагинян.</a:t>
            </a:r>
            <a:endParaRPr lang="ru-RU" i="1" dirty="0"/>
          </a:p>
        </p:txBody>
      </p:sp>
      <p:pic>
        <p:nvPicPr>
          <p:cNvPr id="5" name="Рисунок 4" descr="южный ура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496"/>
            <a:ext cx="8215370" cy="310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        Топонимика Урала</a:t>
            </a:r>
            <a:r>
              <a:rPr lang="ru-RU" sz="2400" i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 Первые уральские топонимические словари появились более двухсот лет назад.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Слово Урал упоминается в записях с 17 века.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Имеется несколько вариантов названий. Раньше его называли Камень, позже Большой камень, Пояс, Каменный пояс. В тюркских языках –</a:t>
            </a:r>
            <a:r>
              <a:rPr lang="ru-RU" sz="2400" i="1" dirty="0" err="1" smtClean="0"/>
              <a:t>Уралтау</a:t>
            </a:r>
            <a:r>
              <a:rPr lang="ru-RU" sz="2400" i="1" dirty="0" smtClean="0"/>
              <a:t>, «</a:t>
            </a:r>
            <a:r>
              <a:rPr lang="ru-RU" sz="2400" i="1" dirty="0" err="1" smtClean="0"/>
              <a:t>арал</a:t>
            </a:r>
            <a:r>
              <a:rPr lang="ru-RU" sz="2400" i="1" dirty="0" smtClean="0"/>
              <a:t>»-остров, в башкирском «</a:t>
            </a:r>
            <a:r>
              <a:rPr lang="ru-RU" sz="2400" i="1" dirty="0" err="1" smtClean="0"/>
              <a:t>уралыу</a:t>
            </a:r>
            <a:r>
              <a:rPr lang="ru-RU" sz="2400" i="1" dirty="0" smtClean="0"/>
              <a:t>»- обвивать, у народов манси-»</a:t>
            </a:r>
            <a:r>
              <a:rPr lang="ru-RU" sz="2400" i="1" dirty="0" err="1" smtClean="0"/>
              <a:t>ур</a:t>
            </a:r>
            <a:r>
              <a:rPr lang="ru-RU" sz="2400" i="1" dirty="0" smtClean="0"/>
              <a:t>» – хребет, горная гряда, «</a:t>
            </a:r>
            <a:r>
              <a:rPr lang="ru-RU" sz="2400" i="1" dirty="0" err="1" smtClean="0"/>
              <a:t>ал-ала</a:t>
            </a:r>
            <a:r>
              <a:rPr lang="ru-RU" sz="2400" i="1" dirty="0" smtClean="0"/>
              <a:t>»-верхняя часть, значит - верхняя часть хребта.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А Геродот и древние греки называли наши горы </a:t>
            </a:r>
            <a:r>
              <a:rPr lang="ru-RU" sz="2400" i="1" dirty="0" err="1" smtClean="0"/>
              <a:t>Рифейскими</a:t>
            </a:r>
            <a:r>
              <a:rPr lang="ru-RU" sz="2400" i="1" dirty="0" smtClean="0"/>
              <a:t> или </a:t>
            </a:r>
            <a:r>
              <a:rPr lang="ru-RU" sz="2400" i="1" dirty="0" err="1" smtClean="0"/>
              <a:t>Рипейскими</a:t>
            </a:r>
            <a:r>
              <a:rPr lang="ru-RU" sz="2400" i="1" dirty="0" smtClean="0"/>
              <a:t>.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</a:t>
            </a:r>
            <a:r>
              <a:rPr lang="ru-RU" sz="2000" i="1" dirty="0" smtClean="0"/>
              <a:t>Велик Урал! Богат Урал!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Взгляни с вершины исподлобья!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От самой Волги до </a:t>
            </a:r>
            <a:r>
              <a:rPr lang="ru-RU" sz="2000" i="1" dirty="0" err="1" smtClean="0"/>
              <a:t>Приобья</a:t>
            </a: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Леса, алмазы, нефть, металл.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А эти горы, эти руды.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Урала мощь и торжество.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Но не сокровища, а люди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Богатства главные его.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    С. </a:t>
            </a:r>
            <a:r>
              <a:rPr lang="ru-RU" sz="2000" i="1" dirty="0" err="1" smtClean="0"/>
              <a:t>Лукашин</a:t>
            </a:r>
            <a:r>
              <a:rPr lang="ru-RU" sz="20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Для примера иллюстрируем сказ Е. Пермяка «Каменный полоз».</a:t>
            </a:r>
            <a:endParaRPr lang="ru-RU" sz="2400" i="1" dirty="0"/>
          </a:p>
        </p:txBody>
      </p:sp>
      <p:pic>
        <p:nvPicPr>
          <p:cNvPr id="32774" name="Рисунок 3" descr="465420923c9c6787a2633e8487ed09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571500"/>
            <a:ext cx="4214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Топоним Челябинск – существует несколько версий  происхождения слова.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1.«…Эта крепость имя получила от ближайшего к ней, находящегося  выше на южной стороне реки бора, по башкирски- </a:t>
            </a:r>
            <a:r>
              <a:rPr lang="ru-RU" sz="2000" i="1" dirty="0" err="1" smtClean="0"/>
              <a:t>Челябе</a:t>
            </a:r>
            <a:r>
              <a:rPr lang="ru-RU" sz="2000" i="1" dirty="0" smtClean="0"/>
              <a:t> – </a:t>
            </a:r>
            <a:r>
              <a:rPr lang="ru-RU" sz="2000" i="1" dirty="0" err="1" smtClean="0"/>
              <a:t>карагай</a:t>
            </a:r>
            <a:r>
              <a:rPr lang="ru-RU" sz="2000" i="1" dirty="0" smtClean="0"/>
              <a:t>».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И. </a:t>
            </a:r>
            <a:r>
              <a:rPr lang="ru-RU" sz="2000" i="1" dirty="0" err="1" smtClean="0"/>
              <a:t>Гмелин</a:t>
            </a:r>
            <a:r>
              <a:rPr lang="ru-RU" sz="2000" i="1" dirty="0" smtClean="0"/>
              <a:t>. 1752г.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2. «</a:t>
            </a:r>
            <a:r>
              <a:rPr lang="ru-RU" sz="2000" i="1" dirty="0" err="1" smtClean="0"/>
              <a:t>Челяб</a:t>
            </a:r>
            <a:r>
              <a:rPr lang="ru-RU" sz="2000" i="1" dirty="0" smtClean="0"/>
              <a:t> – башкирское слово, в переводе ведро. Местоположение Челябинска, действительно, представляет </a:t>
            </a:r>
            <a:r>
              <a:rPr lang="ru-RU" sz="2000" i="1" dirty="0" err="1" smtClean="0"/>
              <a:t>ведрообразную</a:t>
            </a:r>
            <a:r>
              <a:rPr lang="ru-RU" sz="2000" i="1" dirty="0" smtClean="0"/>
              <a:t> котловину. Здесь же, неподалеку от города, протекает река </a:t>
            </a:r>
            <a:r>
              <a:rPr lang="ru-RU" sz="2000" i="1" dirty="0" err="1" smtClean="0"/>
              <a:t>Челябка</a:t>
            </a:r>
            <a:r>
              <a:rPr lang="ru-RU" sz="2000" i="1" dirty="0" smtClean="0"/>
              <a:t>».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Н. В. </a:t>
            </a:r>
            <a:r>
              <a:rPr lang="ru-RU" sz="2000" i="1" dirty="0" err="1" smtClean="0"/>
              <a:t>Витиевский</a:t>
            </a:r>
            <a:r>
              <a:rPr lang="ru-RU" sz="2000" i="1" dirty="0" smtClean="0"/>
              <a:t>. 1897г.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3. Урочище, где было возведено укрепление- нынешний </a:t>
            </a:r>
            <a:r>
              <a:rPr lang="ru-RU" sz="2000" i="1" dirty="0" err="1" smtClean="0"/>
              <a:t>Шершневский</a:t>
            </a:r>
            <a:r>
              <a:rPr lang="ru-RU" sz="2000" i="1" dirty="0" smtClean="0"/>
              <a:t> бор- </a:t>
            </a:r>
            <a:r>
              <a:rPr lang="ru-RU" sz="2000" i="1" dirty="0" err="1" smtClean="0"/>
              <a:t>Селябский</a:t>
            </a:r>
            <a:r>
              <a:rPr lang="ru-RU" sz="2000" i="1" dirty="0" smtClean="0"/>
              <a:t>- </a:t>
            </a:r>
            <a:r>
              <a:rPr lang="ru-RU" sz="2000" i="1" dirty="0" err="1" smtClean="0"/>
              <a:t>Целяби</a:t>
            </a:r>
            <a:r>
              <a:rPr lang="ru-RU" sz="2000" i="1" dirty="0" smtClean="0"/>
              <a:t> – Карагай- означает «сосновый бор», слово </a:t>
            </a:r>
            <a:r>
              <a:rPr lang="ru-RU" sz="2000" i="1" dirty="0" err="1" smtClean="0"/>
              <a:t>челяби</a:t>
            </a:r>
            <a:r>
              <a:rPr lang="ru-RU" sz="2000" i="1" dirty="0" smtClean="0"/>
              <a:t> – «господин», «хозяин».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И. И. Шувалов.1989г.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54738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Важнейшей формой внеклассной работы  признается кружок, который позволяет создать систематическую работу над лингвистикой.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/>
              <a:t>Основная цель: формирование </a:t>
            </a:r>
            <a:r>
              <a:rPr lang="ru-RU" i="1" dirty="0" err="1" smtClean="0"/>
              <a:t>лингвокраеведческой</a:t>
            </a:r>
            <a:r>
              <a:rPr lang="ru-RU" i="1" dirty="0" smtClean="0"/>
              <a:t> компетенции школьников. Она предполагает создание связи языка с историей и культурой региона. Это система знаний о культуре, истории, обычаях и традициях «малой» родины.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5" descr="P91702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613" y="1214438"/>
            <a:ext cx="4537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214313" y="285750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Шершневский бор – Селябский – Целяби - Карагай</a:t>
            </a: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400052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500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    </a:t>
            </a:r>
            <a:r>
              <a:rPr lang="ru-RU" sz="2000" i="1" dirty="0" smtClean="0"/>
              <a:t>Там, где дымились угольные копи,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Где стоял казачий хуторок,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Где Азия встречается с Европой,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Основан был шахтерский городок</a:t>
            </a:r>
            <a:r>
              <a:rPr lang="ru-RU" sz="2400" i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</a:t>
            </a:r>
            <a:r>
              <a:rPr lang="en-US" sz="2000" i="1" dirty="0" smtClean="0"/>
              <a:t>                             </a:t>
            </a:r>
            <a:r>
              <a:rPr lang="ru-RU" sz="2000" i="1" dirty="0" smtClean="0"/>
              <a:t>В. Пироженко.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i="1" dirty="0" smtClean="0"/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i="1" dirty="0" smtClean="0"/>
              <a:t>    </a:t>
            </a:r>
            <a:r>
              <a:rPr lang="ru-RU" sz="2000" i="1" dirty="0" smtClean="0"/>
              <a:t>Топоним Копейск произошел от русского нарицательного слова «копи» (копать)- прорытое под землей место разработки полезных ископаемых. «</a:t>
            </a:r>
            <a:r>
              <a:rPr lang="ru-RU" sz="2000" i="1" dirty="0" err="1" smtClean="0"/>
              <a:t>Закопушками</a:t>
            </a:r>
            <a:r>
              <a:rPr lang="ru-RU" sz="2000" i="1" dirty="0" smtClean="0"/>
              <a:t>» изначально называли местные шахты, а все в совокупности - Челябинские Копи. А шахты в первом гнезде вокруг озера Тугайкуль именовались Тугайкульскими  Копями.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Интересна   легенда о Тугай-батыре  и озере Тугайкуль из книги Юрия   Подкорытова «Сказки из старинной шкатулки».</a:t>
            </a:r>
            <a:endParaRPr lang="ru-RU" sz="2000" i="1" dirty="0"/>
          </a:p>
        </p:txBody>
      </p:sp>
      <p:pic>
        <p:nvPicPr>
          <p:cNvPr id="6" name="Рисунок 5" descr="копей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71480"/>
            <a:ext cx="1857388" cy="277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 В Копейском городском округе примерно 800 топонимов.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Совершая экскурс в историю поселка, мы узнали, что название он получил по имени русского купца- подрядчика Потанина, принимавшего участие в строительстве Сибирской железной дороги.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Основан поселок в 1892 году как станция. Своим рождением он обязан месторождению глины – трепела, для переработки которой был построен завод, он являлся градообразующим предприятием поселка.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Значит название поселка именное, то есть, названное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по имени.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/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 Строительство Транссибирской железной дороги на</a:t>
            </a:r>
            <a:br>
              <a:rPr lang="ru-RU" sz="2800" i="1" dirty="0" smtClean="0"/>
            </a:br>
            <a:r>
              <a:rPr lang="ru-RU" sz="2800" i="1" dirty="0" smtClean="0"/>
              <a:t>              участке Челябинск – Курган в 1892 году.</a:t>
            </a:r>
            <a:endParaRPr lang="ru-RU" sz="2800" i="1" dirty="0"/>
          </a:p>
        </p:txBody>
      </p:sp>
      <p:pic>
        <p:nvPicPr>
          <p:cNvPr id="6" name="Содержимое 5" descr="ж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183880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 Обращаясь</a:t>
            </a:r>
            <a:r>
              <a:rPr lang="ru-RU" dirty="0" smtClean="0"/>
              <a:t> </a:t>
            </a:r>
            <a:r>
              <a:rPr lang="ru-RU" sz="2400" i="1" dirty="0" smtClean="0"/>
              <a:t>к топонимике , мы узнали о названии озера </a:t>
            </a:r>
            <a:r>
              <a:rPr lang="ru-RU" sz="2400" i="1" dirty="0" err="1" smtClean="0"/>
              <a:t>Шелюгино</a:t>
            </a:r>
            <a:r>
              <a:rPr lang="ru-RU" sz="2400" i="1" dirty="0" smtClean="0"/>
              <a:t> в нашем поселке. Рождено оно было в болотной котловине в 1943 году при строительстве ТЭЦ в годы Великой Отечественной войны.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 В основе его названия лежит русское диалектное слово- «шелюга», что в переводе значит «красная верба, краснотал».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И по сей день  весной вокруг озера распускаются деревья красной вербы.</a:t>
            </a:r>
            <a:endParaRPr lang="ru-RU" sz="2400" i="1" dirty="0"/>
          </a:p>
        </p:txBody>
      </p:sp>
      <p:pic>
        <p:nvPicPr>
          <p:cNvPr id="37894" name="Picture 7" descr="gal-571-Vtoroe_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143380"/>
            <a:ext cx="46434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gal-571-Vtoroe_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500563"/>
            <a:ext cx="35718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 А если кто и позабудет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 Великий подвиг </a:t>
            </a:r>
            <a:r>
              <a:rPr lang="ru-RU" sz="2000" i="1" dirty="0" err="1" smtClean="0"/>
              <a:t>копейчан</a:t>
            </a:r>
            <a:r>
              <a:rPr lang="ru-RU" sz="2000" i="1" dirty="0" smtClean="0"/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Пусть улицы напомнят людям.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Чьи носят нынче имена.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</a:t>
            </a:r>
            <a:r>
              <a:rPr lang="ru-RU" sz="2000" i="1" dirty="0" err="1" smtClean="0"/>
              <a:t>Шивцова</a:t>
            </a:r>
            <a:r>
              <a:rPr lang="ru-RU" sz="2000" i="1" dirty="0" smtClean="0"/>
              <a:t> Аня, 9 </a:t>
            </a:r>
            <a:r>
              <a:rPr lang="ru-RU" sz="2000" i="1" dirty="0" err="1" smtClean="0"/>
              <a:t>кл</a:t>
            </a:r>
            <a:r>
              <a:rPr lang="ru-RU" sz="2000" i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Наш поселок условно делится на микрорайоны, их пять: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Центральный, Колхозный, Станционный, Музыкальный и Шанхай.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Топоним Шанхай переводится из китайского языка - «скопище землянок». Первые строители селились на этих местах и строили себе жилье из глины и камышита.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Ансамбль улиц поселка «Музыкальный» назван в честь имен русских композиторов: Рахманинова,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</a:t>
            </a:r>
            <a:r>
              <a:rPr lang="ru-RU" sz="2000" i="1" dirty="0" err="1" smtClean="0"/>
              <a:t>Алябьева</a:t>
            </a:r>
            <a:r>
              <a:rPr lang="ru-RU" sz="2000" i="1" dirty="0" smtClean="0"/>
              <a:t>, Рубинштейна, Чайковского (эта улица в др. микрорайоне).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8572560" cy="5398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Мы выяснили, что названия </a:t>
            </a:r>
            <a:r>
              <a:rPr lang="ru-RU" sz="2000" i="1" dirty="0" err="1" smtClean="0"/>
              <a:t>годонимов</a:t>
            </a:r>
            <a:r>
              <a:rPr lang="ru-RU" sz="2000" i="1" dirty="0" smtClean="0"/>
              <a:t> (названий улиц)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произошли от: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/>
              <a:t>- имен и фамилий известных людей- именные улицы: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ул. Есенина, Мориса Тореза, Павлика Морозова, Ухтомского, Димитрова, В. Васнецова,  генерала Тухачевского.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/>
              <a:t>- от имен городов и географических названий: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ул.Луганская, Южноуральская, Потанинская, Томская, Сахалинская, </a:t>
            </a:r>
            <a:r>
              <a:rPr lang="ru-RU" sz="2000" i="1" dirty="0" err="1" smtClean="0"/>
              <a:t>Ново-российская</a:t>
            </a:r>
            <a:r>
              <a:rPr lang="ru-RU" sz="2000" i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i="1" dirty="0" smtClean="0"/>
              <a:t>- от названий положительных прилагательных: ул. Театральная, Транспортная, Колхозная, Приозерная, Металлургическая.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- по имени полезных ископаемых и природных богатств Урала названы улицы:  Алмазная, Гранитная, пер. Хрустальный.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         </a:t>
            </a:r>
            <a:r>
              <a:rPr lang="en-US" sz="2000" i="1" dirty="0" smtClean="0"/>
              <a:t>                              </a:t>
            </a:r>
            <a:r>
              <a:rPr lang="ru-RU" sz="2000" i="1" dirty="0" smtClean="0"/>
              <a:t>Шлифовала природа веками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         </a:t>
            </a:r>
            <a:r>
              <a:rPr lang="en-US" sz="2000" i="1" dirty="0" smtClean="0"/>
              <a:t>                              </a:t>
            </a:r>
            <a:r>
              <a:rPr lang="ru-RU" sz="2000" i="1" dirty="0" smtClean="0"/>
              <a:t>Хризолиты и солнечный камень,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         </a:t>
            </a:r>
            <a:r>
              <a:rPr lang="en-US" sz="2000" i="1" dirty="0" smtClean="0"/>
              <a:t>                             </a:t>
            </a:r>
            <a:r>
              <a:rPr lang="ru-RU" sz="2000" i="1" dirty="0" err="1" smtClean="0"/>
              <a:t>Голубого</a:t>
            </a:r>
            <a:r>
              <a:rPr lang="ru-RU" sz="2000" i="1" dirty="0" smtClean="0"/>
              <a:t> топаза слезу,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         </a:t>
            </a:r>
            <a:r>
              <a:rPr lang="en-US" sz="2000" i="1" dirty="0" smtClean="0"/>
              <a:t>                             </a:t>
            </a:r>
            <a:r>
              <a:rPr lang="ru-RU" sz="2000" i="1" dirty="0" err="1" smtClean="0"/>
              <a:t>Вишневиты</a:t>
            </a:r>
            <a:r>
              <a:rPr lang="ru-RU" sz="2000" i="1" dirty="0" smtClean="0"/>
              <a:t>, хрусталь, бирюзу.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                     А. Подогов.</a:t>
            </a:r>
            <a:endParaRPr lang="ru-RU" sz="2000" i="1" dirty="0"/>
          </a:p>
        </p:txBody>
      </p:sp>
      <p:pic>
        <p:nvPicPr>
          <p:cNvPr id="4" name="Рисунок 3" descr="уральские самоцве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14818"/>
            <a:ext cx="392909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642918"/>
            <a:ext cx="8183562" cy="5643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Урал! Земля уральская! Не раз она была воспета в сказах и стихах</a:t>
            </a:r>
            <a:r>
              <a:rPr lang="ru-RU" sz="2400" i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</a:t>
            </a:r>
            <a:r>
              <a:rPr lang="ru-RU" sz="2000" i="1" dirty="0" smtClean="0"/>
              <a:t> Наш потанинский поэт Виктор Нечаев с теплом и любовью так пишет о нашем поселке: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i="1" dirty="0" smtClean="0"/>
          </a:p>
          <a:p>
            <a:pPr marL="263525" indent="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         Маленький поселок станционный,                               </a:t>
            </a:r>
          </a:p>
          <a:p>
            <a:pPr marL="263525" indent="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         Словно тихий отзвук патефонный.</a:t>
            </a:r>
          </a:p>
          <a:p>
            <a:pPr marL="263525" indent="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         Стадион с площадкой танцевальной</a:t>
            </a:r>
          </a:p>
          <a:p>
            <a:pPr marL="263525" indent="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         Возле нашей улицы центральной.</a:t>
            </a:r>
          </a:p>
          <a:p>
            <a:pPr marL="263525" indent="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       </a:t>
            </a:r>
            <a:r>
              <a:rPr lang="ru-RU" sz="2000" b="1" i="1" dirty="0" smtClean="0"/>
              <a:t>  </a:t>
            </a:r>
            <a:r>
              <a:rPr lang="ru-RU" sz="2000" b="1" i="1" dirty="0" smtClean="0"/>
              <a:t>Десять двухэтажек шлакоблочных,</a:t>
            </a:r>
          </a:p>
          <a:p>
            <a:pPr marL="263525" indent="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      </a:t>
            </a:r>
            <a:r>
              <a:rPr lang="ru-RU" sz="2000" b="1" i="1" dirty="0" smtClean="0"/>
              <a:t>   </a:t>
            </a:r>
            <a:r>
              <a:rPr lang="ru-RU" sz="2000" b="1" i="1" dirty="0" smtClean="0"/>
              <a:t>Неказистых, довоенных, прочных,</a:t>
            </a:r>
          </a:p>
          <a:p>
            <a:pPr marL="263525" indent="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      </a:t>
            </a:r>
            <a:r>
              <a:rPr lang="ru-RU" sz="2000" b="1" i="1" dirty="0" smtClean="0"/>
              <a:t>   </a:t>
            </a:r>
            <a:r>
              <a:rPr lang="ru-RU" sz="2000" b="1" i="1" dirty="0" smtClean="0"/>
              <a:t>Я там жил в военные года,</a:t>
            </a:r>
          </a:p>
          <a:p>
            <a:pPr marL="263525" indent="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i="1" dirty="0" smtClean="0"/>
              <a:t>      </a:t>
            </a:r>
            <a:r>
              <a:rPr lang="ru-RU" sz="2000" b="1" i="1" dirty="0" smtClean="0"/>
              <a:t>   </a:t>
            </a:r>
            <a:r>
              <a:rPr lang="ru-RU" sz="2000" b="1" i="1" dirty="0" smtClean="0"/>
              <a:t>В них друзей моих уж нет следа…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/>
              <a:t>                         </a:t>
            </a:r>
          </a:p>
        </p:txBody>
      </p:sp>
      <p:pic>
        <p:nvPicPr>
          <p:cNvPr id="4" name="Рисунок 3" descr="4773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357694"/>
            <a:ext cx="2476517" cy="1857388"/>
          </a:xfrm>
          <a:prstGeom prst="rect">
            <a:avLst/>
          </a:prstGeom>
        </p:spPr>
      </p:pic>
      <p:pic>
        <p:nvPicPr>
          <p:cNvPr id="5" name="Рисунок 4" descr="gerbKopey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785926"/>
            <a:ext cx="1782836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857232"/>
            <a:ext cx="8183562" cy="5643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318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i="1" dirty="0" smtClean="0"/>
              <a:t>                          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 Поселковой улицей пройдусь,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 В своих чувствах старых разберусь,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 Не ушло с годами , не ушло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 Лет далеких детское тепло.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В школе детский дом военных лет,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В кочегарке Муха – старый дед,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В классах пятерым один букварь,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«Мама» Зоя, Сашенька Кобзарь.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Столь имен в блокноте не вместить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И нельзя до смерти позабыть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Маленький поселок станционный,                               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 Словно тихий отзвук патефонный.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                                                                       </a:t>
            </a:r>
          </a:p>
          <a:p>
            <a:pPr marL="95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i="1" smtClean="0"/>
              <a:t>                                                                                      В</a:t>
            </a:r>
            <a:r>
              <a:rPr lang="ru-RU" sz="1800" b="1" i="1" dirty="0" smtClean="0"/>
              <a:t>. Нечаев.</a:t>
            </a:r>
          </a:p>
          <a:p>
            <a:pPr marL="6318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i="1" dirty="0" smtClean="0"/>
          </a:p>
          <a:p>
            <a:pPr marL="6318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i="1" dirty="0" smtClean="0"/>
          </a:p>
          <a:p>
            <a:pPr marL="6318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i="1" dirty="0" smtClean="0"/>
          </a:p>
          <a:p>
            <a:pPr marL="631825" indent="-952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i="1" dirty="0" smtClean="0"/>
              <a:t>          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9306" b="5489"/>
          <a:stretch>
            <a:fillRect/>
          </a:stretch>
        </p:blipFill>
        <p:spPr bwMode="auto">
          <a:xfrm>
            <a:off x="6072198" y="214290"/>
            <a:ext cx="29527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557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i="1" dirty="0" smtClean="0"/>
              <a:t>    </a:t>
            </a:r>
            <a:r>
              <a:rPr lang="ru-RU" sz="3200" i="1" dirty="0" smtClean="0"/>
              <a:t>Мы любим свой край, свой город и поселок.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dirty="0" smtClean="0"/>
              <a:t>    Родились в нем и выросли. Названия улиц слышали с   детства. Они, как наше собственное имя, мы привыкли к ним.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i="1" dirty="0" smtClean="0"/>
              <a:t>     Копейск- интересный город, со своей историей, судьбой, а топонимы, относящиеся к нашей «малой» родине, - это его история, прошлое и настоящее.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Важнейшую роль в развитии краеведения или </a:t>
            </a:r>
            <a:r>
              <a:rPr lang="ru-RU" i="1" dirty="0" err="1" smtClean="0"/>
              <a:t>родиноведения</a:t>
            </a:r>
            <a:r>
              <a:rPr lang="ru-RU" i="1" dirty="0" smtClean="0"/>
              <a:t> в России сыграл К. Д. Ушинский.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Он обосновал </a:t>
            </a:r>
            <a:r>
              <a:rPr lang="ru-RU" i="1" dirty="0" err="1" smtClean="0"/>
              <a:t>родиноведческий</a:t>
            </a:r>
            <a:r>
              <a:rPr lang="ru-RU" i="1" dirty="0" smtClean="0"/>
              <a:t> принцип в обучении, показал его большие воспитательные и образовательные возможности.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143008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Нам интересно узнать, что же таится в имени нашего дома? Эти тайны нам помогает узнать  наука топонимика.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9334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358246" cy="5114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</a:t>
            </a:r>
            <a:r>
              <a:rPr lang="en-US" sz="2400" i="1" dirty="0" smtClean="0"/>
              <a:t>                                </a:t>
            </a:r>
            <a:r>
              <a:rPr lang="ru-RU" sz="2400" i="1" dirty="0" smtClean="0"/>
              <a:t>Родной мой город - труженик, шахтер,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</a:t>
            </a:r>
            <a:r>
              <a:rPr lang="en-US" sz="2400" i="1" dirty="0" smtClean="0"/>
              <a:t>                                 </a:t>
            </a:r>
            <a:r>
              <a:rPr lang="ru-RU" sz="2400" i="1" dirty="0" smtClean="0"/>
              <a:t>Еще напишут о тебе поэты…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</a:t>
            </a:r>
            <a:r>
              <a:rPr lang="en-US" sz="2400" i="1" dirty="0" smtClean="0"/>
              <a:t>                                </a:t>
            </a:r>
            <a:r>
              <a:rPr lang="ru-RU" sz="2400" i="1" dirty="0" smtClean="0"/>
              <a:t>Среди уральских голубых озер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</a:t>
            </a:r>
            <a:r>
              <a:rPr lang="en-US" sz="2400" i="1" dirty="0" smtClean="0"/>
              <a:t>                                </a:t>
            </a:r>
            <a:r>
              <a:rPr lang="ru-RU" sz="2400" i="1" dirty="0" smtClean="0"/>
              <a:t>Отмечен ты судьбой особой метой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</a:t>
            </a:r>
            <a:r>
              <a:rPr lang="en-US" sz="2400" i="1" dirty="0" smtClean="0"/>
              <a:t>                                </a:t>
            </a:r>
            <a:r>
              <a:rPr lang="ru-RU" sz="2400" i="1" dirty="0" smtClean="0"/>
              <a:t>Ты на- гора свой уголь выдавал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</a:t>
            </a:r>
            <a:r>
              <a:rPr lang="en-US" sz="2400" i="1" dirty="0" smtClean="0"/>
              <a:t>                                </a:t>
            </a:r>
            <a:r>
              <a:rPr lang="ru-RU" sz="2400" i="1" dirty="0" smtClean="0"/>
              <a:t>Не ради Славы, только ради жизни.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</a:t>
            </a:r>
            <a:r>
              <a:rPr lang="en-US" sz="2400" i="1" dirty="0" smtClean="0"/>
              <a:t>                                </a:t>
            </a:r>
            <a:r>
              <a:rPr lang="ru-RU" sz="2400" i="1" dirty="0" smtClean="0"/>
              <a:t>Ты нас в таком же духе воспитал,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</a:t>
            </a:r>
            <a:r>
              <a:rPr lang="en-US" sz="2400" i="1" dirty="0" smtClean="0"/>
              <a:t>                                </a:t>
            </a:r>
            <a:r>
              <a:rPr lang="ru-RU" sz="2400" i="1" dirty="0" smtClean="0"/>
              <a:t>Чтобы служили верою Отчизне.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                              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В. Нечаев.</a:t>
            </a:r>
            <a:endParaRPr lang="ru-RU" sz="2400" i="1" dirty="0"/>
          </a:p>
        </p:txBody>
      </p:sp>
      <p:pic>
        <p:nvPicPr>
          <p:cNvPr id="4" name="Рисунок 3" descr="памят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2285735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Содержимое 3" descr="1275421906_arakul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357298"/>
            <a:ext cx="7429500" cy="5003800"/>
          </a:xfrm>
        </p:spPr>
      </p:pic>
      <p:sp>
        <p:nvSpPr>
          <p:cNvPr id="3" name="TextBox 2"/>
          <p:cNvSpPr txBox="1"/>
          <p:nvPr/>
        </p:nvSpPr>
        <p:spPr>
          <a:xfrm>
            <a:off x="1071538" y="35716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9388" algn="l"/>
                <a:tab pos="263525" algn="l"/>
                <a:tab pos="442913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Окрестности озера Курочкино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/>
              <a:t>        </a:t>
            </a:r>
            <a:br>
              <a:rPr lang="ru-RU" sz="2400" i="1" dirty="0" smtClean="0"/>
            </a:br>
            <a:r>
              <a:rPr lang="ru-RU" sz="2400" i="1" dirty="0" smtClean="0"/>
              <a:t>        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       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  </a:t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4" name="Содержимое 3" descr="серебрянное копытц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357686" cy="471490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71902" y="642918"/>
            <a:ext cx="5072098" cy="5640569"/>
          </a:xfrm>
        </p:spPr>
        <p:txBody>
          <a:bodyPr/>
          <a:lstStyle/>
          <a:p>
            <a:pPr marL="90488" indent="-3175">
              <a:buNone/>
            </a:pPr>
            <a:r>
              <a:rPr lang="ru-RU" sz="2000" i="1" dirty="0" smtClean="0"/>
              <a:t>    Пирамидальный город! Город угля!</a:t>
            </a:r>
            <a:br>
              <a:rPr lang="ru-RU" sz="2000" i="1" dirty="0" smtClean="0"/>
            </a:br>
            <a:r>
              <a:rPr lang="ru-RU" sz="2000" i="1" dirty="0" smtClean="0"/>
              <a:t>     Здесь в призрачном дыханьи     поутру,</a:t>
            </a:r>
            <a:br>
              <a:rPr lang="ru-RU" sz="2000" i="1" dirty="0" smtClean="0"/>
            </a:br>
            <a:r>
              <a:rPr lang="ru-RU" sz="2000" i="1" dirty="0" smtClean="0"/>
              <a:t>     О солнце острия свои обуглив,</a:t>
            </a:r>
            <a:br>
              <a:rPr lang="ru-RU" sz="2000" i="1" dirty="0" smtClean="0"/>
            </a:br>
            <a:r>
              <a:rPr lang="ru-RU" sz="2000" i="1" dirty="0" smtClean="0"/>
              <a:t>     Дымятся терриконы на ветру.</a:t>
            </a:r>
            <a:br>
              <a:rPr lang="ru-RU" sz="2000" i="1" dirty="0" smtClean="0"/>
            </a:br>
            <a:r>
              <a:rPr lang="ru-RU" sz="2000" i="1" dirty="0" smtClean="0"/>
              <a:t>     А вечерами, с крыш домов</a:t>
            </a:r>
            <a:br>
              <a:rPr lang="ru-RU" sz="2000" i="1" dirty="0" smtClean="0"/>
            </a:br>
            <a:r>
              <a:rPr lang="ru-RU" sz="2000" i="1" dirty="0" smtClean="0"/>
              <a:t>     скатившись,</a:t>
            </a:r>
            <a:br>
              <a:rPr lang="ru-RU" sz="2000" i="1" dirty="0" smtClean="0"/>
            </a:br>
            <a:r>
              <a:rPr lang="ru-RU" sz="2000" i="1" dirty="0" smtClean="0"/>
              <a:t>     Обласканный чарующей зарей,</a:t>
            </a:r>
            <a:br>
              <a:rPr lang="ru-RU" sz="2000" i="1" dirty="0" smtClean="0"/>
            </a:br>
            <a:r>
              <a:rPr lang="ru-RU" sz="2000" i="1" dirty="0" smtClean="0"/>
              <a:t>     По городу Серебряным Копытцем</a:t>
            </a:r>
            <a:br>
              <a:rPr lang="ru-RU" sz="2000" i="1" dirty="0" smtClean="0"/>
            </a:br>
            <a:r>
              <a:rPr lang="ru-RU" sz="2000" i="1" dirty="0" smtClean="0"/>
              <a:t>     Постукивает месяц озорной.</a:t>
            </a:r>
            <a:br>
              <a:rPr lang="ru-RU" sz="2000" i="1" dirty="0" smtClean="0"/>
            </a:br>
            <a:r>
              <a:rPr lang="ru-RU" sz="2000" i="1" dirty="0" smtClean="0"/>
              <a:t>     О город копей! Край </a:t>
            </a:r>
            <a:r>
              <a:rPr lang="ru-RU" sz="2000" i="1" dirty="0" err="1" smtClean="0"/>
              <a:t>бажовских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     сказов!</a:t>
            </a:r>
            <a:br>
              <a:rPr lang="ru-RU" sz="2000" i="1" dirty="0" smtClean="0"/>
            </a:br>
            <a:r>
              <a:rPr lang="ru-RU" sz="2000" i="1" dirty="0" smtClean="0"/>
              <a:t>    Ты сразу по душе пришелся мне.</a:t>
            </a:r>
            <a:br>
              <a:rPr lang="ru-RU" sz="2000" i="1" dirty="0" smtClean="0"/>
            </a:br>
            <a:r>
              <a:rPr lang="ru-RU" sz="2000" i="1" dirty="0" smtClean="0"/>
              <a:t>    Направив в шахты волны мирных </a:t>
            </a:r>
            <a:br>
              <a:rPr lang="ru-RU" sz="2000" i="1" dirty="0" smtClean="0"/>
            </a:br>
            <a:r>
              <a:rPr lang="ru-RU" sz="2000" i="1" dirty="0" smtClean="0"/>
              <a:t>    касок,</a:t>
            </a:r>
            <a:br>
              <a:rPr lang="ru-RU" sz="2000" i="1" dirty="0" smtClean="0"/>
            </a:br>
            <a:r>
              <a:rPr lang="ru-RU" sz="2000" i="1" dirty="0" smtClean="0"/>
              <a:t>    Ты снова дремлешь в древней</a:t>
            </a:r>
            <a:br>
              <a:rPr lang="ru-RU" sz="2000" i="1" dirty="0" smtClean="0"/>
            </a:br>
            <a:r>
              <a:rPr lang="ru-RU" sz="2000" i="1" dirty="0" smtClean="0"/>
              <a:t>    тишине.                     </a:t>
            </a:r>
          </a:p>
          <a:p>
            <a:pPr marL="90488" indent="-3175">
              <a:buNone/>
            </a:pPr>
            <a:r>
              <a:rPr lang="ru-RU" sz="2000" i="1" dirty="0" smtClean="0"/>
              <a:t>                                              А. Бурьянов.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183880" cy="54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                </a:t>
            </a:r>
            <a:r>
              <a:rPr lang="ru-RU" sz="2400" i="1" dirty="0" err="1" smtClean="0"/>
              <a:t>Целеполагание</a:t>
            </a:r>
            <a:r>
              <a:rPr lang="ru-RU" sz="2400" i="1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1. Содействовать патриотическому, нравственно – эстетическому воспитанию обучающихся на основе традиций Урала.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2. Расширять кругозор, развивать эмоциональную сферу, познавательные интересы.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3. Способствовать формированию ценностных ориентиров.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4. Создавать условия для формирования интеллектуальных и практических умений.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56436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                          Задачи курса: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* Формирование интереса к лингвистическим</a:t>
            </a: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фактам Южного Урала.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* Формирование представления о лингвистике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</a:t>
            </a:r>
            <a:r>
              <a:rPr lang="ru-RU" sz="2400" i="1" dirty="0" smtClean="0"/>
              <a:t> как топонимической науке.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* Обучение навыкам исследовательской и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 поисковой работы.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57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i="1" dirty="0" smtClean="0"/>
              <a:t>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i="1" dirty="0" smtClean="0"/>
              <a:t>                  Методы и приемы работы: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/>
              <a:t>     </a:t>
            </a:r>
            <a:r>
              <a:rPr lang="ru-RU" sz="2400" i="1" dirty="0" smtClean="0"/>
              <a:t>Слово учителя, сообщение учащихся.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i="1" dirty="0" smtClean="0"/>
              <a:t>     Сопоставление фактов топонимических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i="1" dirty="0" smtClean="0"/>
              <a:t>     названий.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i="1" dirty="0" smtClean="0"/>
              <a:t>     Решение лингвистических задач.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i="1" dirty="0" smtClean="0"/>
              <a:t>    Использование занимательного материала.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i="1" dirty="0" smtClean="0"/>
              <a:t>    Использование иллюстративного материала.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i="1" dirty="0" smtClean="0"/>
              <a:t>    Работа со словарями (Толковый, В. И. Даля,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этимологический, топонимический),                    справочниками, энциклопедиями, периодическими             изданиями.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b="1" i="1" dirty="0" smtClean="0"/>
              <a:t>    Создание мини- текстов.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Выбор форм проведения занятий по лингвистическому краеведению зависит от ряда факторов: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Профиля и проблемы школы, программного обеспечения и методической темы ОУ, кафедры МО и педагога.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От интересов и полноты методической копилки учителя.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/>
              <a:t>От  интересов и запросов ученического коллектива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470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Формы работы: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*Творческие работы.       * Заочные экскурсии.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i="1" dirty="0" smtClean="0"/>
              <a:t>*Поисковые задания.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ru-RU" sz="24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*Круглые столы.                    * Предметные недели.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   * Встречи с интересными людьми.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i="1" dirty="0" smtClean="0"/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* </a:t>
            </a:r>
            <a:r>
              <a:rPr lang="ru-RU" sz="2400" i="1" dirty="0" smtClean="0"/>
              <a:t>Экскурсии в музеи, библиотеки</a:t>
            </a:r>
            <a:r>
              <a:rPr lang="ru-RU" sz="2400" dirty="0" smtClean="0"/>
              <a:t>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  * </a:t>
            </a:r>
            <a:r>
              <a:rPr lang="ru-RU" sz="2400" i="1" dirty="0" smtClean="0"/>
              <a:t>Презентации</a:t>
            </a:r>
            <a:r>
              <a:rPr lang="ru-RU" sz="2400" dirty="0" smtClean="0"/>
              <a:t> материалов.   </a:t>
            </a:r>
            <a:r>
              <a:rPr lang="ru-RU" sz="2400" i="1" dirty="0" smtClean="0"/>
              <a:t>* Просмотр видеофильмов.</a:t>
            </a:r>
            <a:r>
              <a:rPr lang="ru-RU" sz="2000" i="1" dirty="0" smtClean="0"/>
              <a:t>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2727</Words>
  <Application>Microsoft Office PowerPoint</Application>
  <PresentationFormat>Экран (4:3)</PresentationFormat>
  <Paragraphs>338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Внеклассная работа по русскому языку   из опыта работы Рогожниковой Е. В.,   учителя русского языка и литературы высшей категории МОУ СОШ № 24 КГО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        Строительство Транссибирской железной дороги на               участке Челябинск – Курган в 1892 году.</vt:lpstr>
      <vt:lpstr>Слайд 34</vt:lpstr>
      <vt:lpstr>Слайд 35</vt:lpstr>
      <vt:lpstr>Слайд 36</vt:lpstr>
      <vt:lpstr>Слайд 37</vt:lpstr>
      <vt:lpstr>Слайд 38</vt:lpstr>
      <vt:lpstr>Слайд 39</vt:lpstr>
      <vt:lpstr>Нам интересно узнать, что же таится в имени нашего дома? Эти тайны нам помогает узнать  наука топонимика.</vt:lpstr>
      <vt:lpstr>Слайд 41</vt:lpstr>
      <vt:lpstr>Слайд 42</vt:lpstr>
      <vt:lpstr>                                   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Лингвистическое краеведение</dc:title>
  <dc:creator>DNA7 X86</dc:creator>
  <cp:lastModifiedBy>DNA7 X86</cp:lastModifiedBy>
  <cp:revision>169</cp:revision>
  <dcterms:created xsi:type="dcterms:W3CDTF">2011-04-06T11:25:06Z</dcterms:created>
  <dcterms:modified xsi:type="dcterms:W3CDTF">2011-06-18T14:20:20Z</dcterms:modified>
</cp:coreProperties>
</file>