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6" r:id="rId11"/>
    <p:sldId id="279" r:id="rId12"/>
    <p:sldId id="278" r:id="rId13"/>
    <p:sldId id="280" r:id="rId14"/>
    <p:sldId id="281" r:id="rId15"/>
    <p:sldId id="277" r:id="rId16"/>
    <p:sldId id="275" r:id="rId17"/>
    <p:sldId id="273" r:id="rId18"/>
    <p:sldId id="274" r:id="rId19"/>
    <p:sldId id="258" r:id="rId20"/>
    <p:sldId id="261" r:id="rId21"/>
    <p:sldId id="259" r:id="rId22"/>
    <p:sldId id="264" r:id="rId23"/>
    <p:sldId id="263" r:id="rId24"/>
    <p:sldId id="262" r:id="rId25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44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3947" y="578883"/>
            <a:ext cx="6230107" cy="414528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41782" y="2426941"/>
            <a:ext cx="5829300" cy="24384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541782" y="4913376"/>
            <a:ext cx="5829300" cy="12192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644640"/>
            <a:ext cx="6137910" cy="140208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7190" y="707136"/>
            <a:ext cx="6137910" cy="5583936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711206"/>
            <a:ext cx="1485900" cy="70103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0050" y="711204"/>
            <a:ext cx="4457700" cy="70104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644640"/>
            <a:ext cx="6137910" cy="140208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190" y="707136"/>
            <a:ext cx="6137910" cy="5583936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3947" y="578883"/>
            <a:ext cx="6230107" cy="578843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258" y="6571488"/>
            <a:ext cx="6137910" cy="902208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1258" y="7499312"/>
            <a:ext cx="6137910" cy="560832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5764" y="707136"/>
            <a:ext cx="2948940" cy="585216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66520" y="707136"/>
            <a:ext cx="2948940" cy="585216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644640"/>
            <a:ext cx="6137910" cy="140208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418" y="772584"/>
            <a:ext cx="2948940" cy="1056216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9127" y="772584"/>
            <a:ext cx="2948940" cy="1056216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5418" y="1930400"/>
            <a:ext cx="2948940" cy="465328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9127" y="1930400"/>
            <a:ext cx="2948940" cy="465328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088" y="711200"/>
            <a:ext cx="2228850" cy="12192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154135" y="1930403"/>
            <a:ext cx="2228850" cy="5608149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1030" y="1240192"/>
            <a:ext cx="3469619" cy="62992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4800600" y="578883"/>
            <a:ext cx="1743454" cy="57912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6682741"/>
            <a:ext cx="6172200" cy="140208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4847034" y="711200"/>
            <a:ext cx="1680210" cy="5615307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16110" y="581024"/>
            <a:ext cx="4443984" cy="57912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3947" y="578883"/>
            <a:ext cx="6230107" cy="73152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77190" y="6647453"/>
            <a:ext cx="6137910" cy="140208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77190" y="707136"/>
            <a:ext cx="6137910" cy="5583936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2832246" y="8149168"/>
            <a:ext cx="1714500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49F79C7-B012-4529-8C25-C0C9CC8959CC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4546746" y="8149168"/>
            <a:ext cx="1714500" cy="48683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261246" y="8149168"/>
            <a:ext cx="342900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924CC78-C1D8-4C02-82FD-C44D9974AD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dirty="0" smtClean="0"/>
              <a:t>Муниципальное казенное дошкольное образовательное </a:t>
            </a:r>
            <a:r>
              <a:rPr lang="ru-RU" sz="2700" dirty="0" smtClean="0"/>
              <a:t>учреждение «Детский сад № 19»</a:t>
            </a:r>
            <a:br>
              <a:rPr lang="ru-RU" sz="2700" dirty="0" smtClean="0"/>
            </a:br>
            <a:r>
              <a:rPr lang="ru-RU" sz="2700" dirty="0" smtClean="0"/>
              <a:t>г. </a:t>
            </a:r>
            <a:r>
              <a:rPr lang="ru-RU" sz="2700" dirty="0" smtClean="0"/>
              <a:t>К</a:t>
            </a:r>
            <a:r>
              <a:rPr lang="ru-RU" sz="2700" dirty="0" smtClean="0"/>
              <a:t>оркино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Организационно-управленческая модель поддержки и </a:t>
            </a:r>
            <a:r>
              <a:rPr lang="ru-RU" b="1" dirty="0" err="1" smtClean="0"/>
              <a:t>психолого</a:t>
            </a:r>
            <a:r>
              <a:rPr lang="ru-RU" b="1" dirty="0" smtClean="0"/>
              <a:t> – педагогического  сопровождения  педагогов  работающими с детьми, имеющими высокий потенциал развития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81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836712" y="443541"/>
            <a:ext cx="5292588" cy="230425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Студия арт-педагогики</a:t>
            </a:r>
          </a:p>
          <a:p>
            <a:pPr algn="ctr" rtl="0"/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«Цветной мир»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6150" name="Picture 6" descr="C:\Users\ingeneer\Desktop\1 апреля\2nOIAlaQo3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3059833"/>
            <a:ext cx="3726414" cy="41044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084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ingeneer\Desktop\1 апреля\ЦВЕТНОЙ МИР 16\человечки из фольги\Цветной мир 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126"/>
            <a:ext cx="3284984" cy="2846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ingeneer\Desktop\1 апреля\ЦВЕТНОЙ МИР 16\человечки из фольги\Цветной мир 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07" y="342043"/>
            <a:ext cx="3068960" cy="3077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ingeneer\Desktop\1 апреля\ЦВЕТНОЙ МИР 16\снеговики печать\Новый год 2016 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5940152"/>
            <a:ext cx="3816424" cy="28426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ingeneer\Desktop\1 апреля\ЦВЕТНОЙ МИР 16\снеговики печать\Новый год 2016 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6" y="3851920"/>
            <a:ext cx="3384376" cy="2705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60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ingeneer\Desktop\1 апреля\Чегодаева Н.В\DSCN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6" y="347531"/>
            <a:ext cx="3429000" cy="2640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ingeneer\Desktop\1 апреля\Чегодаева Н.В\DSCN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44" y="5292080"/>
            <a:ext cx="3699030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ingeneer\Desktop\1 апреля\Чегодаева Н.В\DSCN01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80" y="1907704"/>
            <a:ext cx="2331260" cy="2208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ingeneer\Desktop\1 апреля\ЦВЕТНОЙ МИР 16\монотипия\Цветной мир 1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3419873"/>
            <a:ext cx="2911970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100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" y="-45383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F:\1 апреля\Кувалдина И.Ф\DSCN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339752"/>
            <a:ext cx="3240360" cy="2448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1 апреля\Кувалдина И.Ф\DSCN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49" y="3081645"/>
            <a:ext cx="3320988" cy="3146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 rot="632823">
            <a:off x="2305108" y="635563"/>
            <a:ext cx="4501954" cy="17281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«Готовим руку</a:t>
            </a: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 к письму»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9221" name="Picture 5" descr="F:\1 апреля\Кувалдина И.Ф\DSCN0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5580112"/>
            <a:ext cx="3096344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75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F:\1 апреля\Кувалдина И.Ф\DSCN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259632"/>
            <a:ext cx="3024337" cy="28323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1 апреля\Кувалдина И.Ф\DSCN0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899592"/>
            <a:ext cx="2929635" cy="2864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1 апреля\Кувалдина И.Ф\DSCN0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1" y="4860033"/>
            <a:ext cx="3068960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:\1 апреля\Кувалдина И.Ф\DSCN006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149"/>
          <a:stretch/>
        </p:blipFill>
        <p:spPr bwMode="auto">
          <a:xfrm>
            <a:off x="3661727" y="5508104"/>
            <a:ext cx="3196273" cy="33603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075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ingeneer\Desktop\1 апреля\hello_html_1cc063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6" y="1"/>
            <a:ext cx="3028153" cy="3059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ingeneer\Desktop\1 апреля\Чегодаева Н.В\DSCN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94" y="443541"/>
            <a:ext cx="3366374" cy="3192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ingeneer\Desktop\1 апреля\Чегодаева Н.В\DSCN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68" y="6156176"/>
            <a:ext cx="3375732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ingeneer\Desktop\1 апреля\Чегодаева Н.В\DSCN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491880"/>
            <a:ext cx="3461336" cy="2754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0144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C:\Users\ingeneer\Desktop\1 апреля\Мещерякова О.Ю\DSCN0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3" y="5858738"/>
            <a:ext cx="3240360" cy="3285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232281" y="0"/>
            <a:ext cx="4232702" cy="18097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Логопедический кружок</a:t>
            </a:r>
          </a:p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Речевичок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16388" name="Picture 4" descr="C:\Users\ingeneer\Desktop\1 апреля\Мещерякова О.Ю\DSCN00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696"/>
          <a:stretch/>
        </p:blipFill>
        <p:spPr bwMode="auto">
          <a:xfrm>
            <a:off x="2924945" y="2476487"/>
            <a:ext cx="3528392" cy="30598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ingeneer\Desktop\1 апреля\Мещерякова О.Ю\DSCN00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70" y="6372200"/>
            <a:ext cx="3107530" cy="277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69\Desktop\ki2_x4txhcm-kopij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869" y="2843808"/>
            <a:ext cx="1714500" cy="23689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1664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 t="13317"/>
          <a:stretch>
            <a:fillRect/>
          </a:stretch>
        </p:blipFill>
        <p:spPr bwMode="auto">
          <a:xfrm>
            <a:off x="160712" y="4762502"/>
            <a:ext cx="4924472" cy="371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10164" t="11166" b="8476"/>
          <a:stretch>
            <a:fillRect/>
          </a:stretch>
        </p:blipFill>
        <p:spPr bwMode="auto">
          <a:xfrm>
            <a:off x="2492897" y="1391590"/>
            <a:ext cx="4365104" cy="356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-673235" y="755577"/>
            <a:ext cx="417424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Спортивная секция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«Крепыш»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2110">
            <a:off x="262348" y="335642"/>
            <a:ext cx="3522264" cy="310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 t="24828" b="8965"/>
          <a:stretch>
            <a:fillRect/>
          </a:stretch>
        </p:blipFill>
        <p:spPr bwMode="auto">
          <a:xfrm>
            <a:off x="1446596" y="5580112"/>
            <a:ext cx="4021317" cy="330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1687">
            <a:off x="3121881" y="2492608"/>
            <a:ext cx="3191495" cy="284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>Наши выпускники</a:t>
            </a:r>
            <a:endParaRPr lang="ru-RU" dirty="0"/>
          </a:p>
        </p:txBody>
      </p:sp>
      <p:pic>
        <p:nvPicPr>
          <p:cNvPr id="4" name="Picture 16" descr="DSC09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3707904"/>
            <a:ext cx="581479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Группа 74"/>
          <p:cNvGrpSpPr/>
          <p:nvPr/>
        </p:nvGrpSpPr>
        <p:grpSpPr>
          <a:xfrm>
            <a:off x="0" y="179512"/>
            <a:ext cx="6858000" cy="2232248"/>
            <a:chOff x="0" y="323528"/>
            <a:chExt cx="6858000" cy="2448272"/>
          </a:xfrm>
        </p:grpSpPr>
        <p:sp>
          <p:nvSpPr>
            <p:cNvPr id="10" name="Овал 9"/>
            <p:cNvSpPr/>
            <p:nvPr/>
          </p:nvSpPr>
          <p:spPr>
            <a:xfrm>
              <a:off x="2393504" y="323528"/>
              <a:ext cx="2304256" cy="36004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/>
                <a:t>Заведующий ДОУ</a:t>
              </a:r>
              <a:endParaRPr lang="ru-RU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17440" y="61156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665312" y="755576"/>
              <a:ext cx="5976664" cy="21602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Управленческая  поддержка педагогов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Стрелка вниз 33"/>
            <p:cNvSpPr/>
            <p:nvPr/>
          </p:nvSpPr>
          <p:spPr>
            <a:xfrm>
              <a:off x="377280" y="1043608"/>
              <a:ext cx="864096" cy="1584176"/>
            </a:xfrm>
            <a:prstGeom prst="down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/>
                <a:t>н</a:t>
              </a:r>
              <a:r>
                <a:rPr lang="ru-RU" sz="1000" dirty="0" smtClean="0"/>
                <a:t>ормативно-правовое обеспечение </a:t>
              </a:r>
              <a:endParaRPr lang="ru-RU" sz="1000" dirty="0"/>
            </a:p>
          </p:txBody>
        </p:sp>
        <p:sp>
          <p:nvSpPr>
            <p:cNvPr id="39" name="Стрелка вниз 38"/>
            <p:cNvSpPr/>
            <p:nvPr/>
          </p:nvSpPr>
          <p:spPr>
            <a:xfrm>
              <a:off x="2249488" y="1043608"/>
              <a:ext cx="864096" cy="1584176"/>
            </a:xfrm>
            <a:prstGeom prst="down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научно-теоретическое обеспечение </a:t>
              </a:r>
              <a:endParaRPr lang="ru-RU" sz="1000" dirty="0"/>
            </a:p>
          </p:txBody>
        </p:sp>
        <p:sp>
          <p:nvSpPr>
            <p:cNvPr id="40" name="Стрелка вниз 39"/>
            <p:cNvSpPr/>
            <p:nvPr/>
          </p:nvSpPr>
          <p:spPr>
            <a:xfrm>
              <a:off x="1313384" y="1043608"/>
              <a:ext cx="864096" cy="1584176"/>
            </a:xfrm>
            <a:prstGeom prst="down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/>
                <a:t>научно-методическое </a:t>
              </a:r>
              <a:r>
                <a:rPr lang="ru-RU" sz="1000" dirty="0" smtClean="0"/>
                <a:t>обеспечение </a:t>
              </a:r>
              <a:endParaRPr lang="ru-RU" sz="1000" dirty="0"/>
            </a:p>
          </p:txBody>
        </p:sp>
        <p:sp>
          <p:nvSpPr>
            <p:cNvPr id="41" name="Стрелка вниз 40"/>
            <p:cNvSpPr/>
            <p:nvPr/>
          </p:nvSpPr>
          <p:spPr>
            <a:xfrm>
              <a:off x="3185592" y="1043608"/>
              <a:ext cx="864096" cy="1584176"/>
            </a:xfrm>
            <a:prstGeom prst="down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/>
                <a:t>организационно-методическое</a:t>
              </a:r>
              <a:r>
                <a:rPr lang="ru-RU" sz="1000" dirty="0" smtClean="0"/>
                <a:t> обеспечение </a:t>
              </a:r>
              <a:endParaRPr lang="ru-RU" sz="1000" dirty="0"/>
            </a:p>
          </p:txBody>
        </p:sp>
        <p:sp>
          <p:nvSpPr>
            <p:cNvPr id="42" name="Стрелка вниз 41"/>
            <p:cNvSpPr/>
            <p:nvPr/>
          </p:nvSpPr>
          <p:spPr>
            <a:xfrm>
              <a:off x="4121696" y="1043608"/>
              <a:ext cx="864096" cy="1584176"/>
            </a:xfrm>
            <a:prstGeom prst="down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информационно-просветительское обеспечение </a:t>
              </a:r>
              <a:endParaRPr lang="ru-RU" sz="1000" dirty="0"/>
            </a:p>
          </p:txBody>
        </p:sp>
        <p:sp>
          <p:nvSpPr>
            <p:cNvPr id="43" name="Стрелка вниз 42"/>
            <p:cNvSpPr/>
            <p:nvPr/>
          </p:nvSpPr>
          <p:spPr>
            <a:xfrm>
              <a:off x="5057800" y="1043608"/>
              <a:ext cx="864096" cy="1584176"/>
            </a:xfrm>
            <a:prstGeom prst="down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кадровое </a:t>
              </a:r>
            </a:p>
            <a:p>
              <a:pPr algn="ctr"/>
              <a:r>
                <a:rPr lang="ru-RU" sz="1000" dirty="0" smtClean="0"/>
                <a:t>обеспечение </a:t>
              </a:r>
              <a:endParaRPr lang="ru-RU" sz="1000" dirty="0"/>
            </a:p>
          </p:txBody>
        </p:sp>
        <p:sp>
          <p:nvSpPr>
            <p:cNvPr id="44" name="Стрелка вниз 43"/>
            <p:cNvSpPr/>
            <p:nvPr/>
          </p:nvSpPr>
          <p:spPr>
            <a:xfrm>
              <a:off x="5993904" y="1043608"/>
              <a:ext cx="864096" cy="1584176"/>
            </a:xfrm>
            <a:prstGeom prst="down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финансово-экономическое обеспечение </a:t>
              </a:r>
              <a:endParaRPr lang="ru-RU" sz="1000" dirty="0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0" y="323528"/>
              <a:ext cx="332656" cy="244827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dirty="0" smtClean="0"/>
                <a:t>1  УРОВЕНЬ</a:t>
              </a:r>
              <a:endParaRPr lang="ru-RU" dirty="0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0" y="2339752"/>
            <a:ext cx="6858000" cy="2376264"/>
            <a:chOff x="0" y="2627784"/>
            <a:chExt cx="6858000" cy="2520280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593304" y="3203848"/>
              <a:ext cx="5976664" cy="21602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1000" b="1" dirty="0" smtClean="0"/>
                <a:t>Методическая </a:t>
              </a:r>
              <a:r>
                <a:rPr lang="ru-RU" sz="1000" b="1" dirty="0"/>
                <a:t>работа с педагогами </a:t>
              </a:r>
              <a:r>
                <a:rPr lang="ru-RU" sz="1000" b="1" dirty="0" smtClean="0"/>
                <a:t> </a:t>
              </a:r>
              <a:endParaRPr lang="ru-RU" sz="1000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2393504" y="2699792"/>
              <a:ext cx="2448272" cy="36004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/>
                <a:t>Методическая служба </a:t>
              </a:r>
            </a:p>
          </p:txBody>
        </p:sp>
        <p:sp>
          <p:nvSpPr>
            <p:cNvPr id="45" name="Стрелка вниз 44"/>
            <p:cNvSpPr/>
            <p:nvPr/>
          </p:nvSpPr>
          <p:spPr>
            <a:xfrm>
              <a:off x="449288" y="3491880"/>
              <a:ext cx="576064" cy="1584176"/>
            </a:xfrm>
            <a:prstGeom prst="down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Консультации</a:t>
              </a:r>
              <a:endParaRPr lang="ru-RU" sz="1000" dirty="0"/>
            </a:p>
          </p:txBody>
        </p:sp>
        <p:sp>
          <p:nvSpPr>
            <p:cNvPr id="46" name="Стрелка вниз 45"/>
            <p:cNvSpPr/>
            <p:nvPr/>
          </p:nvSpPr>
          <p:spPr>
            <a:xfrm>
              <a:off x="1097360" y="3491880"/>
              <a:ext cx="576064" cy="1584176"/>
            </a:xfrm>
            <a:prstGeom prst="down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Педагогические консилиумы</a:t>
              </a:r>
              <a:endParaRPr lang="ru-RU" sz="1000" dirty="0"/>
            </a:p>
          </p:txBody>
        </p:sp>
        <p:sp>
          <p:nvSpPr>
            <p:cNvPr id="47" name="Стрелка вниз 46"/>
            <p:cNvSpPr/>
            <p:nvPr/>
          </p:nvSpPr>
          <p:spPr>
            <a:xfrm>
              <a:off x="1745432" y="3491880"/>
              <a:ext cx="576064" cy="1584176"/>
            </a:xfrm>
            <a:prstGeom prst="down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Семинары-практикумы</a:t>
              </a:r>
              <a:endParaRPr lang="ru-RU" sz="1000" dirty="0"/>
            </a:p>
          </p:txBody>
        </p:sp>
        <p:sp>
          <p:nvSpPr>
            <p:cNvPr id="48" name="Стрелка вниз 47"/>
            <p:cNvSpPr/>
            <p:nvPr/>
          </p:nvSpPr>
          <p:spPr>
            <a:xfrm>
              <a:off x="2393504" y="3491880"/>
              <a:ext cx="576064" cy="1584176"/>
            </a:xfrm>
            <a:prstGeom prst="down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/>
                <a:t>Мастер-классы</a:t>
              </a:r>
            </a:p>
          </p:txBody>
        </p:sp>
        <p:sp>
          <p:nvSpPr>
            <p:cNvPr id="49" name="Стрелка вниз 48"/>
            <p:cNvSpPr/>
            <p:nvPr/>
          </p:nvSpPr>
          <p:spPr>
            <a:xfrm>
              <a:off x="3041576" y="3491880"/>
              <a:ext cx="576064" cy="1584176"/>
            </a:xfrm>
            <a:prstGeom prst="down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Конкурсы-презентации</a:t>
              </a:r>
              <a:endParaRPr lang="ru-RU" sz="1000" dirty="0"/>
            </a:p>
          </p:txBody>
        </p:sp>
        <p:sp>
          <p:nvSpPr>
            <p:cNvPr id="50" name="Стрелка вниз 49"/>
            <p:cNvSpPr/>
            <p:nvPr/>
          </p:nvSpPr>
          <p:spPr>
            <a:xfrm>
              <a:off x="6281936" y="3491880"/>
              <a:ext cx="576064" cy="1584176"/>
            </a:xfrm>
            <a:prstGeom prst="down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err="1" smtClean="0"/>
                <a:t>Темат-кие</a:t>
              </a:r>
              <a:r>
                <a:rPr lang="ru-RU" sz="1000" dirty="0" smtClean="0"/>
                <a:t> выставки  </a:t>
              </a:r>
            </a:p>
            <a:p>
              <a:pPr algn="ctr"/>
              <a:r>
                <a:rPr lang="ru-RU" sz="1000" dirty="0" smtClean="0"/>
                <a:t>в мет. кабинете</a:t>
              </a:r>
              <a:endParaRPr lang="ru-RU" sz="1000" dirty="0"/>
            </a:p>
          </p:txBody>
        </p:sp>
        <p:sp>
          <p:nvSpPr>
            <p:cNvPr id="52" name="Стрелка вниз 51"/>
            <p:cNvSpPr/>
            <p:nvPr/>
          </p:nvSpPr>
          <p:spPr>
            <a:xfrm>
              <a:off x="3689648" y="3491880"/>
              <a:ext cx="576064" cy="1584176"/>
            </a:xfrm>
            <a:prstGeom prst="down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Круглые столы</a:t>
              </a:r>
              <a:endParaRPr lang="ru-RU" sz="1000" dirty="0"/>
            </a:p>
          </p:txBody>
        </p:sp>
        <p:sp>
          <p:nvSpPr>
            <p:cNvPr id="53" name="Стрелка вниз 52"/>
            <p:cNvSpPr/>
            <p:nvPr/>
          </p:nvSpPr>
          <p:spPr>
            <a:xfrm>
              <a:off x="4337720" y="3491880"/>
              <a:ext cx="576064" cy="1584176"/>
            </a:xfrm>
            <a:prstGeom prst="down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Деловые игры</a:t>
              </a:r>
              <a:endParaRPr lang="ru-RU" sz="1000" dirty="0"/>
            </a:p>
          </p:txBody>
        </p:sp>
        <p:sp>
          <p:nvSpPr>
            <p:cNvPr id="54" name="Стрелка вниз 53"/>
            <p:cNvSpPr/>
            <p:nvPr/>
          </p:nvSpPr>
          <p:spPr>
            <a:xfrm>
              <a:off x="4985792" y="3491880"/>
              <a:ext cx="576064" cy="1584176"/>
            </a:xfrm>
            <a:prstGeom prst="down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Самообразование</a:t>
              </a:r>
              <a:endParaRPr lang="ru-RU" sz="1000" dirty="0"/>
            </a:p>
          </p:txBody>
        </p:sp>
        <p:sp>
          <p:nvSpPr>
            <p:cNvPr id="55" name="Стрелка вниз 54"/>
            <p:cNvSpPr/>
            <p:nvPr/>
          </p:nvSpPr>
          <p:spPr>
            <a:xfrm>
              <a:off x="5633864" y="3491880"/>
              <a:ext cx="576064" cy="1584176"/>
            </a:xfrm>
            <a:prstGeom prst="downArrow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Работа  в </a:t>
              </a:r>
            </a:p>
            <a:p>
              <a:pPr algn="ctr"/>
              <a:r>
                <a:rPr lang="ru-RU" sz="1000" dirty="0" smtClean="0"/>
                <a:t> творческих  группах</a:t>
              </a:r>
              <a:endParaRPr lang="ru-RU" sz="1000" dirty="0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0" y="2627784"/>
              <a:ext cx="332656" cy="252028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dirty="0" smtClean="0"/>
                <a:t>2 УРОВЕНЬ</a:t>
              </a:r>
              <a:endParaRPr lang="ru-RU" dirty="0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0" y="4716016"/>
            <a:ext cx="6669360" cy="4427984"/>
            <a:chOff x="0" y="4716016"/>
            <a:chExt cx="6669360" cy="4427984"/>
          </a:xfrm>
        </p:grpSpPr>
        <p:sp>
          <p:nvSpPr>
            <p:cNvPr id="63" name="Стрелка вниз 62"/>
            <p:cNvSpPr/>
            <p:nvPr/>
          </p:nvSpPr>
          <p:spPr>
            <a:xfrm rot="16688490">
              <a:off x="2739956" y="7046656"/>
              <a:ext cx="576064" cy="2363334"/>
            </a:xfrm>
            <a:prstGeom prst="down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ru-RU" sz="1000" dirty="0" smtClean="0"/>
                <a:t>Образовательная деятельность</a:t>
              </a:r>
            </a:p>
            <a:p>
              <a:pPr algn="ctr"/>
              <a:r>
                <a:rPr lang="ru-RU" sz="1000" dirty="0" smtClean="0"/>
                <a:t> в семье </a:t>
              </a:r>
              <a:r>
                <a:rPr lang="ru-RU" sz="1000" smtClean="0"/>
                <a:t>(выбор направления)</a:t>
              </a:r>
              <a:endParaRPr lang="ru-RU" sz="1000" dirty="0"/>
            </a:p>
          </p:txBody>
        </p:sp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620688" y="5292080"/>
              <a:ext cx="5976664" cy="21602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1000" dirty="0" smtClean="0">
                  <a:latin typeface="Calibri" pitchFamily="34" charset="0"/>
                </a:rPr>
                <a:t>Организация образовательной деятельности </a:t>
              </a:r>
              <a:r>
                <a:rPr lang="ru-RU" sz="1000" dirty="0" smtClean="0">
                  <a:solidFill>
                    <a:schemeClr val="tx1"/>
                  </a:solidFill>
                  <a:latin typeface="Calibri" pitchFamily="34" charset="0"/>
                </a:rPr>
                <a:t> с  одаренными  детьми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2393504" y="4823520"/>
              <a:ext cx="2448272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Педагоги</a:t>
              </a:r>
            </a:p>
          </p:txBody>
        </p:sp>
        <p:sp>
          <p:nvSpPr>
            <p:cNvPr id="13" name="Овал 12"/>
            <p:cNvSpPr/>
            <p:nvPr/>
          </p:nvSpPr>
          <p:spPr>
            <a:xfrm>
              <a:off x="809328" y="7199784"/>
              <a:ext cx="2448272" cy="36004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Родители</a:t>
              </a:r>
            </a:p>
          </p:txBody>
        </p:sp>
        <p:sp>
          <p:nvSpPr>
            <p:cNvPr id="14" name="Овал 13"/>
            <p:cNvSpPr/>
            <p:nvPr/>
          </p:nvSpPr>
          <p:spPr>
            <a:xfrm>
              <a:off x="4293096" y="8172400"/>
              <a:ext cx="2331640" cy="360040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Дети</a:t>
              </a:r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521296" y="7631832"/>
              <a:ext cx="2907704" cy="32454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1000" dirty="0" smtClean="0">
                  <a:solidFill>
                    <a:schemeClr val="tx1"/>
                  </a:solidFill>
                  <a:latin typeface="Calibri" pitchFamily="34" charset="0"/>
                </a:rPr>
                <a:t>Развитие творческого потенциала и способностей ребенка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4365104" y="8604448"/>
              <a:ext cx="2304256" cy="323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000" dirty="0" smtClean="0"/>
                <a:t>Духовно-нравственные ценности и</a:t>
              </a:r>
              <a:r>
                <a:rPr kumimoji="0" lang="ru-RU" sz="1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личностные качества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6" name="Стрелка вниз 55"/>
            <p:cNvSpPr/>
            <p:nvPr/>
          </p:nvSpPr>
          <p:spPr>
            <a:xfrm>
              <a:off x="449288" y="5543600"/>
              <a:ext cx="576064" cy="1584176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Консультации</a:t>
              </a:r>
              <a:endParaRPr lang="ru-RU" sz="1000" dirty="0"/>
            </a:p>
          </p:txBody>
        </p:sp>
        <p:sp>
          <p:nvSpPr>
            <p:cNvPr id="57" name="Стрелка вниз 56"/>
            <p:cNvSpPr/>
            <p:nvPr/>
          </p:nvSpPr>
          <p:spPr>
            <a:xfrm>
              <a:off x="1097360" y="5543600"/>
              <a:ext cx="576064" cy="1584176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Семинары-практикумы</a:t>
              </a:r>
              <a:endParaRPr lang="ru-RU" sz="1000" dirty="0"/>
            </a:p>
          </p:txBody>
        </p:sp>
        <p:sp>
          <p:nvSpPr>
            <p:cNvPr id="59" name="Стрелка вниз 58"/>
            <p:cNvSpPr/>
            <p:nvPr/>
          </p:nvSpPr>
          <p:spPr>
            <a:xfrm>
              <a:off x="1745432" y="5543600"/>
              <a:ext cx="576064" cy="1584176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r>
                <a:rPr lang="ru-RU" sz="1000" dirty="0"/>
                <a:t>Родительские собрания</a:t>
              </a:r>
            </a:p>
          </p:txBody>
        </p:sp>
        <p:sp>
          <p:nvSpPr>
            <p:cNvPr id="61" name="Стрелка вниз 60"/>
            <p:cNvSpPr/>
            <p:nvPr/>
          </p:nvSpPr>
          <p:spPr>
            <a:xfrm>
              <a:off x="2393504" y="5543600"/>
              <a:ext cx="576064" cy="1584176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r>
                <a:rPr lang="ru-RU" sz="1000" dirty="0"/>
                <a:t>Дни открытых дверей</a:t>
              </a:r>
            </a:p>
          </p:txBody>
        </p:sp>
        <p:sp>
          <p:nvSpPr>
            <p:cNvPr id="62" name="Стрелка вниз 61"/>
            <p:cNvSpPr/>
            <p:nvPr/>
          </p:nvSpPr>
          <p:spPr>
            <a:xfrm>
              <a:off x="3041576" y="5543600"/>
              <a:ext cx="576064" cy="1584176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/>
                <a:t>Совместно </a:t>
              </a:r>
              <a:r>
                <a:rPr lang="ru-RU" sz="1000" dirty="0" err="1" smtClean="0"/>
                <a:t>организ-ные</a:t>
              </a:r>
              <a:r>
                <a:rPr lang="ru-RU" sz="1000" dirty="0" smtClean="0"/>
                <a:t> мероприятия</a:t>
              </a:r>
              <a:endParaRPr lang="ru-RU" sz="1000" dirty="0"/>
            </a:p>
          </p:txBody>
        </p:sp>
        <p:sp>
          <p:nvSpPr>
            <p:cNvPr id="64" name="Стрелка вниз 63"/>
            <p:cNvSpPr/>
            <p:nvPr/>
          </p:nvSpPr>
          <p:spPr>
            <a:xfrm>
              <a:off x="4697760" y="5543600"/>
              <a:ext cx="819472" cy="2700808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 </a:t>
              </a:r>
              <a:r>
                <a:rPr lang="ru-RU" sz="1000" dirty="0"/>
                <a:t>образовательная </a:t>
              </a:r>
              <a:r>
                <a:rPr lang="ru-RU" sz="1000" dirty="0" smtClean="0"/>
                <a:t>деятельность по </a:t>
              </a:r>
              <a:r>
                <a:rPr lang="ru-RU" sz="900" dirty="0" smtClean="0"/>
                <a:t>дополнительным</a:t>
              </a:r>
              <a:r>
                <a:rPr lang="ru-RU" sz="1000" dirty="0" smtClean="0"/>
                <a:t> образовательным программа </a:t>
              </a:r>
              <a:endParaRPr lang="ru-RU" sz="1000" dirty="0"/>
            </a:p>
          </p:txBody>
        </p:sp>
        <p:sp>
          <p:nvSpPr>
            <p:cNvPr id="66" name="Стрелка вниз 65"/>
            <p:cNvSpPr/>
            <p:nvPr/>
          </p:nvSpPr>
          <p:spPr>
            <a:xfrm>
              <a:off x="5345832" y="5543600"/>
              <a:ext cx="576064" cy="2556792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/>
                <a:t>Совместная образовательная деятельность  </a:t>
              </a:r>
              <a:r>
                <a:rPr lang="ru-RU" sz="1000" dirty="0" smtClean="0"/>
                <a:t> </a:t>
              </a:r>
              <a:r>
                <a:rPr lang="ru-RU" sz="1000" dirty="0"/>
                <a:t>в режимных моментах</a:t>
              </a:r>
            </a:p>
          </p:txBody>
        </p:sp>
        <p:sp>
          <p:nvSpPr>
            <p:cNvPr id="67" name="Стрелка вниз 66"/>
            <p:cNvSpPr/>
            <p:nvPr/>
          </p:nvSpPr>
          <p:spPr>
            <a:xfrm>
              <a:off x="5993904" y="5543600"/>
              <a:ext cx="576064" cy="2556792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000" dirty="0" smtClean="0"/>
                <a:t>Самостоятельная образовательная </a:t>
              </a:r>
              <a:r>
                <a:rPr lang="ru-RU" sz="1000" dirty="0"/>
                <a:t>деятельность </a:t>
              </a: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0" y="4716016"/>
              <a:ext cx="332656" cy="24482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dirty="0" smtClean="0"/>
                <a:t>3 УРОВЕНЬ</a:t>
              </a:r>
              <a:endParaRPr lang="ru-RU" dirty="0"/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0" y="7164288"/>
              <a:ext cx="332656" cy="197971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dirty="0" smtClean="0"/>
                <a:t>4 УРОВЕНЬ</a:t>
              </a:r>
              <a:endParaRPr lang="ru-RU" dirty="0"/>
            </a:p>
          </p:txBody>
        </p:sp>
      </p:grpSp>
      <p:sp>
        <p:nvSpPr>
          <p:cNvPr id="51" name="Стрелка вниз 50"/>
          <p:cNvSpPr/>
          <p:nvPr/>
        </p:nvSpPr>
        <p:spPr>
          <a:xfrm>
            <a:off x="3933056" y="5580112"/>
            <a:ext cx="701080" cy="2556792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000" dirty="0"/>
              <a:t>Непосредственно образовательная деятельность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7857" y="499885"/>
            <a:ext cx="1807740" cy="271787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9219" name="Picture 3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4182" y="3605065"/>
            <a:ext cx="2058235" cy="24779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9220" name="Picture 4" descr="picture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649" y="561533"/>
            <a:ext cx="2083284" cy="26562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9221" name="Picture 5" descr="picture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687" y="3543417"/>
            <a:ext cx="2308731" cy="31413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9222" name="Picture 6" descr="picture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4572" y="5725219"/>
            <a:ext cx="1870364" cy="22943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9223" name="Picture 7" descr="picture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61211" y="2685707"/>
            <a:ext cx="1810524" cy="253560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9224" name="Picture 8" descr="picture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50661" y="5900781"/>
            <a:ext cx="2120859" cy="284116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9225" name="Picture 9" descr="picture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6414" y="6509220"/>
            <a:ext cx="1871756" cy="237478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9227" name="Picture 11" descr="picture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61212" y="194326"/>
            <a:ext cx="1578119" cy="22193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8263" y="377929"/>
            <a:ext cx="2463202" cy="328208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052" name="Picture 4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566" y="134018"/>
            <a:ext cx="1703367" cy="23091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053" name="Picture 5" descr="picture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025" y="2629420"/>
            <a:ext cx="2145908" cy="27326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054" name="Picture 6" descr="picture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287" y="5848514"/>
            <a:ext cx="2399187" cy="285724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055" name="Picture 7" descr="picture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7527" y="4938538"/>
            <a:ext cx="2524434" cy="346434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picture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412" y="534730"/>
            <a:ext cx="2293422" cy="20799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59" name="Picture 3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0518" y="229170"/>
            <a:ext cx="1973345" cy="28143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60" name="Picture 4" descr="picture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2472" y="534729"/>
            <a:ext cx="2111117" cy="20196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61" name="Picture 5" descr="picture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944" y="2737974"/>
            <a:ext cx="1600386" cy="26790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62" name="Picture 6" descr="picture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7911" y="3410741"/>
            <a:ext cx="1468180" cy="256777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63" name="Picture 7" descr="picture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4953" y="2737974"/>
            <a:ext cx="1696409" cy="3058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64" name="Picture 8" descr="picture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8944" y="5733260"/>
            <a:ext cx="1651877" cy="3058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65" name="Picture 9" descr="picture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62395" y="2798282"/>
            <a:ext cx="1194027" cy="22019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66" name="Picture 10" descr="picture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78516" y="2920237"/>
            <a:ext cx="1238559" cy="23855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67" name="Picture 11" descr="picture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68973" y="6100467"/>
            <a:ext cx="1468179" cy="25999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68" name="Picture 12" descr="picture"/>
          <p:cNvPicPr preferRelativeResize="0"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66377" y="5848514"/>
            <a:ext cx="1767382" cy="31360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69" name="Picture 13" descr="picture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7911" y="3410741"/>
            <a:ext cx="1468180" cy="256777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224270" name="Picture 14" descr="picture"/>
          <p:cNvPicPr preferRelativeResize="0"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64574" y="6345719"/>
            <a:ext cx="1455655" cy="23238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762" y="561533"/>
            <a:ext cx="6231762" cy="82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2685" y="682149"/>
            <a:ext cx="1870364" cy="24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762" y="3173530"/>
            <a:ext cx="2095809" cy="279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5310" y="3295485"/>
            <a:ext cx="1958036" cy="261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024" y="379270"/>
            <a:ext cx="1714500" cy="232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1218" y="3173529"/>
            <a:ext cx="1978912" cy="267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762" y="6152735"/>
            <a:ext cx="1880106" cy="26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9331" y="134017"/>
            <a:ext cx="1862014" cy="255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64578" y="6030778"/>
            <a:ext cx="2049886" cy="286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0881" y="6517261"/>
            <a:ext cx="3029600" cy="203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7020272"/>
            <a:ext cx="6137910" cy="14401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Психологический </a:t>
            </a:r>
            <a:r>
              <a:rPr lang="ru-RU" dirty="0" err="1" smtClean="0"/>
              <a:t>треннинг</a:t>
            </a:r>
            <a:endParaRPr lang="ru-RU" dirty="0"/>
          </a:p>
        </p:txBody>
      </p:sp>
      <p:pic>
        <p:nvPicPr>
          <p:cNvPr id="1026" name="Picture 2" descr="C:\Users\admin69\Desktop\фото педагоги\DSCN2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728" y="395536"/>
            <a:ext cx="5067399" cy="3321878"/>
          </a:xfrm>
          <a:prstGeom prst="rect">
            <a:avLst/>
          </a:prstGeom>
          <a:noFill/>
        </p:spPr>
      </p:pic>
      <p:pic>
        <p:nvPicPr>
          <p:cNvPr id="1027" name="Picture 3" descr="C:\Users\admin69\Desktop\фото педагоги\DSCN2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0768" y="3851920"/>
            <a:ext cx="4536504" cy="3402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69\Desktop\фото педагоги\DSCN3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704" y="4572000"/>
            <a:ext cx="5486490" cy="4115198"/>
          </a:xfrm>
          <a:prstGeom prst="rect">
            <a:avLst/>
          </a:prstGeom>
          <a:noFill/>
        </p:spPr>
      </p:pic>
      <p:pic>
        <p:nvPicPr>
          <p:cNvPr id="2052" name="Picture 4" descr="C:\Users\admin69\Desktop\фото педагоги\DSCN32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664" y="323528"/>
            <a:ext cx="6137275" cy="4602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69\Desktop\фото педагоги\DSCN9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4784" y="5004048"/>
            <a:ext cx="4248472" cy="3186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2" descr="C:\Users\admin69\Desktop\фото педагоги\DSCN2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3" y="719572"/>
            <a:ext cx="5040560" cy="37804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7092280"/>
            <a:ext cx="6137910" cy="1584176"/>
          </a:xfrm>
        </p:spPr>
        <p:txBody>
          <a:bodyPr/>
          <a:lstStyle/>
          <a:p>
            <a:r>
              <a:rPr lang="ru-RU" dirty="0" smtClean="0"/>
              <a:t>тестирование</a:t>
            </a:r>
            <a:endParaRPr lang="ru-RU" dirty="0"/>
          </a:p>
        </p:txBody>
      </p:sp>
      <p:pic>
        <p:nvPicPr>
          <p:cNvPr id="4098" name="Picture 2" descr="C:\Users\admin69\Desktop\фото педагоги\DSCN9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720" y="755576"/>
            <a:ext cx="5177168" cy="3882876"/>
          </a:xfrm>
          <a:prstGeom prst="rect">
            <a:avLst/>
          </a:prstGeom>
          <a:noFill/>
        </p:spPr>
      </p:pic>
      <p:pic>
        <p:nvPicPr>
          <p:cNvPr id="4099" name="Picture 3" descr="C:\Users\admin69\Desktop\фото педагоги\DSCN9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4784" y="4355976"/>
            <a:ext cx="4285210" cy="3655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релаксация</a:t>
            </a:r>
            <a:endParaRPr lang="ru-RU" dirty="0"/>
          </a:p>
        </p:txBody>
      </p:sp>
      <p:pic>
        <p:nvPicPr>
          <p:cNvPr id="5122" name="Picture 2" descr="C:\Users\admin69\Desktop\фото педагоги\DSCN9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479" y="706438"/>
            <a:ext cx="5395966" cy="5584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Дополнительное образование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развитие творческого потенциала и способностей детей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285860" y="0"/>
            <a:ext cx="4232702" cy="18097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Английский язык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536157" y="1914535"/>
            <a:ext cx="310755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1B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Понимают  на слух элементарную английскую речь; указания, связанные с заданием (возьми, дай, делаем круг, иди сюда, закрой глаза, открой глаза),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1B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Умеют здороваться, прощаться, благодарить.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1B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Рассказывают о себе (Я – Слава. Я люблю яблоко.), о своих друзьях (Он – Миша, она – Даша. Он – мальчик, она - девочка). Умеют тренировать друг друга.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1B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Рассказывать о животных. (У меня есть собака. Собака коричневая. Маленькая мышка, большой медведь)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1B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Умеют считать от 1 до 5.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D1B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Знают основные цвета.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1" y="3851920"/>
            <a:ext cx="3142916" cy="272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443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190</TotalTime>
  <Words>281</Words>
  <Application>Microsoft Office PowerPoint</Application>
  <PresentationFormat>Экран (4:3)</PresentationFormat>
  <Paragraphs>71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Муниципальное казенное дошкольное образовательное учреждение «Детский сад № 19» г. Коркино</vt:lpstr>
      <vt:lpstr>Слайд 2</vt:lpstr>
      <vt:lpstr>Психологический треннинг</vt:lpstr>
      <vt:lpstr>Слайд 4</vt:lpstr>
      <vt:lpstr>Слайд 5</vt:lpstr>
      <vt:lpstr>тестирование</vt:lpstr>
      <vt:lpstr>релаксация</vt:lpstr>
      <vt:lpstr>Дополнительное образование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admin69</cp:lastModifiedBy>
  <cp:revision>29</cp:revision>
  <dcterms:created xsi:type="dcterms:W3CDTF">2014-09-24T15:15:39Z</dcterms:created>
  <dcterms:modified xsi:type="dcterms:W3CDTF">2017-02-22T09:51:30Z</dcterms:modified>
</cp:coreProperties>
</file>