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58" r:id="rId5"/>
    <p:sldId id="261" r:id="rId6"/>
    <p:sldId id="262" r:id="rId7"/>
    <p:sldId id="273" r:id="rId8"/>
    <p:sldId id="263" r:id="rId9"/>
    <p:sldId id="264" r:id="rId10"/>
    <p:sldId id="268" r:id="rId11"/>
    <p:sldId id="269" r:id="rId12"/>
    <p:sldId id="274" r:id="rId13"/>
    <p:sldId id="275" r:id="rId14"/>
    <p:sldId id="276" r:id="rId15"/>
    <p:sldId id="308" r:id="rId16"/>
    <p:sldId id="279" r:id="rId17"/>
    <p:sldId id="277" r:id="rId18"/>
    <p:sldId id="280" r:id="rId19"/>
    <p:sldId id="281" r:id="rId20"/>
    <p:sldId id="307" r:id="rId21"/>
    <p:sldId id="282" r:id="rId22"/>
    <p:sldId id="300" r:id="rId23"/>
    <p:sldId id="301" r:id="rId24"/>
    <p:sldId id="302" r:id="rId25"/>
    <p:sldId id="303" r:id="rId26"/>
    <p:sldId id="287" r:id="rId27"/>
    <p:sldId id="289" r:id="rId28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0860" autoAdjust="0"/>
  </p:normalViewPr>
  <p:slideViewPr>
    <p:cSldViewPr snapToGrid="0">
      <p:cViewPr varScale="1">
        <p:scale>
          <a:sx n="99" d="100"/>
          <a:sy n="99" d="100"/>
        </p:scale>
        <p:origin x="1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6000" b="0" i="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A02D-109D-4A42-AEAB-8CE1F84C70B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575BB-38BF-49CC-A402-0D78AA8C95F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70224-909C-4764-9A1A-0537CDB637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75427-F833-4EE9-B477-C929B8BE0C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C5619-C339-44F7-AF62-DDBF8E82EE3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53351-24AE-4359-86C7-FEAF2ECFCD8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3C75-615A-4A45-B618-62D6EB1160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D8455-42FC-4DEE-91D9-DCA6467CDF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F104F-B01C-4486-A589-4E64E68DE68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4219A-B33A-4249-8D42-BCD03004AA8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DC27-2438-4F03-BEB1-3138A62E147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9E321A-F64D-48CA-9AF8-E6740E630BC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anose="02020404030301010803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anose="02020404030301010803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anose="02020404030301010803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anose="02020404030301010803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48;&#1089;&#1090;&#1086;&#1088;&#1080;&#1103;%20&#1088;&#1072;&#1079;&#1074;&#1080;&#1090;&#1080;&#1103;.do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58;&#1080;&#1084;%20&#1055;&#1077;&#1089;&#1086;&#1095;&#1085;&#1072;&#1103;%20&#1080;%20&#1080;&#1075;&#1088;&#1086;&#1074;&#1072;&#1103;%20&#1090;&#1077;&#1088;&#1072;&#1087;&#1080;&#1103;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0;&#1082;&#1080;&#1090;&#1072;%20&#1056;&#1072;&#1073;&#1086;&#1090;&#1072;%20&#1089;%20&#1087;&#1077;&#1088;&#1077;&#1089;&#1082;&#1072;&#1079;&#1086;&#1084;.mp4" TargetMode="External"/><Relationship Id="rId2" Type="http://schemas.openxmlformats.org/officeDocument/2006/relationships/hyperlink" Target="&#1063;&#1090;&#1077;&#1085;&#1080;&#1077;%20&#1080;%20&#1089;&#1102;&#1078;&#1077;&#1090;&#1085;&#1086;&#1077;%20&#1088;&#1080;&#1089;&#1086;&#1074;&#1072;&#1085;&#1080;&#1077;%20&#1053;&#1048;&#1050;&#1048;&#1058;&#1040;%2012%20&#1083;&#1077;&#1090;%203%20&#1075;&#1088;&#1091;&#1087;&#1087;&#1072;.mp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8338" y="3657283"/>
            <a:ext cx="7772400" cy="1143000"/>
          </a:xfrm>
        </p:spPr>
        <p:txBody>
          <a:bodyPr/>
          <a:lstStyle/>
          <a:p>
            <a:r>
              <a:rPr lang="ru-RU" altLang="ru-RU" b="1" i="1" dirty="0" smtClean="0"/>
              <a:t>Детский аутизм и РАС: диагностика и коррекционная помощь </a:t>
            </a:r>
            <a:br>
              <a:rPr lang="ru-RU" altLang="ru-RU" b="1" i="1" dirty="0" smtClean="0"/>
            </a:br>
            <a:r>
              <a:rPr lang="ru-RU" altLang="ru-RU" sz="4800" b="1" i="1" dirty="0" smtClean="0"/>
              <a:t>(из опыта работы)</a:t>
            </a:r>
            <a:endParaRPr lang="en-US" altLang="ru-RU" b="1" i="1" dirty="0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1980" y="4807268"/>
            <a:ext cx="5803900" cy="770572"/>
          </a:xfrm>
        </p:spPr>
        <p:txBody>
          <a:bodyPr/>
          <a:lstStyle/>
          <a:p>
            <a:pPr algn="r"/>
            <a:r>
              <a:rPr lang="ru-RU" altLang="ru-RU" sz="2400" dirty="0" smtClean="0"/>
              <a:t>Докладчик: педагог-психолог МБОУ СКОШ № 128 г. Снежинск</a:t>
            </a:r>
          </a:p>
          <a:p>
            <a:pPr algn="r"/>
            <a:r>
              <a:rPr lang="ru-RU" altLang="ru-RU" sz="2400" dirty="0" err="1" smtClean="0"/>
              <a:t>Кижапкина</a:t>
            </a:r>
            <a:r>
              <a:rPr lang="ru-RU" altLang="ru-RU" sz="2400" dirty="0" smtClean="0"/>
              <a:t> А. Н.</a:t>
            </a:r>
            <a:endParaRPr lang="en-US" altLang="ru-RU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76615" y="6003245"/>
            <a:ext cx="58039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>
                <a:latin typeface="+mn-lt"/>
              </a:rPr>
              <a:t>2017г.</a:t>
            </a:r>
            <a:endParaRPr kumimoji="0" lang="en-US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568325"/>
            <a:ext cx="8729663" cy="941388"/>
          </a:xfrm>
        </p:spPr>
        <p:txBody>
          <a:bodyPr/>
          <a:lstStyle/>
          <a:p>
            <a:r>
              <a:rPr lang="ru-RU" sz="3600" dirty="0" smtClean="0"/>
              <a:t>Психологическая </a:t>
            </a:r>
            <a:br>
              <a:rPr lang="ru-RU" sz="3600" dirty="0" smtClean="0"/>
            </a:br>
            <a:r>
              <a:rPr lang="ru-RU" sz="3600" dirty="0" smtClean="0"/>
              <a:t>классификация детского аутизма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620838"/>
            <a:ext cx="8701087" cy="4806950"/>
          </a:xfrm>
        </p:spPr>
        <p:txBody>
          <a:bodyPr/>
          <a:lstStyle/>
          <a:p>
            <a:pPr marL="377825" indent="0">
              <a:buFontTx/>
              <a:buNone/>
            </a:pPr>
            <a:r>
              <a:rPr lang="ru-RU" sz="2000" dirty="0" smtClean="0"/>
              <a:t>Актуальность создания психологической типологии, связано с необходимостью разработки методов и форм организации психолого-педагогической помощи.</a:t>
            </a:r>
            <a:endParaRPr lang="ru-RU" altLang="ru-RU" sz="2000" dirty="0" smtClean="0"/>
          </a:p>
          <a:p>
            <a:pPr marL="377825" indent="0">
              <a:buFontTx/>
              <a:buNone/>
            </a:pPr>
            <a:r>
              <a:rPr lang="ru-RU" sz="2000" dirty="0" smtClean="0"/>
              <a:t>Известна классификация </a:t>
            </a:r>
            <a:r>
              <a:rPr lang="ru-RU" sz="2000" dirty="0" err="1" smtClean="0"/>
              <a:t>L.Wing</a:t>
            </a:r>
            <a:r>
              <a:rPr lang="ru-RU" sz="2000" dirty="0" smtClean="0"/>
              <a:t>, (1976), разделяющая детей на три группы по характеру нарушения их социального взаимодействия на </a:t>
            </a:r>
            <a:r>
              <a:rPr lang="ru-RU" sz="2000" i="1" dirty="0" smtClean="0"/>
              <a:t>отрешенных</a:t>
            </a:r>
            <a:r>
              <a:rPr lang="ru-RU" sz="2000" dirty="0" smtClean="0"/>
              <a:t>, </a:t>
            </a:r>
            <a:r>
              <a:rPr lang="ru-RU" sz="2000" i="1" dirty="0" smtClean="0"/>
              <a:t>пассивных</a:t>
            </a:r>
            <a:r>
              <a:rPr lang="ru-RU" sz="2000" dirty="0" smtClean="0"/>
              <a:t> и </a:t>
            </a:r>
            <a:r>
              <a:rPr lang="ru-RU" sz="2000" i="1" dirty="0" smtClean="0"/>
              <a:t>активных</a:t>
            </a:r>
            <a:r>
              <a:rPr lang="ru-RU" sz="2000" dirty="0" smtClean="0"/>
              <a:t>, но </a:t>
            </a:r>
            <a:r>
              <a:rPr lang="ru-RU" sz="2000" i="1" dirty="0" smtClean="0"/>
              <a:t>нелепых в общении</a:t>
            </a:r>
            <a:r>
              <a:rPr lang="ru-RU" sz="2000" dirty="0" smtClean="0"/>
              <a:t>. </a:t>
            </a:r>
          </a:p>
          <a:p>
            <a:pPr marL="377825" indent="0" algn="ctr">
              <a:buFontTx/>
              <a:buNone/>
            </a:pPr>
            <a:r>
              <a:rPr lang="ru-RU" altLang="ru-RU" sz="2400" b="1" dirty="0" smtClean="0"/>
              <a:t>Классификация раннего детского аутизма по </a:t>
            </a:r>
          </a:p>
          <a:p>
            <a:pPr marL="377825" indent="0" algn="ctr">
              <a:buFontTx/>
              <a:buNone/>
            </a:pPr>
            <a:r>
              <a:rPr lang="ru-RU" altLang="ru-RU" sz="2400" b="1" dirty="0" smtClean="0"/>
              <a:t>О. С. Никольской (1985-1987):</a:t>
            </a:r>
          </a:p>
          <a:p>
            <a:pPr marL="377825" indent="0">
              <a:buFontTx/>
              <a:buNone/>
            </a:pPr>
            <a:r>
              <a:rPr lang="ru-RU" altLang="ru-RU" sz="2400" b="1" dirty="0" smtClean="0"/>
              <a:t>1 группа – полная отрешенность от происходящего;</a:t>
            </a:r>
          </a:p>
          <a:p>
            <a:pPr marL="377825" indent="0">
              <a:buFontTx/>
              <a:buNone/>
            </a:pPr>
            <a:r>
              <a:rPr lang="ru-RU" altLang="ru-RU" sz="2400" b="1" dirty="0" smtClean="0"/>
              <a:t>2 группа – активное отвержение;</a:t>
            </a:r>
          </a:p>
          <a:p>
            <a:pPr marL="377825" indent="0">
              <a:buFontTx/>
              <a:buNone/>
            </a:pPr>
            <a:r>
              <a:rPr lang="ru-RU" altLang="ru-RU" sz="2400" b="1" dirty="0" smtClean="0"/>
              <a:t>3 группа – </a:t>
            </a:r>
            <a:r>
              <a:rPr lang="ru-RU" altLang="ru-RU" sz="2400" b="1" dirty="0" err="1" smtClean="0"/>
              <a:t>захваченность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аутистическими</a:t>
            </a:r>
            <a:r>
              <a:rPr lang="ru-RU" altLang="ru-RU" sz="2400" b="1" dirty="0" smtClean="0"/>
              <a:t> интересами;</a:t>
            </a:r>
          </a:p>
          <a:p>
            <a:pPr marL="377825" indent="0">
              <a:buFontTx/>
              <a:buNone/>
            </a:pPr>
            <a:r>
              <a:rPr lang="ru-RU" altLang="ru-RU" sz="2400" b="1" dirty="0" smtClean="0"/>
              <a:t>4 группа – чрезвычайная трудность организации общения и взаимодействия.</a:t>
            </a: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973638" y="0"/>
            <a:ext cx="4170362" cy="941388"/>
          </a:xfrm>
        </p:spPr>
        <p:txBody>
          <a:bodyPr/>
          <a:lstStyle/>
          <a:p>
            <a:r>
              <a:rPr lang="ru-RU" altLang="ru-RU" dirty="0" smtClean="0"/>
              <a:t>1 группа</a:t>
            </a:r>
            <a:endParaRPr lang="en-US" altLang="ru-R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012825"/>
            <a:ext cx="8577262" cy="5707063"/>
          </a:xfrm>
        </p:spPr>
        <p:txBody>
          <a:bodyPr/>
          <a:lstStyle/>
          <a:p>
            <a:pPr marL="709613" defTabSz="712788"/>
            <a:r>
              <a:rPr lang="ru-RU" altLang="ru-RU" sz="2400" dirty="0" smtClean="0">
                <a:solidFill>
                  <a:srgbClr val="FF0000"/>
                </a:solidFill>
              </a:rPr>
              <a:t>Отсутствие речи.</a:t>
            </a:r>
          </a:p>
          <a:p>
            <a:pPr marL="709613" defTabSz="712788"/>
            <a:r>
              <a:rPr lang="ru-RU" altLang="ru-RU" sz="2400" dirty="0" smtClean="0"/>
              <a:t>Невозможность организовать ребенка: поймать взгляд, добиться ответной улыбки, получить отклик на зов, обратить его внимание на инструкцию, добиться выполнения поручения.</a:t>
            </a:r>
          </a:p>
          <a:p>
            <a:pPr marL="709613" defTabSz="712788"/>
            <a:r>
              <a:rPr lang="ru-RU" altLang="ru-RU" sz="2400" dirty="0" smtClean="0"/>
              <a:t>Дети не откликаются на просьбы, ничего не просят сами, часто не реагируют даже на боль, голод и холод, не проявляют испуга в ситуациях, в которых испугался бы любой ребенок. При попытки добиться внимания, заставить что-то сделать, может возникнуть реакция – крик, </a:t>
            </a:r>
            <a:r>
              <a:rPr lang="ru-RU" altLang="ru-RU" sz="2400" dirty="0" err="1" smtClean="0"/>
              <a:t>самоагрессия</a:t>
            </a:r>
            <a:r>
              <a:rPr lang="ru-RU" altLang="ru-RU" sz="2400" dirty="0" smtClean="0"/>
              <a:t>.</a:t>
            </a:r>
          </a:p>
          <a:p>
            <a:pPr marL="709613" defTabSz="712788"/>
            <a:r>
              <a:rPr lang="ru-RU" altLang="ru-RU" sz="2400" dirty="0" smtClean="0"/>
              <a:t>Аутизм таких детей максимально глубок, он проявляется как полная отрешенность                                                             от происходящего вокруг.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73638" y="0"/>
            <a:ext cx="4170362" cy="941388"/>
          </a:xfrm>
        </p:spPr>
        <p:txBody>
          <a:bodyPr/>
          <a:lstStyle/>
          <a:p>
            <a:r>
              <a:rPr lang="ru-RU" altLang="ru-RU" dirty="0" smtClean="0"/>
              <a:t>2 группа</a:t>
            </a:r>
            <a:endParaRPr lang="en-US" altLang="ru-R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688" y="527050"/>
            <a:ext cx="8977312" cy="5707063"/>
          </a:xfrm>
        </p:spPr>
        <p:txBody>
          <a:bodyPr/>
          <a:lstStyle/>
          <a:p>
            <a:pPr marL="709613" defTabSz="712788"/>
            <a:r>
              <a:rPr lang="ru-RU" altLang="ru-RU" sz="2400" dirty="0" smtClean="0"/>
              <a:t>Дети второй группы более активны.</a:t>
            </a:r>
          </a:p>
          <a:p>
            <a:pPr marL="709613" defTabSz="712788"/>
            <a:r>
              <a:rPr lang="ru-RU" altLang="ru-RU" sz="2400" dirty="0" smtClean="0"/>
              <a:t>Чуть менее ранимы в контактах со средой.</a:t>
            </a:r>
          </a:p>
          <a:p>
            <a:pPr marL="709613" defTabSz="712788"/>
            <a:r>
              <a:rPr lang="ru-RU" altLang="ru-RU" sz="2400" dirty="0" smtClean="0"/>
              <a:t>Внешне – это наиболее страдающие дети: лицо их обычно напряжено, искажено гримасой страха, характерна для них скованность в движениях, они пользуются </a:t>
            </a:r>
            <a:r>
              <a:rPr lang="ru-RU" altLang="ru-RU" sz="2400" dirty="0" err="1" smtClean="0"/>
              <a:t>эхолаличными</a:t>
            </a:r>
            <a:r>
              <a:rPr lang="ru-RU" altLang="ru-RU" sz="2400" dirty="0" smtClean="0"/>
              <a:t> ответами, их речь напряженно скандирована.</a:t>
            </a:r>
          </a:p>
          <a:p>
            <a:pPr marL="709613" defTabSz="712788"/>
            <a:r>
              <a:rPr lang="ru-RU" altLang="ru-RU" sz="2400" dirty="0" smtClean="0"/>
              <a:t>У них складываются привычные формы жизни, однако они жестко ограничены и ребенок стремится отстоять их неизменность: здесь максимально выражено стремление сохранения постоянства в окружающем, в привычном порядке жизни – избирательность в еде, одежде, маршруте прогулок.</a:t>
            </a:r>
          </a:p>
          <a:p>
            <a:pPr marL="709613" defTabSz="712788"/>
            <a:r>
              <a:rPr lang="ru-RU" altLang="ru-RU" sz="2400" dirty="0" smtClean="0"/>
              <a:t>Движения напряженно-скованы, механичны, действия рук и ног плохо скоординированы; пересекают пространство комнаты согнувшись, перебежками, как будто это опасное место.  </a:t>
            </a:r>
          </a:p>
          <a:p>
            <a:pPr marL="709613" defTabSz="712788"/>
            <a:r>
              <a:rPr lang="ru-RU" altLang="ru-RU" sz="2400" dirty="0" smtClean="0">
                <a:solidFill>
                  <a:srgbClr val="FF0000"/>
                </a:solidFill>
              </a:rPr>
              <a:t>Очень привязаны </a:t>
            </a:r>
            <a:r>
              <a:rPr lang="ru-RU" altLang="ru-RU" sz="2400" smtClean="0">
                <a:solidFill>
                  <a:srgbClr val="FF0000"/>
                </a:solidFill>
              </a:rPr>
              <a:t>к матери </a:t>
            </a:r>
            <a:r>
              <a:rPr lang="ru-RU" altLang="ru-RU" sz="2400" dirty="0" smtClean="0"/>
              <a:t>– не эмоционально, а как основа сохранения стабильности.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73638" y="0"/>
            <a:ext cx="4170362" cy="941388"/>
          </a:xfrm>
        </p:spPr>
        <p:txBody>
          <a:bodyPr/>
          <a:lstStyle/>
          <a:p>
            <a:r>
              <a:rPr lang="ru-RU" altLang="ru-RU" smtClean="0"/>
              <a:t>3 группа</a:t>
            </a:r>
            <a:endParaRPr lang="en-US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800" y="735013"/>
            <a:ext cx="8966200" cy="4613275"/>
          </a:xfrm>
        </p:spPr>
        <p:txBody>
          <a:bodyPr/>
          <a:lstStyle/>
          <a:p>
            <a:pPr marL="709613" defTabSz="712788">
              <a:lnSpc>
                <a:spcPct val="90000"/>
              </a:lnSpc>
            </a:pPr>
            <a:r>
              <a:rPr lang="ru-RU" altLang="ru-RU" sz="2400" dirty="0" smtClean="0"/>
              <a:t>Дети третьей группы отличаются по внешним проявлениям: лицо ребенка хранит выражение энтузиазма, блестящие глаза, застывшая улыбка, говорит быстро и без смысла.</a:t>
            </a:r>
          </a:p>
          <a:p>
            <a:pPr marL="709613" defTabSz="712788">
              <a:lnSpc>
                <a:spcPct val="90000"/>
              </a:lnSpc>
            </a:pPr>
            <a:r>
              <a:rPr lang="ru-RU" altLang="ru-RU" sz="2400" dirty="0" smtClean="0"/>
              <a:t>Такие дети выглядят уже не отрешенными, а скорее </a:t>
            </a:r>
            <a:r>
              <a:rPr lang="ru-RU" altLang="ru-RU" sz="2400" dirty="0" err="1" smtClean="0">
                <a:solidFill>
                  <a:srgbClr val="FF0000"/>
                </a:solidFill>
              </a:rPr>
              <a:t>сверхзахваченными</a:t>
            </a:r>
            <a:r>
              <a:rPr lang="ru-RU" altLang="ru-RU" sz="2400" dirty="0" smtClean="0">
                <a:solidFill>
                  <a:srgbClr val="FF0000"/>
                </a:solidFill>
              </a:rPr>
              <a:t> своими собственными интересами, </a:t>
            </a:r>
            <a:r>
              <a:rPr lang="ru-RU" altLang="ru-RU" sz="2400" dirty="0" smtClean="0"/>
              <a:t>проявляющимися в стереотипной форме </a:t>
            </a:r>
            <a:r>
              <a:rPr lang="ru-RU" altLang="ru-RU" sz="2400" dirty="0" smtClean="0">
                <a:solidFill>
                  <a:srgbClr val="FF0000"/>
                </a:solidFill>
              </a:rPr>
              <a:t>(любят опасные, неприятные, асоциальные впечатления – стереотипные фантазии, разговоры, рисунки на темы «страшного»).</a:t>
            </a:r>
          </a:p>
          <a:p>
            <a:pPr marL="709613" defTabSz="712788">
              <a:lnSpc>
                <a:spcPct val="90000"/>
              </a:lnSpc>
            </a:pPr>
            <a:r>
              <a:rPr lang="ru-RU" altLang="ru-RU" sz="2400" dirty="0" smtClean="0"/>
              <a:t>Проявляет экстремальную конфликтность (дети-провокаторы).</a:t>
            </a:r>
          </a:p>
          <a:p>
            <a:pPr marL="709613" defTabSz="712788">
              <a:lnSpc>
                <a:spcPct val="90000"/>
              </a:lnSpc>
            </a:pPr>
            <a:r>
              <a:rPr lang="ru-RU" altLang="ru-RU" sz="2400" dirty="0" smtClean="0"/>
              <a:t>Своеобразие таких детей особенно проявляется в их речи (многословие, большой словарный запас), не учитывая присутствие собеседника. </a:t>
            </a:r>
          </a:p>
          <a:p>
            <a:pPr marL="709613" defTabSz="712788">
              <a:lnSpc>
                <a:spcPct val="90000"/>
              </a:lnSpc>
            </a:pPr>
            <a:r>
              <a:rPr lang="ru-RU" altLang="ru-RU" sz="2400" dirty="0" smtClean="0"/>
              <a:t>Такие дети стремятся к достижению, к успеху. Если в норме самооценка ребенка формируется в реальном опыте удач и неудач, то для этого ребенка значение имеет только стабильное подтверждение своей успешности.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73638" y="0"/>
            <a:ext cx="4170362" cy="941388"/>
          </a:xfrm>
        </p:spPr>
        <p:txBody>
          <a:bodyPr/>
          <a:lstStyle/>
          <a:p>
            <a:r>
              <a:rPr lang="ru-RU" altLang="ru-RU" smtClean="0"/>
              <a:t>4 группа</a:t>
            </a:r>
            <a:endParaRPr lang="en-US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38" y="1012825"/>
            <a:ext cx="8577262" cy="5707063"/>
          </a:xfrm>
        </p:spPr>
        <p:txBody>
          <a:bodyPr/>
          <a:lstStyle/>
          <a:p>
            <a:pPr marL="709613" defTabSz="712788"/>
            <a:r>
              <a:rPr lang="ru-RU" altLang="ru-RU" sz="2400" dirty="0" smtClean="0"/>
              <a:t>Наиболее легкий вариант аутизма.</a:t>
            </a:r>
          </a:p>
          <a:p>
            <a:pPr marL="709613" defTabSz="712788"/>
            <a:r>
              <a:rPr lang="ru-RU" altLang="ru-RU" sz="2400" dirty="0" smtClean="0"/>
              <a:t>На первый план здесь выступает не защита, а повышенная ранимость, тормозимость в контактах и проблемы организации диалога и произвольного взаимодействия.</a:t>
            </a:r>
          </a:p>
          <a:p>
            <a:pPr marL="709613" defTabSz="712788"/>
            <a:r>
              <a:rPr lang="ru-RU" altLang="ru-RU" sz="2400" dirty="0" smtClean="0"/>
              <a:t>В контакте с другими людьми они быстро устают, могут истощаться и перевозбуждаться, приводит к трудности сосредоточения и организации ребенка.</a:t>
            </a:r>
          </a:p>
          <a:p>
            <a:pPr marL="709613" defTabSz="712788"/>
            <a:r>
              <a:rPr lang="ru-RU" altLang="ru-RU" sz="2400" dirty="0" smtClean="0"/>
              <a:t>Неразвитость самих форм общения, </a:t>
            </a:r>
            <a:r>
              <a:rPr lang="ru-RU" altLang="ru-RU" sz="2400" dirty="0" err="1" smtClean="0"/>
              <a:t>аграмматичность</a:t>
            </a:r>
            <a:r>
              <a:rPr lang="ru-RU" altLang="ru-RU" sz="2400" dirty="0" smtClean="0"/>
              <a:t> речи.</a:t>
            </a:r>
          </a:p>
          <a:p>
            <a:pPr marL="709613" defTabSz="712788"/>
            <a:r>
              <a:rPr lang="ru-RU" altLang="ru-RU" sz="2400" dirty="0" smtClean="0">
                <a:solidFill>
                  <a:srgbClr val="FF0000"/>
                </a:solidFill>
              </a:rPr>
              <a:t>Педантизм, повышенное пристрастие к порядку, ведут себя чересчур правильно.</a:t>
            </a:r>
          </a:p>
          <a:p>
            <a:pPr marL="709613" defTabSz="712788"/>
            <a:r>
              <a:rPr lang="ru-RU" altLang="ru-RU" sz="2400" dirty="0" smtClean="0"/>
              <a:t>Задержка психического развития в целом.</a:t>
            </a:r>
          </a:p>
          <a:p>
            <a:pPr marL="709613" defTabSz="712788"/>
            <a:r>
              <a:rPr lang="ru-RU" altLang="ru-RU" sz="2400" dirty="0" smtClean="0"/>
              <a:t>Все отношения с миром ребенок стремится строить через взрослого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2674" y="498764"/>
            <a:ext cx="8840988" cy="5681419"/>
          </a:xfrm>
        </p:spPr>
        <p:txBody>
          <a:bodyPr/>
          <a:lstStyle/>
          <a:p>
            <a:pPr marL="355600" indent="0" algn="ctr" defTabSz="712788">
              <a:buNone/>
            </a:pPr>
            <a:r>
              <a:rPr lang="ru-RU" altLang="ru-RU" sz="4400" dirty="0" smtClean="0"/>
              <a:t>Ориентировочная диагностика</a:t>
            </a:r>
          </a:p>
          <a:p>
            <a:pPr marL="355600" indent="0" defTabSz="712788">
              <a:buNone/>
            </a:pPr>
            <a:endParaRPr lang="ru-RU" altLang="ru-RU" sz="2400" dirty="0" smtClean="0"/>
          </a:p>
          <a:p>
            <a:pPr marL="0" indent="11113" algn="ctr" defTabSz="712788">
              <a:buNone/>
            </a:pPr>
            <a:endParaRPr lang="ru-RU" altLang="ru-RU" sz="2800" dirty="0" smtClean="0"/>
          </a:p>
          <a:p>
            <a:pPr marL="355600" indent="11113" algn="ctr" defTabSz="712788"/>
            <a:endParaRPr lang="ru-RU" altLang="ru-RU" sz="24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63085"/>
              </p:ext>
            </p:extLst>
          </p:nvPr>
        </p:nvGraphicFramePr>
        <p:xfrm>
          <a:off x="622998" y="1346479"/>
          <a:ext cx="8129115" cy="4984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427"/>
                <a:gridCol w="2755181"/>
                <a:gridCol w="3895507"/>
              </a:tblGrid>
              <a:tr h="82836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Основные методы</a:t>
                      </a:r>
                      <a:endParaRPr lang="ru-RU" sz="1900" dirty="0"/>
                    </a:p>
                  </a:txBody>
                  <a:tcPr marT="48076" marB="480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Основные задачи:</a:t>
                      </a:r>
                      <a:endParaRPr lang="ru-RU" sz="1900" dirty="0"/>
                    </a:p>
                  </a:txBody>
                  <a:tcPr marT="48076" marB="480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Результаты</a:t>
                      </a:r>
                    </a:p>
                  </a:txBody>
                  <a:tcPr marT="48076" marB="48076"/>
                </a:tc>
              </a:tr>
              <a:tr h="41560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Биографический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Наблюдение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Беседа</a:t>
                      </a:r>
                      <a:r>
                        <a:rPr lang="ru-RU" sz="1800" baseline="0" dirty="0" smtClean="0"/>
                        <a:t> с ребенком и родителями</a:t>
                      </a:r>
                    </a:p>
                    <a:p>
                      <a:endParaRPr lang="ru-RU" sz="1800" baseline="0" dirty="0" smtClean="0"/>
                    </a:p>
                    <a:p>
                      <a:endParaRPr lang="ru-RU" sz="1800" dirty="0" smtClean="0"/>
                    </a:p>
                  </a:txBody>
                  <a:tcPr marT="48076" marB="48076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ориентирование в актуальных проблемах ребенка;</a:t>
                      </a:r>
                    </a:p>
                    <a:p>
                      <a:pPr lvl="0"/>
                      <a:r>
                        <a:rPr lang="ru-RU" sz="1800" dirty="0" smtClean="0"/>
                        <a:t>выработка гипотезы о причинах их возникновения;</a:t>
                      </a:r>
                    </a:p>
                    <a:p>
                      <a:pPr lvl="0"/>
                      <a:r>
                        <a:rPr lang="ru-RU" sz="1800" dirty="0" smtClean="0"/>
                        <a:t>определение средств дальнейшей диагностики;</a:t>
                      </a:r>
                    </a:p>
                    <a:p>
                      <a:pPr lvl="0"/>
                      <a:r>
                        <a:rPr lang="ru-RU" sz="1800" dirty="0" smtClean="0"/>
                        <a:t>определение подходов к обеспечению адаптации и первичной коррекции.</a:t>
                      </a:r>
                    </a:p>
                  </a:txBody>
                  <a:tcPr marT="48076" marB="480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систематизация первичных сведений о соматическом, нервно-психическом и психологическом статусе ребенка,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</a:t>
                      </a:r>
                      <a:r>
                        <a:rPr lang="ru-RU" sz="1800" baseline="0" dirty="0" smtClean="0"/>
                        <a:t>сл</a:t>
                      </a:r>
                      <a:r>
                        <a:rPr lang="ru-RU" sz="1800" dirty="0" smtClean="0"/>
                        <a:t>овиях семейного воспитания,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степени (и потенциальных возможностях) адаптации в детском коллективе, особенностях эмоциональ­но-волевых проявлений,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уровне работоспособности, утомляемости,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специфике взаимоотношений со взрослыми и сверстниками</a:t>
                      </a:r>
                    </a:p>
                  </a:txBody>
                  <a:tcPr marT="48076" marB="48076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93337" y="5335676"/>
            <a:ext cx="1235946" cy="643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hlinkClick r:id="rId2" action="ppaction://hlinkfile"/>
              </a:rPr>
              <a:t>История развития.</a:t>
            </a:r>
            <a:r>
              <a:rPr lang="en-US" sz="1400" dirty="0" smtClean="0">
                <a:hlinkClick r:id="rId2" action="ppaction://hlinkfile"/>
              </a:rPr>
              <a:t>doc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817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whiteline_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812" y="3134331"/>
            <a:ext cx="3386726" cy="352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Picture 5" descr="whiteline_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259" y="2888678"/>
            <a:ext cx="3541741" cy="367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2" name="Picture 5" descr="whiteline_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600" y="1760375"/>
            <a:ext cx="2422598" cy="251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56816" y="547753"/>
            <a:ext cx="7669764" cy="961733"/>
            <a:chOff x="555" y="1126"/>
            <a:chExt cx="1502" cy="339"/>
          </a:xfrm>
        </p:grpSpPr>
        <p:sp>
          <p:nvSpPr>
            <p:cNvPr id="21539" name="AutoShape 35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0" name="AutoShape 36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42" name="Rectangle 10"/>
          <p:cNvSpPr>
            <a:spLocks noChangeArrowheads="1"/>
          </p:cNvSpPr>
          <p:nvPr/>
        </p:nvSpPr>
        <p:spPr bwMode="auto">
          <a:xfrm>
            <a:off x="3589532" y="2073471"/>
            <a:ext cx="230326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/>
              <a:t>Образ жизни ребенка с РАС любой группы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Аутостимуляция</a:t>
            </a:r>
            <a:r>
              <a:rPr lang="ru-RU" altLang="ru-RU" sz="2000" b="1" dirty="0" smtClean="0"/>
              <a:t> </a:t>
            </a:r>
            <a:r>
              <a:rPr lang="ru-RU" altLang="ru-RU" sz="1800" b="1" dirty="0" smtClean="0"/>
              <a:t>(защита и саморегуляция)</a:t>
            </a:r>
            <a:endParaRPr lang="en-US" altLang="ru-RU" sz="2000" b="1" dirty="0">
              <a:solidFill>
                <a:srgbClr val="000000"/>
              </a:solidFill>
            </a:endParaRPr>
          </a:p>
        </p:txBody>
      </p:sp>
      <p:sp>
        <p:nvSpPr>
          <p:cNvPr id="21543" name="Rectangle 10"/>
          <p:cNvSpPr>
            <a:spLocks noChangeArrowheads="1"/>
          </p:cNvSpPr>
          <p:nvPr/>
        </p:nvSpPr>
        <p:spPr bwMode="auto">
          <a:xfrm>
            <a:off x="5994401" y="3774686"/>
            <a:ext cx="29006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КОММЕНТИРУЕМ</a:t>
            </a:r>
          </a:p>
          <a:p>
            <a:pPr algn="ctr"/>
            <a:r>
              <a:rPr lang="ru-RU" altLang="ru-RU" sz="1600" b="1" dirty="0" smtClean="0"/>
              <a:t>(немедленно всему происходящему придаем смысл. Не  ругаем, а поддерживаем. Идем на поводу только когда нужно добиться контакта, а потом уже гнем свою линию)</a:t>
            </a:r>
            <a:endParaRPr lang="en-US" altLang="ru-RU" sz="2000" b="1" dirty="0">
              <a:solidFill>
                <a:schemeClr val="bg1"/>
              </a:solidFill>
            </a:endParaRPr>
          </a:p>
        </p:txBody>
      </p:sp>
      <p:sp>
        <p:nvSpPr>
          <p:cNvPr id="21544" name="Rectangle 10"/>
          <p:cNvSpPr>
            <a:spLocks noChangeArrowheads="1"/>
          </p:cNvSpPr>
          <p:nvPr/>
        </p:nvSpPr>
        <p:spPr bwMode="auto">
          <a:xfrm>
            <a:off x="940384" y="622300"/>
            <a:ext cx="73472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chemeClr val="bg1"/>
                </a:solidFill>
              </a:rPr>
              <a:t>Коррекционная помощь</a:t>
            </a:r>
            <a:endParaRPr lang="en-US" altLang="ru-RU" sz="4400" b="1" dirty="0">
              <a:solidFill>
                <a:schemeClr val="bg1"/>
              </a:solidFill>
            </a:endParaRPr>
          </a:p>
        </p:txBody>
      </p:sp>
      <p:sp>
        <p:nvSpPr>
          <p:cNvPr id="21545" name="Rectangle 10"/>
          <p:cNvSpPr>
            <a:spLocks noChangeArrowheads="1"/>
          </p:cNvSpPr>
          <p:nvPr/>
        </p:nvSpPr>
        <p:spPr bwMode="auto">
          <a:xfrm>
            <a:off x="771622" y="3980252"/>
            <a:ext cx="24940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ТОНИЗИРУЕМ</a:t>
            </a:r>
          </a:p>
          <a:p>
            <a:pPr algn="ctr"/>
            <a:r>
              <a:rPr lang="ru-RU" altLang="ru-RU" sz="1600" b="1" dirty="0" smtClean="0"/>
              <a:t>(выявить спектр его сенсорных впечатлений - он раскачивается, мы добавляем стук, рычание сюжетное)</a:t>
            </a:r>
            <a:endParaRPr lang="en-US" alt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541857"/>
            <a:ext cx="9144000" cy="941387"/>
          </a:xfrm>
        </p:spPr>
        <p:txBody>
          <a:bodyPr/>
          <a:lstStyle/>
          <a:p>
            <a:r>
              <a:rPr lang="ru-RU" altLang="ru-RU" sz="3600" dirty="0" smtClean="0"/>
              <a:t>1.  Методы раннего вмешательства:</a:t>
            </a:r>
            <a:endParaRPr lang="en-US" altLang="ru-RU" sz="3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1257" y="1365768"/>
            <a:ext cx="8565502" cy="5184321"/>
          </a:xfrm>
        </p:spPr>
        <p:txBody>
          <a:bodyPr/>
          <a:lstStyle/>
          <a:p>
            <a:pPr marL="355600" indent="11113" defTabSz="712788">
              <a:buNone/>
            </a:pPr>
            <a:endParaRPr lang="ru-RU" altLang="ru-RU" sz="1400" b="1" dirty="0" smtClean="0"/>
          </a:p>
          <a:p>
            <a:pPr marL="355600" indent="11113" defTabSz="712788">
              <a:buNone/>
            </a:pPr>
            <a:r>
              <a:rPr lang="ru-RU" altLang="ru-RU" sz="2800" b="1" i="1" dirty="0" smtClean="0"/>
              <a:t>1.1. Игровая холдинг терапия (метод Марты </a:t>
            </a:r>
            <a:r>
              <a:rPr lang="ru-RU" altLang="ru-RU" sz="2800" b="1" i="1" dirty="0" err="1" smtClean="0"/>
              <a:t>Велч</a:t>
            </a:r>
            <a:r>
              <a:rPr lang="ru-RU" altLang="ru-RU" sz="2800" b="1" i="1" dirty="0" smtClean="0"/>
              <a:t>) </a:t>
            </a:r>
            <a:r>
              <a:rPr lang="ru-RU" altLang="ru-RU" sz="2800" b="1" dirty="0" smtClean="0"/>
              <a:t>– </a:t>
            </a:r>
            <a:r>
              <a:rPr lang="ru-RU" altLang="ru-RU" sz="2800" dirty="0" smtClean="0"/>
              <a:t>это</a:t>
            </a:r>
            <a:r>
              <a:rPr lang="ru-RU" altLang="ru-RU" sz="2800" b="1" dirty="0" smtClean="0"/>
              <a:t> </a:t>
            </a:r>
            <a:r>
              <a:rPr lang="ru-RU" altLang="ru-RU" sz="2800" dirty="0" smtClean="0"/>
              <a:t>с начало удерживание ребенка, а потом игровые занятия с ребенком на руках у родителей (проводится с детьми 1 и 2 группы аутизма от 1 года до 6-7 лет, с детьми 3 и 4 группы  до 3 лет).</a:t>
            </a:r>
          </a:p>
          <a:p>
            <a:pPr marL="355600" indent="11113" defTabSz="712788">
              <a:buFontTx/>
              <a:buNone/>
            </a:pPr>
            <a:r>
              <a:rPr lang="ru-RU" altLang="ru-RU" sz="2800" u="sng" dirty="0" smtClean="0"/>
              <a:t>Побочные действия холдинг терапии: </a:t>
            </a:r>
            <a:r>
              <a:rPr lang="ru-RU" altLang="ru-RU" sz="2800" dirty="0" smtClean="0"/>
              <a:t>на протяжении нескольких недель наблюдается нарушение сна, более требователен, капризен, это происходит из-за избыточной стимуляции.</a:t>
            </a:r>
          </a:p>
          <a:p>
            <a:pPr marL="355600" indent="11113" defTabSz="712788">
              <a:buNone/>
            </a:pPr>
            <a:endParaRPr lang="ru-RU" altLang="ru-RU" sz="2400" b="1" dirty="0" smtClean="0"/>
          </a:p>
          <a:p>
            <a:pPr marL="355600" indent="11113" defTabSz="712788">
              <a:buFontTx/>
              <a:buNone/>
            </a:pPr>
            <a:endParaRPr lang="ru-RU" altLang="ru-RU" sz="2400" dirty="0" smtClean="0"/>
          </a:p>
          <a:p>
            <a:pPr marL="355600" indent="11113" defTabSz="712788">
              <a:buFontTx/>
              <a:buNone/>
            </a:pPr>
            <a:endParaRPr lang="ru-RU" altLang="ru-RU" sz="2400" dirty="0" smtClean="0"/>
          </a:p>
          <a:p>
            <a:pPr marL="355600" indent="11113" defTabSz="712788"/>
            <a:endParaRPr lang="ru-RU" alt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42984"/>
            <a:ext cx="9144000" cy="615140"/>
          </a:xfrm>
        </p:spPr>
        <p:txBody>
          <a:bodyPr/>
          <a:lstStyle/>
          <a:p>
            <a:r>
              <a:rPr lang="ru-RU" altLang="ru-RU" sz="2800" dirty="0" smtClean="0"/>
              <a:t>1.2. Что дает игра детскому развитию  и каковы ее возможности в коррекционной помощи </a:t>
            </a:r>
            <a:r>
              <a:rPr lang="ru-RU" altLang="ru-RU" sz="2800" dirty="0" err="1" smtClean="0"/>
              <a:t>аутичному</a:t>
            </a:r>
            <a:r>
              <a:rPr lang="ru-RU" altLang="ru-RU" sz="2800" dirty="0" smtClean="0"/>
              <a:t> ребенку</a:t>
            </a:r>
            <a:endParaRPr lang="en-US" altLang="ru-RU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2524"/>
            <a:ext cx="9144000" cy="4180115"/>
          </a:xfrm>
        </p:spPr>
        <p:txBody>
          <a:bodyPr/>
          <a:lstStyle/>
          <a:p>
            <a:pPr marL="355600" indent="11113" defTabSz="712788">
              <a:buAutoNum type="arabicPeriod"/>
            </a:pPr>
            <a:r>
              <a:rPr lang="ru-RU" altLang="ru-RU" sz="2000" dirty="0" smtClean="0"/>
              <a:t>В игре развивается возможность эмоционального взаимодействия с другими людьми, сопереживания.</a:t>
            </a:r>
          </a:p>
          <a:p>
            <a:pPr marL="355600" indent="11113" defTabSz="712788">
              <a:buAutoNum type="arabicPeriod"/>
            </a:pPr>
            <a:r>
              <a:rPr lang="ru-RU" altLang="ru-RU" sz="2000" dirty="0" smtClean="0"/>
              <a:t> Осмысляет и принимает культурные формы сенсорный и эмоциональный опыт ребенка.</a:t>
            </a:r>
          </a:p>
          <a:p>
            <a:pPr marL="355600" indent="11113" defTabSz="712788">
              <a:buAutoNum type="arabicPeriod"/>
            </a:pPr>
            <a:r>
              <a:rPr lang="ru-RU" altLang="ru-RU" sz="2000" dirty="0" smtClean="0"/>
              <a:t> В сюжетной игре формирует произвольную регуляцию поведения, произвольное внимание, способность к установлению логических связей.</a:t>
            </a:r>
          </a:p>
          <a:p>
            <a:pPr marL="355600" indent="11113" defTabSz="712788">
              <a:buAutoNum type="arabicPeriod"/>
            </a:pPr>
            <a:r>
              <a:rPr lang="ru-RU" altLang="ru-RU" sz="2000" dirty="0" smtClean="0"/>
              <a:t> Развивает способность подражания другим людям.</a:t>
            </a:r>
          </a:p>
          <a:p>
            <a:pPr marL="355600" indent="11113" defTabSz="712788">
              <a:buAutoNum type="arabicPeriod"/>
            </a:pPr>
            <a:r>
              <a:rPr lang="ru-RU" altLang="ru-RU" sz="2000" dirty="0" smtClean="0"/>
              <a:t> Расширяет запас знаний об окружающем мире.</a:t>
            </a:r>
          </a:p>
          <a:p>
            <a:pPr marL="355600" indent="11113" defTabSz="712788">
              <a:buAutoNum type="arabicPeriod"/>
            </a:pPr>
            <a:r>
              <a:rPr lang="ru-RU" altLang="ru-RU" sz="2000" dirty="0" smtClean="0"/>
              <a:t> Благодаря игровому подражанию и осмыслению сюжета игры прогрессирует речь.</a:t>
            </a:r>
          </a:p>
          <a:p>
            <a:pPr marL="355600" indent="11113" defTabSz="712788">
              <a:buAutoNum type="arabicPeriod"/>
            </a:pPr>
            <a:r>
              <a:rPr lang="ru-RU" altLang="ru-RU" sz="2000" dirty="0" smtClean="0"/>
              <a:t> Разыгрывая в сюжете неприятные, пугающие события, но так чтобы «все кончилось хорошо».</a:t>
            </a:r>
          </a:p>
          <a:p>
            <a:pPr marL="355600" indent="11113" defTabSz="712788">
              <a:buNone/>
            </a:pPr>
            <a:endParaRPr lang="ru-RU" altLang="ru-RU" sz="2400" dirty="0" smtClean="0"/>
          </a:p>
          <a:p>
            <a:pPr marL="355600" indent="11113" defTabSz="712788"/>
            <a:endParaRPr lang="ru-RU" alt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250" y="261938"/>
            <a:ext cx="7340600" cy="941387"/>
          </a:xfrm>
        </p:spPr>
        <p:txBody>
          <a:bodyPr/>
          <a:lstStyle/>
          <a:p>
            <a:r>
              <a:rPr lang="ru-RU" altLang="ru-RU" sz="2800" dirty="0" smtClean="0"/>
              <a:t>Разделенное переживание</a:t>
            </a:r>
            <a:endParaRPr lang="en-US" altLang="ru-RU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72639"/>
            <a:ext cx="9144000" cy="4966607"/>
          </a:xfrm>
        </p:spPr>
        <p:txBody>
          <a:bodyPr/>
          <a:lstStyle/>
          <a:p>
            <a:pPr marL="355600" indent="11113" defTabSz="712788">
              <a:buNone/>
            </a:pPr>
            <a:r>
              <a:rPr lang="ru-RU" altLang="ru-RU" sz="2400" dirty="0" smtClean="0"/>
              <a:t>Предложить альтернативу в игровой деятельности от аутостимуляции к разделенному переживанию.</a:t>
            </a:r>
          </a:p>
          <a:p>
            <a:pPr marL="355600" indent="11113" defTabSz="712788">
              <a:buNone/>
            </a:pPr>
            <a:r>
              <a:rPr lang="ru-RU" altLang="ru-RU" sz="2400" dirty="0" smtClean="0"/>
              <a:t> </a:t>
            </a:r>
            <a:r>
              <a:rPr lang="ru-RU" altLang="ru-RU" sz="2400" b="1" i="1" dirty="0" smtClean="0"/>
              <a:t>Разделенное переживание </a:t>
            </a:r>
            <a:r>
              <a:rPr lang="ru-RU" altLang="ru-RU" sz="2400" dirty="0" smtClean="0"/>
              <a:t>– способность к эмоциональному заряжению от другого человека.</a:t>
            </a:r>
          </a:p>
          <a:p>
            <a:pPr marL="355600" indent="11113" algn="ctr" defTabSz="712788">
              <a:buNone/>
            </a:pPr>
            <a:endParaRPr lang="ru-RU" altLang="ru-RU" sz="2400" b="1" dirty="0" smtClean="0"/>
          </a:p>
          <a:p>
            <a:pPr marL="355600" indent="11113" defTabSz="712788">
              <a:buNone/>
            </a:pPr>
            <a:endParaRPr lang="ru-RU" altLang="ru-RU" sz="2400" dirty="0" smtClean="0"/>
          </a:p>
          <a:p>
            <a:pPr marL="355600" indent="11113" defTabSz="712788"/>
            <a:endParaRPr lang="ru-RU" altLang="ru-RU" sz="2400" b="1" i="1" dirty="0" smtClean="0"/>
          </a:p>
        </p:txBody>
      </p:sp>
      <p:pic>
        <p:nvPicPr>
          <p:cNvPr id="4" name="Picture 5" descr="whiteline_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552" y="4361480"/>
            <a:ext cx="2181522" cy="226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hiteline_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853" y="4297844"/>
            <a:ext cx="2096141" cy="217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002211" y="2764246"/>
            <a:ext cx="7663543" cy="972457"/>
            <a:chOff x="555" y="1126"/>
            <a:chExt cx="1502" cy="339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36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116732" y="2878546"/>
            <a:ext cx="73472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Методы формирования разделенного переживания в игре с аутичным ребенком</a:t>
            </a:r>
            <a:endParaRPr lang="en-US" alt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18" descr="R_chevron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88804" y="3720330"/>
            <a:ext cx="4889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R_chevron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47147" y="3685494"/>
            <a:ext cx="4889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856286" y="5057503"/>
            <a:ext cx="19510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Аффективное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тонизирование</a:t>
            </a:r>
            <a:endParaRPr lang="en-US" alt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013903" y="4845594"/>
            <a:ext cx="19510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Эмоционально смысловой комментарий</a:t>
            </a:r>
            <a:endParaRPr lang="en-US" alt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1813"/>
            <a:ext cx="7772400" cy="1143000"/>
          </a:xfrm>
        </p:spPr>
        <p:txBody>
          <a:bodyPr/>
          <a:lstStyle/>
          <a:p>
            <a:r>
              <a:rPr lang="ru-RU" altLang="ru-RU" dirty="0" smtClean="0"/>
              <a:t>Что такое аутизм?</a:t>
            </a:r>
            <a:endParaRPr lang="en-US" altLang="ru-RU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511300"/>
            <a:ext cx="7772400" cy="4114800"/>
          </a:xfrm>
        </p:spPr>
        <p:txBody>
          <a:bodyPr/>
          <a:lstStyle/>
          <a:p>
            <a:r>
              <a:rPr lang="ru-RU" altLang="ru-RU" dirty="0" smtClean="0"/>
              <a:t>Аутизм относится к группе </a:t>
            </a:r>
            <a:r>
              <a:rPr lang="ru-RU" altLang="ru-RU" dirty="0" err="1" smtClean="0"/>
              <a:t>Первазивных</a:t>
            </a:r>
            <a:r>
              <a:rPr lang="ru-RU" altLang="ru-RU" dirty="0" smtClean="0"/>
              <a:t>* нарушений развития и характеризуется рядом неврологических нарушений, проявлениями которых являются нарушения развития социального взаимодействия, речи и общения, и сопровождается стереотипными видами поведения. </a:t>
            </a:r>
            <a:endParaRPr lang="ru-RU" altLang="ru-RU" dirty="0" smtClean="0"/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73113" y="5964238"/>
            <a:ext cx="40401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1600">
                <a:latin typeface="Garamond" pitchFamily="18" charset="0"/>
              </a:rPr>
              <a:t>*охватывающих все стороны психики</a:t>
            </a:r>
            <a:endParaRPr lang="en-US" altLang="ru-RU" sz="160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82138" y="4251290"/>
            <a:ext cx="3048000" cy="1310640"/>
          </a:xfrm>
          <a:solidFill>
            <a:srgbClr val="92D050"/>
          </a:solidFill>
        </p:spPr>
        <p:txBody>
          <a:bodyPr/>
          <a:lstStyle/>
          <a:p>
            <a:pPr marL="355600" indent="11113" algn="ctr" defTabSz="712788">
              <a:buNone/>
            </a:pPr>
            <a:r>
              <a:rPr lang="ru-RU" altLang="ru-RU" sz="2400" dirty="0" smtClean="0">
                <a:hlinkClick r:id="rId2" action="ppaction://hlinkfile"/>
              </a:rPr>
              <a:t>Тим Песочная и игровая терапия.mp4</a:t>
            </a:r>
            <a:endParaRPr lang="ru-RU" altLang="ru-RU" sz="24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7910" t="5146" r="17317" b="6408"/>
          <a:stretch>
            <a:fillRect/>
          </a:stretch>
        </p:blipFill>
        <p:spPr bwMode="auto">
          <a:xfrm>
            <a:off x="291170" y="243840"/>
            <a:ext cx="3809572" cy="292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r="26409"/>
          <a:stretch>
            <a:fillRect/>
          </a:stretch>
        </p:blipFill>
        <p:spPr bwMode="auto">
          <a:xfrm>
            <a:off x="4731133" y="247626"/>
            <a:ext cx="3803267" cy="2907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Анастасия\Desktop\Из телефона 5 мая\P_20170426_101124.jpg"/>
          <p:cNvPicPr>
            <a:picLocks noChangeAspect="1" noChangeArrowheads="1"/>
          </p:cNvPicPr>
          <p:nvPr/>
        </p:nvPicPr>
        <p:blipFill>
          <a:blip r:embed="rId5" cstate="print"/>
          <a:srcRect l="12744" r="23505"/>
          <a:stretch>
            <a:fillRect/>
          </a:stretch>
        </p:blipFill>
        <p:spPr bwMode="auto">
          <a:xfrm>
            <a:off x="1065706" y="3337560"/>
            <a:ext cx="3765374" cy="332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6902" y="931670"/>
            <a:ext cx="8367098" cy="940673"/>
          </a:xfrm>
        </p:spPr>
        <p:txBody>
          <a:bodyPr/>
          <a:lstStyle/>
          <a:p>
            <a:pPr algn="l"/>
            <a:r>
              <a:rPr lang="ru-RU" altLang="ru-RU" sz="2800" dirty="0" smtClean="0"/>
              <a:t>1.3.  Сюжетное рисование</a:t>
            </a:r>
            <a:br>
              <a:rPr lang="ru-RU" altLang="ru-RU" sz="2800" dirty="0" smtClean="0"/>
            </a:br>
            <a:r>
              <a:rPr lang="ru-RU" altLang="ru-RU" sz="1200" dirty="0" smtClean="0"/>
              <a:t/>
            </a:r>
            <a:br>
              <a:rPr lang="ru-RU" altLang="ru-RU" sz="1200" dirty="0" smtClean="0"/>
            </a:br>
            <a:r>
              <a:rPr lang="ru-RU" altLang="ru-RU" sz="2400" b="0" i="0" dirty="0" smtClean="0"/>
              <a:t>Метод применим с ребенком дошкольного и младшего школьного возраста. </a:t>
            </a:r>
            <a:r>
              <a:rPr lang="ru-RU" altLang="ru-RU" sz="2800" b="0" i="0" dirty="0" smtClean="0"/>
              <a:t/>
            </a:r>
            <a:br>
              <a:rPr lang="ru-RU" altLang="ru-RU" sz="2800" b="0" i="0" dirty="0" smtClean="0"/>
            </a:br>
            <a:endParaRPr lang="en-US" altLang="ru-RU" sz="2800" b="0" i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2229" y="1915885"/>
            <a:ext cx="8911771" cy="4601029"/>
          </a:xfrm>
          <a:ln>
            <a:noFill/>
          </a:ln>
        </p:spPr>
        <p:txBody>
          <a:bodyPr/>
          <a:lstStyle/>
          <a:p>
            <a:pPr marL="355600" indent="11113" defTabSz="712788">
              <a:buNone/>
            </a:pPr>
            <a:r>
              <a:rPr lang="ru-RU" altLang="ru-RU" sz="2800" b="1" u="sng" dirty="0" smtClean="0"/>
              <a:t>Сюжетное рисование  </a:t>
            </a:r>
            <a:r>
              <a:rPr lang="ru-RU" altLang="ru-RU" sz="2800" b="1" dirty="0" smtClean="0"/>
              <a:t>складывается из двух основных компонентов – детализации изображаемых образов (через наполнение их эмоционально значимыми подробностями) и развития событий во времени.</a:t>
            </a:r>
          </a:p>
          <a:p>
            <a:pPr marL="355600" indent="11113" defTabSz="712788">
              <a:buNone/>
            </a:pPr>
            <a:r>
              <a:rPr lang="ru-RU" altLang="ru-RU" sz="2400" dirty="0" smtClean="0"/>
              <a:t>Содержание метода сюжетного рисования  является последовательное формирование механизмов аффективной организации сознания и поведения ребенка в ситуации развивающегося эмоционального взаимодействия со взрослыми. </a:t>
            </a:r>
            <a:endParaRPr lang="ru-RU" altLang="ru-RU" sz="2400" dirty="0" smtClean="0">
              <a:solidFill>
                <a:srgbClr val="FF0000"/>
              </a:solidFill>
            </a:endParaRPr>
          </a:p>
          <a:p>
            <a:pPr marL="355600" indent="11113" defTabSz="712788">
              <a:buNone/>
            </a:pPr>
            <a:endParaRPr lang="ru-RU" altLang="ru-RU" sz="2400" dirty="0" smtClean="0"/>
          </a:p>
          <a:p>
            <a:pPr marL="355600" indent="11113" defTabSz="712788"/>
            <a:endParaRPr lang="ru-RU" altLang="ru-RU" sz="24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36644" y="5809028"/>
            <a:ext cx="3751470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solidFill>
                  <a:srgbClr val="FF0000"/>
                </a:solidFill>
                <a:hlinkClick r:id="rId2" action="ppaction://hlinkfile"/>
              </a:rPr>
              <a:t>1. Чтение и сюжетное рисование НИКИТА 12 лет 3 группа.mp4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0451" y="5883347"/>
            <a:ext cx="3818876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hlinkClick r:id="rId3" action="ppaction://hlinkfile"/>
              </a:rPr>
              <a:t>Никита Работа с пересказом.</a:t>
            </a:r>
            <a:r>
              <a:rPr lang="en-US" sz="2000" dirty="0" smtClean="0">
                <a:solidFill>
                  <a:srgbClr val="FF0000"/>
                </a:solidFill>
                <a:hlinkClick r:id="rId3" action="ppaction://hlinkfile"/>
              </a:rPr>
              <a:t>mp4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37744"/>
            <a:ext cx="8781144" cy="941387"/>
          </a:xfrm>
        </p:spPr>
        <p:txBody>
          <a:bodyPr/>
          <a:lstStyle/>
          <a:p>
            <a:r>
              <a:rPr lang="ru-RU" altLang="ru-RU" sz="3600" dirty="0" smtClean="0"/>
              <a:t>2. </a:t>
            </a:r>
            <a:r>
              <a:rPr lang="ru-RU" altLang="ru-RU" sz="3600" dirty="0"/>
              <a:t>Организация специальных условий  обучения  и воспитания ребенка с </a:t>
            </a:r>
            <a:r>
              <a:rPr lang="ru-RU" altLang="ru-RU" sz="3600" dirty="0" smtClean="0"/>
              <a:t>РАС в школе:</a:t>
            </a: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en-US" altLang="ru-RU" sz="3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3496" y="1953805"/>
            <a:ext cx="8481423" cy="4226378"/>
          </a:xfrm>
        </p:spPr>
        <p:txBody>
          <a:bodyPr/>
          <a:lstStyle/>
          <a:p>
            <a:pPr marL="355600" indent="11113" defTabSz="712788">
              <a:buNone/>
            </a:pPr>
            <a:r>
              <a:rPr lang="ru-RU" altLang="ru-RU" sz="2800" b="1" i="1" dirty="0" smtClean="0"/>
              <a:t>2.1. Определяется вариант образовательной программы для обучающегося с РАС на основе рекомендаций ПМПК.</a:t>
            </a:r>
          </a:p>
          <a:p>
            <a:pPr marL="355600" indent="11113" defTabSz="712788">
              <a:buNone/>
            </a:pPr>
            <a:r>
              <a:rPr lang="ru-RU" altLang="ru-RU" sz="2400" dirty="0" smtClean="0"/>
              <a:t>Пример: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7679" y="3871859"/>
            <a:ext cx="839724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Выписка из коллегиального заключения ПМПК </a:t>
            </a:r>
          </a:p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28.02.2017г. № 165</a:t>
            </a:r>
          </a:p>
          <a:p>
            <a:pPr algn="just"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Рекомендовано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и воспитание по специальной индивидуальной программе развития в соответствии с ФГОС для обучающихся с ОВЗ  (РАС), вариант 8.4, 1 класс с 01.09.2017года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3496" y="498764"/>
            <a:ext cx="8481423" cy="5681419"/>
          </a:xfrm>
        </p:spPr>
        <p:txBody>
          <a:bodyPr/>
          <a:lstStyle/>
          <a:p>
            <a:pPr marL="355600" indent="0" defTabSz="712788">
              <a:buNone/>
            </a:pPr>
            <a:r>
              <a:rPr lang="ru-RU" altLang="ru-RU" sz="2800" b="1" i="1" dirty="0" smtClean="0"/>
              <a:t>2.2. На основе АООП НОО (вариант 8.4) разрабатывается специальная индивидуальная программа развития обучающегося (СИПР).</a:t>
            </a:r>
          </a:p>
          <a:p>
            <a:pPr marL="355600" indent="11113" defTabSz="712788">
              <a:buNone/>
            </a:pPr>
            <a:r>
              <a:rPr lang="ru-RU" sz="2400" dirty="0" smtClean="0">
                <a:cs typeface="Times New Roman" pitchFamily="18" charset="0"/>
              </a:rPr>
              <a:t>СИПР составляется на ограниченный период времени – </a:t>
            </a:r>
            <a:r>
              <a:rPr lang="ru-RU" sz="2400" b="1" dirty="0" smtClean="0">
                <a:cs typeface="Times New Roman" pitchFamily="18" charset="0"/>
              </a:rPr>
              <a:t>1 год.</a:t>
            </a:r>
            <a:endParaRPr lang="ru-RU" sz="2800" b="1" dirty="0" smtClean="0">
              <a:cs typeface="Times New Roman" pitchFamily="18" charset="0"/>
            </a:endParaRPr>
          </a:p>
          <a:p>
            <a:pPr marL="0" indent="11113" algn="ctr" defTabSz="712788">
              <a:buNone/>
            </a:pPr>
            <a:r>
              <a:rPr lang="ru-RU" altLang="ru-RU" sz="2800" dirty="0" smtClean="0"/>
              <a:t>Структура СИПР</a:t>
            </a:r>
          </a:p>
          <a:p>
            <a:pPr marL="0" indent="11113" algn="ctr" defTabSz="712788">
              <a:buNone/>
            </a:pPr>
            <a:endParaRPr lang="ru-RU" altLang="ru-RU" sz="2800" dirty="0" smtClean="0"/>
          </a:p>
          <a:p>
            <a:pPr marL="355600" indent="11113" algn="ctr" defTabSz="712788"/>
            <a:endParaRPr lang="ru-RU" alt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06581" y="2784762"/>
            <a:ext cx="8055033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563" algn="just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ru-RU" sz="2000" dirty="0" smtClean="0">
                <a:cs typeface="Times New Roman" pitchFamily="18" charset="0"/>
              </a:rPr>
              <a:t>Общие сведения о ребёнке; </a:t>
            </a:r>
          </a:p>
          <a:p>
            <a:pPr marL="182563" algn="just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ru-RU" sz="2000" dirty="0" smtClean="0">
                <a:cs typeface="Times New Roman" pitchFamily="18" charset="0"/>
              </a:rPr>
              <a:t> Характеристику, включающую оценку развития обучающегося на момент составления программы и определяющую приоритетные направления воспитания и обучения ребёнка; </a:t>
            </a:r>
          </a:p>
          <a:p>
            <a:pPr marL="182563" algn="just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Индивидуальный учебный план; </a:t>
            </a:r>
          </a:p>
          <a:p>
            <a:pPr marL="182563" algn="just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ru-RU" sz="2000" dirty="0" smtClean="0">
                <a:cs typeface="Times New Roman" pitchFamily="18" charset="0"/>
              </a:rPr>
              <a:t> Содержание образования в условиях организации и семьи;</a:t>
            </a:r>
          </a:p>
          <a:p>
            <a:pPr marL="182563" algn="just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ru-RU" sz="2000" dirty="0" smtClean="0">
                <a:cs typeface="Times New Roman" pitchFamily="18" charset="0"/>
              </a:rPr>
              <a:t> Организация реализации потребности в уходе и присмотре;</a:t>
            </a:r>
          </a:p>
          <a:p>
            <a:pPr marL="182563" algn="just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spc="-120" dirty="0" smtClean="0">
                <a:cs typeface="Times New Roman" pitchFamily="18" charset="0"/>
              </a:rPr>
              <a:t>Перечень специалистов, участвующих в разработке и реализации СИПР; </a:t>
            </a:r>
          </a:p>
          <a:p>
            <a:pPr marL="182563" algn="just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ru-RU" sz="2000" dirty="0" smtClean="0">
                <a:cs typeface="Times New Roman" pitchFamily="18" charset="0"/>
              </a:rPr>
              <a:t> Программа сотрудничества организации и семьи обучающегося;</a:t>
            </a:r>
          </a:p>
          <a:p>
            <a:pPr marL="182563" algn="just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ru-RU" sz="2000" dirty="0" smtClean="0">
                <a:cs typeface="Times New Roman" pitchFamily="18" charset="0"/>
              </a:rPr>
              <a:t> Перечень необходимых технических средств и дидактических материалов; </a:t>
            </a:r>
          </a:p>
          <a:p>
            <a:pPr marL="182563" algn="just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ru-RU" sz="2000" dirty="0" smtClean="0">
                <a:cs typeface="Times New Roman" pitchFamily="18" charset="0"/>
              </a:rPr>
              <a:t> Средства мониторинга и оценки динамики обучения.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1023"/>
          <a:stretch/>
        </p:blipFill>
        <p:spPr bwMode="auto">
          <a:xfrm>
            <a:off x="1868068" y="813009"/>
            <a:ext cx="5431138" cy="584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73622" y="237602"/>
            <a:ext cx="4820031" cy="36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1200" dirty="0" smtClean="0"/>
              <a:t/>
            </a:r>
            <a:br>
              <a:rPr lang="ru-RU" altLang="ru-RU" sz="1200" dirty="0" smtClean="0"/>
            </a:br>
            <a:r>
              <a:rPr lang="ru-RU" altLang="ru-RU" sz="2400" b="0" i="0" dirty="0" smtClean="0"/>
              <a:t>Индивидуальный учебный план </a:t>
            </a:r>
            <a:r>
              <a:rPr lang="ru-RU" altLang="ru-RU" sz="2800" b="0" i="0" dirty="0" smtClean="0"/>
              <a:t/>
            </a:r>
            <a:br>
              <a:rPr lang="ru-RU" altLang="ru-RU" sz="2800" b="0" i="0" dirty="0" smtClean="0"/>
            </a:br>
            <a:endParaRPr lang="en-US" altLang="ru-RU" sz="2800" b="0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3496" y="706582"/>
            <a:ext cx="8481423" cy="5473601"/>
          </a:xfrm>
        </p:spPr>
        <p:txBody>
          <a:bodyPr/>
          <a:lstStyle/>
          <a:p>
            <a:pPr marL="355600" indent="11113" defTabSz="712788">
              <a:buNone/>
            </a:pPr>
            <a:r>
              <a:rPr lang="ru-RU" sz="2800" b="1" i="1" dirty="0" smtClean="0"/>
              <a:t>2.4. Направления </a:t>
            </a:r>
            <a:r>
              <a:rPr lang="ru-RU" sz="2800" b="1" i="1" dirty="0" err="1" smtClean="0"/>
              <a:t>психокоррекционной</a:t>
            </a:r>
            <a:r>
              <a:rPr lang="ru-RU" sz="2800" b="1" i="1" dirty="0" smtClean="0"/>
              <a:t> работы : </a:t>
            </a:r>
            <a:endParaRPr lang="ru-RU" altLang="ru-RU" sz="2800" b="1" i="1" dirty="0" smtClean="0"/>
          </a:p>
          <a:p>
            <a:pPr marL="355600" indent="11113" defTabSz="712788"/>
            <a:r>
              <a:rPr lang="ru-RU" altLang="ru-RU" sz="2400" dirty="0" smtClean="0"/>
              <a:t> Адаптация к школе (период адаптации до 6 месяцев) – новые люди, пространство, правила.</a:t>
            </a:r>
          </a:p>
          <a:p>
            <a:pPr marL="355600" indent="11113" defTabSz="712788"/>
            <a:r>
              <a:rPr lang="ru-RU" altLang="ru-RU" sz="2400" dirty="0" smtClean="0"/>
              <a:t> Обучение навыкам учебного поведения. (от 3до 6 месяцев).</a:t>
            </a:r>
          </a:p>
          <a:p>
            <a:pPr marL="355600" indent="11113" defTabSz="712788"/>
            <a:r>
              <a:rPr lang="ru-RU" altLang="ru-RU" sz="2400" dirty="0" smtClean="0"/>
              <a:t> Обучение </a:t>
            </a:r>
            <a:r>
              <a:rPr lang="ru-RU" sz="2400" dirty="0" smtClean="0"/>
              <a:t> необходимым бытовым, </a:t>
            </a:r>
            <a:r>
              <a:rPr lang="ru-RU" altLang="ru-RU" sz="2400" dirty="0" smtClean="0"/>
              <a:t>социальным навыкам (еда, туалет, одежда).</a:t>
            </a:r>
          </a:p>
          <a:p>
            <a:pPr marL="355600" indent="11113" defTabSz="712788"/>
            <a:r>
              <a:rPr lang="ru-RU" altLang="ru-RU" sz="2400" dirty="0" smtClean="0"/>
              <a:t> Обучение альтернативной коммуникации (языковая программа </a:t>
            </a:r>
            <a:r>
              <a:rPr lang="ru-RU" altLang="ru-RU" sz="2400" dirty="0" err="1" smtClean="0"/>
              <a:t>Макатон</a:t>
            </a:r>
            <a:r>
              <a:rPr lang="ru-RU" altLang="ru-RU" sz="2400" dirty="0" smtClean="0"/>
              <a:t>).</a:t>
            </a:r>
          </a:p>
          <a:p>
            <a:pPr marL="355600" indent="11113" defTabSz="712788"/>
            <a:r>
              <a:rPr lang="ru-RU" altLang="ru-RU" sz="2400" dirty="0" smtClean="0"/>
              <a:t> Обучение чтению и письму (совместное чтение, создание личного букваря, глобальное чтение, разрезная азбука, </a:t>
            </a:r>
            <a:r>
              <a:rPr lang="ru-RU" altLang="ru-RU" sz="2400" dirty="0" err="1" smtClean="0"/>
              <a:t>послоговое</a:t>
            </a:r>
            <a:r>
              <a:rPr lang="ru-RU" altLang="ru-RU" sz="2400" dirty="0" smtClean="0"/>
              <a:t> предложение, переход к </a:t>
            </a:r>
            <a:r>
              <a:rPr lang="ru-RU" altLang="ru-RU" sz="2400" dirty="0" err="1" smtClean="0"/>
              <a:t>послоговому</a:t>
            </a:r>
            <a:r>
              <a:rPr lang="ru-RU" altLang="ru-RU" sz="2400" dirty="0" smtClean="0"/>
              <a:t> чтению и письму, пересказ – формирование личной истории). </a:t>
            </a:r>
          </a:p>
          <a:p>
            <a:pPr marL="355600" indent="11113" defTabSz="712788"/>
            <a:endParaRPr lang="ru-RU" altLang="ru-RU" sz="2800" dirty="0" smtClean="0"/>
          </a:p>
          <a:p>
            <a:pPr marL="355600" indent="11113" algn="ctr" defTabSz="712788"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" y="740910"/>
            <a:ext cx="8442960" cy="941387"/>
          </a:xfrm>
        </p:spPr>
        <p:txBody>
          <a:bodyPr/>
          <a:lstStyle/>
          <a:p>
            <a:r>
              <a:rPr lang="ru-RU" altLang="ru-RU" sz="3600" dirty="0" smtClean="0"/>
              <a:t>3. Психокоррекционная работа  с подростками и молодыми людьми,  страдающими аутизмом. </a:t>
            </a:r>
            <a:endParaRPr lang="en-US" altLang="ru-RU" sz="3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" y="2051594"/>
            <a:ext cx="8488680" cy="460828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	Направления </a:t>
            </a:r>
            <a:r>
              <a:rPr lang="ru-RU" sz="2400" b="1" dirty="0" err="1" smtClean="0"/>
              <a:t>психокоррекционной</a:t>
            </a:r>
            <a:r>
              <a:rPr lang="ru-RU" sz="2400" b="1" dirty="0" smtClean="0"/>
              <a:t> работы : </a:t>
            </a:r>
          </a:p>
          <a:p>
            <a:pPr algn="just"/>
            <a:r>
              <a:rPr lang="ru-RU" sz="2000" dirty="0" smtClean="0"/>
              <a:t>Обучение необходимым бытовым, социальным и коммуникативным навыкам, в частности ролевым формам поведения в различных ситуациях.</a:t>
            </a:r>
          </a:p>
          <a:p>
            <a:pPr algn="just"/>
            <a:r>
              <a:rPr lang="ru-RU" sz="2000" dirty="0" smtClean="0"/>
              <a:t>Помощь в дальнейшем осмыслении окружающего мира и социальных отношений, в усложнении картины мира ( беседа, фиксация впечатлений и событий жизни подростка в письменном виде). </a:t>
            </a:r>
          </a:p>
          <a:p>
            <a:pPr algn="just"/>
            <a:r>
              <a:rPr lang="ru-RU" sz="2000" dirty="0" smtClean="0"/>
              <a:t>Помощь в самовыражении, в том числе для лиц с резко ограниченными речевыми возможностями –методики </a:t>
            </a:r>
            <a:r>
              <a:rPr lang="ru-RU" sz="2000" b="1" dirty="0" smtClean="0"/>
              <a:t>альтернативной коммуникации</a:t>
            </a:r>
            <a:r>
              <a:rPr lang="ru-RU" sz="2000" dirty="0" smtClean="0"/>
              <a:t>, </a:t>
            </a:r>
            <a:r>
              <a:rPr lang="ru-RU" sz="2000" b="1" dirty="0" smtClean="0"/>
              <a:t>«облегченной коммуникации» </a:t>
            </a:r>
            <a:r>
              <a:rPr lang="ru-RU" sz="2000" dirty="0" smtClean="0"/>
              <a:t>– печатания или письма с поддержкой руки.</a:t>
            </a:r>
          </a:p>
          <a:p>
            <a:pPr algn="just"/>
            <a:r>
              <a:rPr lang="ru-RU" sz="2000" dirty="0" smtClean="0"/>
              <a:t>Психотерапевтическая помощь в более узком понимании этого термина: работа на само принятие, помощь в познании себя, эмоциональная поддержка и т.д. 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i="1" dirty="0" smtClean="0"/>
          </a:p>
          <a:p>
            <a:pPr marL="355600" indent="11113" defTabSz="712788">
              <a:buNone/>
            </a:pPr>
            <a:endParaRPr lang="ru-RU" altLang="ru-RU" sz="2400" dirty="0" smtClean="0"/>
          </a:p>
          <a:p>
            <a:pPr marL="355600" indent="11113" algn="ctr" defTabSz="712788"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74" y="2485254"/>
            <a:ext cx="8223024" cy="1143000"/>
          </a:xfrm>
        </p:spPr>
        <p:txBody>
          <a:bodyPr/>
          <a:lstStyle/>
          <a:p>
            <a:r>
              <a:rPr lang="ru-RU" altLang="ru-RU" b="1" i="1" dirty="0" smtClean="0"/>
              <a:t>Спасибо за внимание !</a:t>
            </a:r>
            <a:endParaRPr lang="en-US" alt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1813"/>
            <a:ext cx="7772400" cy="1143000"/>
          </a:xfrm>
        </p:spPr>
        <p:txBody>
          <a:bodyPr/>
          <a:lstStyle/>
          <a:p>
            <a:r>
              <a:rPr lang="ru-RU" altLang="ru-RU" dirty="0" smtClean="0"/>
              <a:t>Что такое спектр?</a:t>
            </a:r>
            <a:endParaRPr lang="en-US" altLang="ru-RU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511300"/>
            <a:ext cx="7772400" cy="4114800"/>
          </a:xfrm>
        </p:spPr>
        <p:txBody>
          <a:bodyPr/>
          <a:lstStyle/>
          <a:p>
            <a:r>
              <a:rPr lang="ru-RU" altLang="ru-RU" smtClean="0"/>
              <a:t>Аутизм может быть от глубокого с серьезными нарушениями, до легких аутистических изменений. Поскольку аутизм бывает разный и проявления у каждого ребенка могут отличаться, поэтому аутизм описывают как </a:t>
            </a:r>
            <a:r>
              <a:rPr lang="ru-RU" altLang="ru-RU" b="1" smtClean="0"/>
              <a:t>расстройства аутистического спектра (РАС)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0" y="490538"/>
            <a:ext cx="9144000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400" b="1" i="1">
                <a:solidFill>
                  <a:schemeClr val="tx2"/>
                </a:solidFill>
                <a:latin typeface="Garamond" pitchFamily="18" charset="0"/>
              </a:rPr>
              <a:t>Расстройства аутистического спектра (РАС)</a:t>
            </a:r>
          </a:p>
        </p:txBody>
      </p:sp>
      <p:pic>
        <p:nvPicPr>
          <p:cNvPr id="16387" name="Picture 5" descr="whiteline_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988" y="2779713"/>
            <a:ext cx="20574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1114425" y="3552825"/>
            <a:ext cx="168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0000"/>
                </a:solidFill>
              </a:rPr>
              <a:t>МКБ - 10</a:t>
            </a:r>
            <a:endParaRPr lang="en-US" altLang="ru-RU" sz="3200" b="1">
              <a:solidFill>
                <a:srgbClr val="000000"/>
              </a:solidFill>
            </a:endParaRPr>
          </a:p>
        </p:txBody>
      </p:sp>
      <p:pic>
        <p:nvPicPr>
          <p:cNvPr id="16389" name="Picture 18" descr="R_chevron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5613" y="3500438"/>
            <a:ext cx="4889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19"/>
          <p:cNvSpPr>
            <a:spLocks noChangeArrowheads="1"/>
          </p:cNvSpPr>
          <p:nvPr/>
        </p:nvSpPr>
        <p:spPr bwMode="ltGray">
          <a:xfrm>
            <a:off x="3629025" y="1989138"/>
            <a:ext cx="5297488" cy="40925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Rectangle 20"/>
          <p:cNvSpPr>
            <a:spLocks noChangeArrowheads="1"/>
          </p:cNvSpPr>
          <p:nvPr/>
        </p:nvSpPr>
        <p:spPr bwMode="auto">
          <a:xfrm>
            <a:off x="3730625" y="2139950"/>
            <a:ext cx="5195888" cy="3786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D7181F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b="1" dirty="0"/>
              <a:t>F 84 –</a:t>
            </a:r>
            <a:r>
              <a:rPr lang="ru-RU" altLang="ru-RU" b="1" dirty="0"/>
              <a:t> первазивные расстройства психического развития</a:t>
            </a:r>
            <a:endParaRPr lang="en-US" altLang="ru-RU" b="1" dirty="0"/>
          </a:p>
          <a:p>
            <a:pPr marL="342900" indent="-342900" eaLnBrk="0" hangingPunct="0">
              <a:buClr>
                <a:srgbClr val="D7181F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b="1" dirty="0"/>
              <a:t>F</a:t>
            </a:r>
            <a:r>
              <a:rPr lang="ru-RU" altLang="ru-RU" b="1" dirty="0"/>
              <a:t> 84.0 – детский аутизм</a:t>
            </a:r>
          </a:p>
          <a:p>
            <a:pPr marL="342900" indent="-342900" eaLnBrk="0" hangingPunct="0">
              <a:buClr>
                <a:srgbClr val="D7181F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b="1" dirty="0"/>
              <a:t>F</a:t>
            </a:r>
            <a:r>
              <a:rPr lang="ru-RU" altLang="ru-RU" b="1" dirty="0"/>
              <a:t> 84.1 - атипичный аутизм</a:t>
            </a:r>
            <a:endParaRPr lang="en-US" altLang="ru-RU" b="1" dirty="0"/>
          </a:p>
          <a:p>
            <a:pPr marL="342900" indent="-342900" eaLnBrk="0" hangingPunct="0">
              <a:buClr>
                <a:srgbClr val="D7181F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b="1" dirty="0"/>
              <a:t>F</a:t>
            </a:r>
            <a:r>
              <a:rPr lang="ru-RU" altLang="ru-RU" b="1" dirty="0"/>
              <a:t> 84.2 – синдром </a:t>
            </a:r>
            <a:r>
              <a:rPr lang="ru-RU" altLang="ru-RU" b="1" dirty="0" err="1"/>
              <a:t>Ретта</a:t>
            </a:r>
            <a:r>
              <a:rPr lang="ru-RU" altLang="ru-RU" b="1" dirty="0"/>
              <a:t> </a:t>
            </a:r>
            <a:endParaRPr lang="en-US" altLang="ru-RU" b="1" dirty="0"/>
          </a:p>
          <a:p>
            <a:pPr marL="342900" indent="-342900" eaLnBrk="0" hangingPunct="0">
              <a:buClr>
                <a:srgbClr val="D7181F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b="1" dirty="0"/>
              <a:t>F</a:t>
            </a:r>
            <a:r>
              <a:rPr lang="ru-RU" altLang="ru-RU" b="1" dirty="0"/>
              <a:t> 84.3 – другие дезинтегративные</a:t>
            </a:r>
          </a:p>
          <a:p>
            <a:pPr eaLnBrk="0" hangingPunct="0">
              <a:buClr>
                <a:srgbClr val="D7181F"/>
              </a:buClr>
              <a:defRPr/>
            </a:pPr>
            <a:r>
              <a:rPr lang="ru-RU" altLang="ru-RU" b="1" dirty="0"/>
              <a:t>расстройства детского возраста </a:t>
            </a:r>
            <a:endParaRPr lang="en-US" altLang="ru-RU" b="1" dirty="0"/>
          </a:p>
          <a:p>
            <a:pPr marL="342900" indent="-342900" eaLnBrk="0" hangingPunct="0">
              <a:buClr>
                <a:srgbClr val="D7181F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b="1" dirty="0"/>
              <a:t>F</a:t>
            </a:r>
            <a:r>
              <a:rPr lang="ru-RU" altLang="ru-RU" b="1" dirty="0"/>
              <a:t> 84.4 – </a:t>
            </a:r>
            <a:r>
              <a:rPr lang="ru-RU" altLang="ru-RU" b="1" dirty="0" err="1"/>
              <a:t>гиперактивное</a:t>
            </a:r>
            <a:r>
              <a:rPr lang="ru-RU" altLang="ru-RU" b="1" dirty="0"/>
              <a:t> расстройство</a:t>
            </a:r>
          </a:p>
          <a:p>
            <a:pPr marL="342900" indent="-342900" eaLnBrk="0" hangingPunct="0">
              <a:buClr>
                <a:srgbClr val="D7181F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b="1" dirty="0"/>
              <a:t>F</a:t>
            </a:r>
            <a:r>
              <a:rPr lang="ru-RU" altLang="ru-RU" b="1" dirty="0"/>
              <a:t> 84.5 синдром </a:t>
            </a:r>
            <a:r>
              <a:rPr lang="ru-RU" altLang="ru-RU" b="1" dirty="0" err="1"/>
              <a:t>Аспергера</a:t>
            </a:r>
            <a:endParaRPr lang="en-US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531813"/>
            <a:ext cx="8866188" cy="1143000"/>
          </a:xfrm>
        </p:spPr>
        <p:txBody>
          <a:bodyPr/>
          <a:lstStyle/>
          <a:p>
            <a:r>
              <a:rPr lang="ru-RU" altLang="ru-RU" smtClean="0"/>
              <a:t>Причины возникновения аутизма</a:t>
            </a:r>
            <a:endParaRPr lang="en-US" altLang="ru-RU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482725"/>
            <a:ext cx="8318500" cy="4114800"/>
          </a:xfrm>
        </p:spPr>
        <p:txBody>
          <a:bodyPr/>
          <a:lstStyle/>
          <a:p>
            <a:r>
              <a:rPr lang="ru-RU" altLang="ru-RU" sz="2800" smtClean="0"/>
              <a:t>Нет единой доказательной причины, но результаты научных исследований свидетельствуют о генетической причине аутизма…</a:t>
            </a:r>
          </a:p>
          <a:p>
            <a:r>
              <a:rPr lang="ru-RU" altLang="ru-RU" sz="2800" smtClean="0"/>
              <a:t>До настоящего времени, не существуют специфические биологические маркеры аутизма, наличие этого нарушения определяется только в зависимости от </a:t>
            </a:r>
            <a:r>
              <a:rPr lang="ru-RU" altLang="ru-RU" sz="2800" b="1" smtClean="0"/>
              <a:t>поведения</a:t>
            </a:r>
            <a:r>
              <a:rPr lang="ru-RU" altLang="ru-RU" sz="2800" smtClean="0"/>
              <a:t> человека. </a:t>
            </a:r>
          </a:p>
          <a:p>
            <a:r>
              <a:rPr lang="ru-RU" altLang="ru-RU" sz="2800" smtClean="0"/>
              <a:t>Аутизм – не</a:t>
            </a:r>
            <a:r>
              <a:rPr lang="ru-RU" altLang="ru-RU" sz="2800" b="1" smtClean="0"/>
              <a:t> психическое </a:t>
            </a:r>
            <a:r>
              <a:rPr lang="ru-RU" altLang="ru-RU" sz="2800" smtClean="0"/>
              <a:t>заболевание.</a:t>
            </a:r>
          </a:p>
          <a:p>
            <a:r>
              <a:rPr lang="ru-RU" altLang="ru-RU" sz="2800" smtClean="0"/>
              <a:t>Аутизм – «невидимое нарушение» - нет особенностей фенотипа.</a:t>
            </a:r>
          </a:p>
          <a:p>
            <a:endParaRPr lang="ru-RU" alt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13" y="657225"/>
            <a:ext cx="8258175" cy="4114800"/>
          </a:xfrm>
        </p:spPr>
        <p:txBody>
          <a:bodyPr/>
          <a:lstStyle/>
          <a:p>
            <a:pPr>
              <a:defRPr/>
            </a:pPr>
            <a:r>
              <a:rPr lang="ru-RU" altLang="ru-RU" sz="2800" dirty="0" smtClean="0"/>
              <a:t>Частота случаев – от 2 до 6 детей на 1 тыс. </a:t>
            </a:r>
          </a:p>
          <a:p>
            <a:pPr>
              <a:defRPr/>
            </a:pPr>
            <a:r>
              <a:rPr lang="ru-RU" altLang="ru-RU" sz="2800" dirty="0" smtClean="0"/>
              <a:t>Соотношение мальчиков и девочек 5:1.</a:t>
            </a:r>
          </a:p>
          <a:p>
            <a:pPr>
              <a:defRPr/>
            </a:pPr>
            <a:r>
              <a:rPr lang="ru-RU" altLang="ru-RU" sz="2800" dirty="0" smtClean="0"/>
              <a:t>Интеллектуальные нарушения при аутизме:</a:t>
            </a:r>
          </a:p>
          <a:p>
            <a:pPr marL="377825" indent="0">
              <a:buFontTx/>
              <a:buNone/>
              <a:defRPr/>
            </a:pPr>
            <a:r>
              <a:rPr lang="ru-RU" altLang="ru-RU" sz="2800" dirty="0" smtClean="0"/>
              <a:t>60% - умственная отсталость, 20% - легкая интеллектуальная недостаточность, 20% - показатели развития интеллекта в диапазоне возрастной нормы.</a:t>
            </a:r>
          </a:p>
          <a:p>
            <a:pPr>
              <a:defRPr/>
            </a:pPr>
            <a:r>
              <a:rPr lang="ru-RU" altLang="ru-RU" sz="2800" dirty="0" smtClean="0"/>
              <a:t>Диагноз может быть уже установлен в 24 месяца и остается таким же не менее чем в 80% случаев. Полностью синдром формируется к 2,5-3м годам.</a:t>
            </a:r>
          </a:p>
          <a:p>
            <a:pPr>
              <a:defRPr/>
            </a:pPr>
            <a:r>
              <a:rPr lang="ru-RU" altLang="ru-RU" sz="2800" dirty="0" smtClean="0"/>
              <a:t>Важно знать признаки аутизма, во избежание неправильной диагностики, лечения и отношения к ребенку.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whiteline_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3" y="2482850"/>
            <a:ext cx="249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8" descr="R_chevron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9413" y="3074988"/>
            <a:ext cx="4889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8" descr="R_chevron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7725" y="3157538"/>
            <a:ext cx="4889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Picture 5" descr="whiteline_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713" y="2479675"/>
            <a:ext cx="241617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2" name="Picture 5" descr="whiteline_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800" y="2486025"/>
            <a:ext cx="238918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38" name="Group 34"/>
          <p:cNvGrpSpPr>
            <a:grpSpLocks/>
          </p:cNvGrpSpPr>
          <p:nvPr/>
        </p:nvGrpSpPr>
        <p:grpSpPr bwMode="auto">
          <a:xfrm>
            <a:off x="1479550" y="703263"/>
            <a:ext cx="6481763" cy="1344612"/>
            <a:chOff x="555" y="1126"/>
            <a:chExt cx="1502" cy="339"/>
          </a:xfrm>
        </p:grpSpPr>
        <p:sp>
          <p:nvSpPr>
            <p:cNvPr id="21539" name="AutoShape 35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0" name="AutoShape 36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89999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42" name="Rectangle 10"/>
          <p:cNvSpPr>
            <a:spLocks noChangeArrowheads="1"/>
          </p:cNvSpPr>
          <p:nvPr/>
        </p:nvSpPr>
        <p:spPr bwMode="auto">
          <a:xfrm>
            <a:off x="6697663" y="3149600"/>
            <a:ext cx="2178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/>
              <a:t>Специфические интересы и стереотипное поведение</a:t>
            </a:r>
            <a:endParaRPr lang="en-US" altLang="ru-RU" sz="2000" b="1">
              <a:solidFill>
                <a:srgbClr val="000000"/>
              </a:solidFill>
            </a:endParaRPr>
          </a:p>
        </p:txBody>
      </p:sp>
      <p:sp>
        <p:nvSpPr>
          <p:cNvPr id="21543" name="Rectangle 10"/>
          <p:cNvSpPr>
            <a:spLocks noChangeArrowheads="1"/>
          </p:cNvSpPr>
          <p:nvPr/>
        </p:nvSpPr>
        <p:spPr bwMode="auto">
          <a:xfrm>
            <a:off x="3633788" y="3248025"/>
            <a:ext cx="2178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/>
              <a:t>Качественные нарушения общения</a:t>
            </a:r>
            <a:endParaRPr lang="en-US" altLang="ru-RU" sz="2000" b="1">
              <a:solidFill>
                <a:srgbClr val="000000"/>
              </a:solidFill>
            </a:endParaRPr>
          </a:p>
        </p:txBody>
      </p:sp>
      <p:sp>
        <p:nvSpPr>
          <p:cNvPr id="21544" name="Rectangle 10"/>
          <p:cNvSpPr>
            <a:spLocks noChangeArrowheads="1"/>
          </p:cNvSpPr>
          <p:nvPr/>
        </p:nvSpPr>
        <p:spPr bwMode="auto">
          <a:xfrm>
            <a:off x="1628775" y="825500"/>
            <a:ext cx="61102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chemeClr val="bg1"/>
                </a:solidFill>
              </a:rPr>
              <a:t>Три группы симптомов </a:t>
            </a:r>
            <a:r>
              <a:rPr lang="ru-RU" altLang="ru-RU" sz="2000" b="1">
                <a:solidFill>
                  <a:schemeClr val="bg1"/>
                </a:solidFill>
              </a:rPr>
              <a:t> </a:t>
            </a:r>
            <a:r>
              <a:rPr lang="ru-RU" altLang="ru-RU" sz="3200" b="1">
                <a:solidFill>
                  <a:schemeClr val="bg1"/>
                </a:solidFill>
              </a:rPr>
              <a:t>РАС</a:t>
            </a:r>
          </a:p>
          <a:p>
            <a:pPr algn="ctr"/>
            <a:r>
              <a:rPr lang="ru-RU" altLang="ru-RU" sz="3200" b="1">
                <a:solidFill>
                  <a:schemeClr val="bg1"/>
                </a:solidFill>
              </a:rPr>
              <a:t>(триада Лорны Уинг)</a:t>
            </a:r>
            <a:endParaRPr lang="en-US" altLang="ru-RU" sz="3200" b="1">
              <a:solidFill>
                <a:schemeClr val="bg1"/>
              </a:solidFill>
            </a:endParaRPr>
          </a:p>
        </p:txBody>
      </p:sp>
      <p:sp>
        <p:nvSpPr>
          <p:cNvPr id="21545" name="Rectangle 10"/>
          <p:cNvSpPr>
            <a:spLocks noChangeArrowheads="1"/>
          </p:cNvSpPr>
          <p:nvPr/>
        </p:nvSpPr>
        <p:spPr bwMode="auto">
          <a:xfrm>
            <a:off x="547688" y="3084513"/>
            <a:ext cx="2178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/>
              <a:t>Качественные нарушения социального взаимодействия</a:t>
            </a:r>
            <a:endParaRPr lang="en-US" altLang="ru-RU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11591" y="178481"/>
            <a:ext cx="9144000" cy="1143000"/>
          </a:xfrm>
        </p:spPr>
        <p:txBody>
          <a:bodyPr/>
          <a:lstStyle/>
          <a:p>
            <a:r>
              <a:rPr lang="ru-RU" sz="3600" dirty="0" smtClean="0"/>
              <a:t>Дифференциальная диагностика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71575"/>
            <a:ext cx="860425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800" dirty="0" smtClean="0"/>
              <a:t>Аутизм </a:t>
            </a:r>
            <a:r>
              <a:rPr lang="ru-RU" sz="2800" dirty="0"/>
              <a:t>можно спутать с некоторыми другими встречающимися у детей </a:t>
            </a:r>
            <a:r>
              <a:rPr lang="ru-RU" sz="2800" dirty="0" smtClean="0"/>
              <a:t>проблемами:</a:t>
            </a:r>
          </a:p>
          <a:p>
            <a:pPr indent="-160338">
              <a:buFont typeface="Arial" panose="020B0604020202020204" pitchFamily="34" charset="0"/>
              <a:buChar char="•"/>
              <a:defRPr/>
            </a:pPr>
            <a:r>
              <a:rPr lang="ru-RU" sz="2800" b="1" i="1" dirty="0"/>
              <a:t>Почти у каждого аутичного ребенка в младенчестве подозревают глухоту или </a:t>
            </a:r>
            <a:r>
              <a:rPr lang="ru-RU" sz="2800" b="1" i="1" dirty="0" smtClean="0"/>
              <a:t>слепоту.</a:t>
            </a:r>
          </a:p>
          <a:p>
            <a:pPr indent="-160338">
              <a:buFont typeface="Arial" panose="020B0604020202020204" pitchFamily="34" charset="0"/>
              <a:buChar char="•"/>
              <a:defRPr/>
            </a:pPr>
            <a:r>
              <a:rPr lang="ru-RU" sz="2800" b="1" i="1" dirty="0"/>
              <a:t> </a:t>
            </a:r>
            <a:r>
              <a:rPr lang="ru-RU" sz="2800" dirty="0"/>
              <a:t>Достаточно часто возникает необходимость различать </a:t>
            </a:r>
            <a:r>
              <a:rPr lang="ru-RU" sz="2800" b="1" i="1" dirty="0"/>
              <a:t>детский аутизм и умственную отсталость</a:t>
            </a:r>
            <a:r>
              <a:rPr lang="ru-RU" sz="2800" dirty="0"/>
              <a:t>. </a:t>
            </a:r>
            <a:endParaRPr lang="ru-RU" sz="2800" dirty="0" smtClean="0"/>
          </a:p>
          <a:p>
            <a:pPr indent="-160338">
              <a:buFont typeface="Arial" panose="020B0604020202020204" pitchFamily="34" charset="0"/>
              <a:buChar char="•"/>
              <a:defRPr/>
            </a:pPr>
            <a:r>
              <a:rPr lang="ru-RU" sz="2800" b="1" i="1" dirty="0"/>
              <a:t> </a:t>
            </a:r>
            <a:r>
              <a:rPr lang="ru-RU" sz="2800" dirty="0"/>
              <a:t>Необходимо отличать </a:t>
            </a:r>
            <a:r>
              <a:rPr lang="ru-RU" sz="2800" b="1" i="1" dirty="0"/>
              <a:t>речевые трудности при детском аутизме от других нарушений речевого развития. Часто первые тревоги возникают у родителей аутичных детей именно в связи с необычностью их речи</a:t>
            </a:r>
            <a:r>
              <a:rPr lang="ru-RU" sz="2800" dirty="0"/>
              <a:t>.</a:t>
            </a:r>
            <a:endParaRPr lang="ru-RU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484188"/>
            <a:ext cx="8824913" cy="5986462"/>
          </a:xfrm>
        </p:spPr>
        <p:txBody>
          <a:bodyPr/>
          <a:lstStyle/>
          <a:p>
            <a:pPr indent="-160338"/>
            <a:r>
              <a:rPr lang="ru-RU" sz="2800" smtClean="0"/>
              <a:t>Относительно легкие формы детского аутизма необходимо </a:t>
            </a:r>
            <a:r>
              <a:rPr lang="ru-RU" sz="2800" b="1" i="1" smtClean="0"/>
              <a:t>отличать и от задержки психического развития</a:t>
            </a:r>
            <a:r>
              <a:rPr lang="ru-RU" sz="2800" smtClean="0"/>
              <a:t>, трудности организации сосредоточения и удержания ребенка в произвольном взаимодействии.</a:t>
            </a:r>
          </a:p>
          <a:p>
            <a:pPr indent="-160338"/>
            <a:r>
              <a:rPr lang="ru-RU" sz="2800" b="1" i="1" smtClean="0"/>
              <a:t> </a:t>
            </a:r>
            <a:r>
              <a:rPr lang="ru-RU" sz="2800" smtClean="0"/>
              <a:t>Необходимо </a:t>
            </a:r>
            <a:r>
              <a:rPr lang="ru-RU" sz="2800" b="1" i="1" smtClean="0"/>
              <a:t>разграничить детский аутизм и детскую шизофрению</a:t>
            </a:r>
            <a:r>
              <a:rPr lang="ru-RU" sz="2800" smtClean="0"/>
              <a:t>.</a:t>
            </a:r>
          </a:p>
          <a:p>
            <a:pPr indent="-160338"/>
            <a:r>
              <a:rPr lang="ru-RU" sz="2800" b="1" i="1" smtClean="0"/>
              <a:t> </a:t>
            </a:r>
            <a:r>
              <a:rPr lang="ru-RU" sz="2800" smtClean="0"/>
              <a:t>Необходимо остановиться на </a:t>
            </a:r>
            <a:r>
              <a:rPr lang="ru-RU" sz="2800" b="1" i="1" smtClean="0"/>
              <a:t>различении синдрома детского аутизма и нарушений общения, обусловленных особыми условиями жизни, воспитания ребенка – с детским госпитализмом</a:t>
            </a:r>
            <a:r>
              <a:rPr lang="ru-RU" sz="2800" smtClean="0"/>
              <a:t>. </a:t>
            </a:r>
          </a:p>
          <a:p>
            <a:pPr indent="-160338"/>
            <a:r>
              <a:rPr lang="ru-RU" sz="2800" smtClean="0"/>
              <a:t> Причиной </a:t>
            </a:r>
            <a:r>
              <a:rPr lang="ru-RU" sz="2800" b="1" i="1" smtClean="0"/>
              <a:t>психогенного нарушения общения </a:t>
            </a:r>
            <a:r>
              <a:rPr lang="ru-RU" sz="2800" smtClean="0"/>
              <a:t>может быть отрицательный невротический опыт ребенка: перенесенная травма, несостоятельность во взаимодействии с другим человеком. </a:t>
            </a:r>
            <a:endParaRPr lang="ru-RU" sz="28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green_swamp</Template>
  <TotalTime>2232</TotalTime>
  <Words>1633</Words>
  <Application>Microsoft Office PowerPoint</Application>
  <PresentationFormat>Экран (4:3)</PresentationFormat>
  <Paragraphs>168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Garamond</vt:lpstr>
      <vt:lpstr>Times New Roman</vt:lpstr>
      <vt:lpstr>Тема Office</vt:lpstr>
      <vt:lpstr>Детский аутизм и РАС: диагностика и коррекционная помощь  (из опыта работы)</vt:lpstr>
      <vt:lpstr>Что такое аутизм?</vt:lpstr>
      <vt:lpstr>Что такое спектр?</vt:lpstr>
      <vt:lpstr>Презентация PowerPoint</vt:lpstr>
      <vt:lpstr>Причины возникновения аутизма</vt:lpstr>
      <vt:lpstr>Презентация PowerPoint</vt:lpstr>
      <vt:lpstr>Презентация PowerPoint</vt:lpstr>
      <vt:lpstr>Дифференциальная диагностика</vt:lpstr>
      <vt:lpstr>Презентация PowerPoint</vt:lpstr>
      <vt:lpstr>Психологическая  классификация детского аутизма</vt:lpstr>
      <vt:lpstr>1 группа</vt:lpstr>
      <vt:lpstr>2 группа</vt:lpstr>
      <vt:lpstr>3 группа</vt:lpstr>
      <vt:lpstr>4 группа</vt:lpstr>
      <vt:lpstr>Презентация PowerPoint</vt:lpstr>
      <vt:lpstr>Презентация PowerPoint</vt:lpstr>
      <vt:lpstr>1.  Методы раннего вмешательства:</vt:lpstr>
      <vt:lpstr>1.2. Что дает игра детскому развитию  и каковы ее возможности в коррекционной помощи аутичному ребенку</vt:lpstr>
      <vt:lpstr>Разделенное переживание</vt:lpstr>
      <vt:lpstr>Презентация PowerPoint</vt:lpstr>
      <vt:lpstr>1.3.  Сюжетное рисование  Метод применим с ребенком дошкольного и младшего школьного возраста.  </vt:lpstr>
      <vt:lpstr>2. Организация специальных условий  обучения  и воспитания ребенка с РАС в школе:  </vt:lpstr>
      <vt:lpstr>Презентация PowerPoint</vt:lpstr>
      <vt:lpstr>Презентация PowerPoint</vt:lpstr>
      <vt:lpstr>Презентация PowerPoint</vt:lpstr>
      <vt:lpstr>3. Психокоррекционная работа  с подростками и молодыми людьми,  страдающими аутизмом. </vt:lpstr>
      <vt:lpstr>Спасибо за внимание !</vt:lpstr>
    </vt:vector>
  </TitlesOfParts>
  <Company>eclipsed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аутизм и РАС: диагностика и коррекционная помощь</dc:title>
  <dc:creator>Пользователь</dc:creator>
  <cp:lastModifiedBy>Надежда Ю. Кийкова</cp:lastModifiedBy>
  <cp:revision>189</cp:revision>
  <cp:lastPrinted>2017-11-08T17:00:41Z</cp:lastPrinted>
  <dcterms:created xsi:type="dcterms:W3CDTF">2016-08-28T05:17:01Z</dcterms:created>
  <dcterms:modified xsi:type="dcterms:W3CDTF">2017-11-13T05:36:51Z</dcterms:modified>
</cp:coreProperties>
</file>