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5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0" r:id="rId20"/>
    <p:sldId id="277" r:id="rId21"/>
    <p:sldId id="279" r:id="rId22"/>
    <p:sldId id="281" r:id="rId23"/>
    <p:sldId id="280" r:id="rId24"/>
    <p:sldId id="282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A15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65" d="100"/>
          <a:sy n="65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16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slide" Target="slide17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slide" Target="slide18.x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slide" Target="slide6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slide" Target="slide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13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slide" Target="slide14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Математическая ярмарка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im1-tub-ru.yandex.net/i?id=354069996-2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1666875" cy="21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0-tub-ru.yandex.net/i?id=168455429-3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76" y="4293096"/>
            <a:ext cx="135255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urovohistori.ucoz.ru/rebus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8533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0-tub-ru.yandex.net/i?id=26279605-15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94" y="2429976"/>
            <a:ext cx="10953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im6-tub-ru.yandex.net/i?id=163617144-01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20530"/>
            <a:ext cx="2057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0-tub-ru.yandex.net/i?id=448365204-14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609" y="4406813"/>
            <a:ext cx="1504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1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Вычислите (4 балла)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489199"/>
              </p:ext>
            </p:extLst>
          </p:nvPr>
        </p:nvGraphicFramePr>
        <p:xfrm>
          <a:off x="1547664" y="1484785"/>
          <a:ext cx="6480720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Формула" r:id="rId3" imgW="482400" imgH="393480" progId="Equation.3">
                  <p:embed/>
                </p:oleObj>
              </mc:Choice>
              <mc:Fallback>
                <p:oleObj name="Формула" r:id="rId3" imgW="482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484785"/>
                        <a:ext cx="6480720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152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716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Найдите значение выражения (5баллов)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495847"/>
              </p:ext>
            </p:extLst>
          </p:nvPr>
        </p:nvGraphicFramePr>
        <p:xfrm>
          <a:off x="1068388" y="1700807"/>
          <a:ext cx="7320036" cy="403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Формула" r:id="rId3" imgW="609480" imgH="393480" progId="Equation.3">
                  <p:embed/>
                </p:oleObj>
              </mc:Choice>
              <mc:Fallback>
                <p:oleObj name="Формула" r:id="rId3" imgW="609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8388" y="1700807"/>
                        <a:ext cx="7320036" cy="4032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88224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82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Найдите сумму чисел (6 баллов)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013340"/>
              </p:ext>
            </p:extLst>
          </p:nvPr>
        </p:nvGraphicFramePr>
        <p:xfrm>
          <a:off x="1259633" y="1340769"/>
          <a:ext cx="6624736" cy="422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Формула" r:id="rId3" imgW="571320" imgH="393480" progId="Equation.3">
                  <p:embed/>
                </p:oleObj>
              </mc:Choice>
              <mc:Fallback>
                <p:oleObj name="Формула" r:id="rId3" imgW="5713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3" y="1340769"/>
                        <a:ext cx="6624736" cy="4221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2160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59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2564904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0" b="1" dirty="0" smtClean="0"/>
              <a:t>&lt;</a:t>
            </a:r>
            <a:endParaRPr lang="ru-RU" sz="1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62068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Ответ на вопрос в 1 балл</a:t>
            </a:r>
            <a:endParaRPr lang="ru-RU" sz="4800" b="1" dirty="0"/>
          </a:p>
        </p:txBody>
      </p:sp>
      <p:pic>
        <p:nvPicPr>
          <p:cNvPr id="4" name="Picture 6" descr="67560126fc5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1" y="2780928"/>
            <a:ext cx="2088232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8727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96311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7596162" y="5661248"/>
            <a:ext cx="86427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/>
              <a:t>Ответ на вопрос в </a:t>
            </a:r>
            <a:r>
              <a:rPr lang="ru-RU" sz="6000" b="1" dirty="0" smtClean="0"/>
              <a:t>2 балла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9600" dirty="0"/>
          </a:p>
          <a:p>
            <a:endParaRPr lang="ru-RU" dirty="0"/>
          </a:p>
        </p:txBody>
      </p:sp>
      <p:pic>
        <p:nvPicPr>
          <p:cNvPr id="4" name="Picture 6" descr="67560126fc5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0" y="1700808"/>
            <a:ext cx="2376265" cy="368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1700808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0" b="1" dirty="0"/>
              <a:t>&lt;</a:t>
            </a:r>
            <a:endParaRPr lang="ru-RU" sz="16000" b="1" dirty="0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596162" y="5661248"/>
            <a:ext cx="86427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/>
              <a:t>Ответ на вопрос в </a:t>
            </a:r>
            <a:r>
              <a:rPr lang="en-US" sz="6000" b="1" dirty="0" smtClean="0"/>
              <a:t>3</a:t>
            </a:r>
            <a:r>
              <a:rPr lang="ru-RU" sz="6000" b="1" dirty="0" smtClean="0"/>
              <a:t> балла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Picture 6" descr="67560126fc5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7" y="1484784"/>
            <a:ext cx="3188051" cy="430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2132856"/>
            <a:ext cx="295215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0" b="1" dirty="0" smtClean="0"/>
              <a:t>&lt;</a:t>
            </a:r>
            <a:endParaRPr lang="ru-RU" sz="17000" b="1" dirty="0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596162" y="5661248"/>
            <a:ext cx="86427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Ответ на вопрос в </a:t>
            </a:r>
            <a:r>
              <a:rPr lang="en-US" sz="5400" b="1" dirty="0" smtClean="0"/>
              <a:t>4</a:t>
            </a:r>
            <a:r>
              <a:rPr lang="ru-RU" sz="5400" b="1" dirty="0" smtClean="0"/>
              <a:t> </a:t>
            </a:r>
            <a:r>
              <a:rPr lang="ru-RU" sz="5400" b="1" dirty="0"/>
              <a:t>балла</a:t>
            </a:r>
            <a:endParaRPr lang="ru-RU" sz="5400" dirty="0"/>
          </a:p>
        </p:txBody>
      </p:sp>
      <p:pic>
        <p:nvPicPr>
          <p:cNvPr id="4" name="Picture 10" descr="2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628800"/>
            <a:ext cx="295232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171317"/>
              </p:ext>
            </p:extLst>
          </p:nvPr>
        </p:nvGraphicFramePr>
        <p:xfrm>
          <a:off x="3405599" y="1772816"/>
          <a:ext cx="4406761" cy="2929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Формула" r:id="rId4" imgW="723600" imgH="393480" progId="Equation.3">
                  <p:embed/>
                </p:oleObj>
              </mc:Choice>
              <mc:Fallback>
                <p:oleObj name="Формула" r:id="rId4" imgW="723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05599" y="1772816"/>
                        <a:ext cx="4406761" cy="2929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Управляющая кнопка: назад 8">
            <a:hlinkClick r:id="rId6" action="ppaction://hlinksldjump" highlightClick="1"/>
          </p:cNvPr>
          <p:cNvSpPr/>
          <p:nvPr/>
        </p:nvSpPr>
        <p:spPr>
          <a:xfrm>
            <a:off x="7596162" y="5661248"/>
            <a:ext cx="86427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/>
              <a:t>Ответ на вопрос в </a:t>
            </a:r>
            <a:r>
              <a:rPr lang="ru-RU" sz="5400" b="1" dirty="0" smtClean="0"/>
              <a:t>5 баллов</a:t>
            </a:r>
            <a:endParaRPr lang="ru-RU" sz="5400" dirty="0"/>
          </a:p>
        </p:txBody>
      </p:sp>
      <p:pic>
        <p:nvPicPr>
          <p:cNvPr id="4" name="Picture 4" descr="67560126fc5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772815"/>
            <a:ext cx="2952328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916832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0" b="1" dirty="0" smtClean="0"/>
              <a:t>1</a:t>
            </a:r>
            <a:endParaRPr lang="ru-RU" sz="18000" b="1" dirty="0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596162" y="5661248"/>
            <a:ext cx="86427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Ответ на вопрос в </a:t>
            </a:r>
            <a:r>
              <a:rPr lang="ru-RU" b="1" dirty="0" smtClean="0"/>
              <a:t>6 </a:t>
            </a:r>
            <a:r>
              <a:rPr lang="ru-RU" b="1" dirty="0"/>
              <a:t>баллов</a:t>
            </a:r>
            <a:endParaRPr lang="ru-RU" dirty="0"/>
          </a:p>
        </p:txBody>
      </p:sp>
      <p:pic>
        <p:nvPicPr>
          <p:cNvPr id="4" name="Picture 10" descr="2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556792"/>
            <a:ext cx="398611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17728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799034"/>
              </p:ext>
            </p:extLst>
          </p:nvPr>
        </p:nvGraphicFramePr>
        <p:xfrm>
          <a:off x="4788024" y="1628800"/>
          <a:ext cx="3032720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Формула" r:id="rId4" imgW="304560" imgH="393480" progId="Equation.3">
                  <p:embed/>
                </p:oleObj>
              </mc:Choice>
              <mc:Fallback>
                <p:oleObj name="Формула" r:id="rId4" imgW="3045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8024" y="1628800"/>
                        <a:ext cx="3032720" cy="324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Управляющая кнопка: назад 6">
            <a:hlinkClick r:id="rId6" action="ppaction://hlinksldjump" highlightClick="1"/>
          </p:cNvPr>
          <p:cNvSpPr/>
          <p:nvPr/>
        </p:nvSpPr>
        <p:spPr>
          <a:xfrm>
            <a:off x="7596162" y="5661248"/>
            <a:ext cx="86427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/>
              <a:t>В</a:t>
            </a:r>
            <a:r>
              <a:rPr lang="ru-RU" sz="6600" b="1" dirty="0" smtClean="0"/>
              <a:t>ыставка </a:t>
            </a:r>
            <a:r>
              <a:rPr lang="ru-RU" sz="6600" b="1" dirty="0"/>
              <a:t>птиц</a:t>
            </a:r>
            <a:endParaRPr lang="ru-RU" sz="6600" dirty="0"/>
          </a:p>
        </p:txBody>
      </p:sp>
      <p:pic>
        <p:nvPicPr>
          <p:cNvPr id="4" name="Объект 3" descr="http://festival.1september.ru/articles/411709/Image1983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496855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9552" y="134076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18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134076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10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2132856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hlinkClick r:id="rId3" action="ppaction://hlinksldjump"/>
              </a:rPr>
              <a:t>Синица </a:t>
            </a:r>
            <a:r>
              <a:rPr lang="ru-RU" sz="2800" b="1" dirty="0" smtClean="0">
                <a:hlinkClick r:id="rId3" action="ppaction://hlinksldjump"/>
              </a:rPr>
              <a:t>– 7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</a:rPr>
              <a:t>Мухоловка </a:t>
            </a:r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</a:rPr>
              <a:t>– 10</a:t>
            </a:r>
          </a:p>
          <a:p>
            <a:endParaRPr lang="ru-RU" sz="2800" b="1" dirty="0"/>
          </a:p>
          <a:p>
            <a:r>
              <a:rPr lang="ru-RU" sz="2800" b="1" u="sng" dirty="0">
                <a:solidFill>
                  <a:srgbClr val="00B050"/>
                </a:solidFill>
              </a:rPr>
              <a:t>Кукушка </a:t>
            </a:r>
            <a:r>
              <a:rPr lang="ru-RU" sz="2800" b="1" u="sng" dirty="0" smtClean="0">
                <a:solidFill>
                  <a:srgbClr val="00B050"/>
                </a:solidFill>
              </a:rPr>
              <a:t>– 17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968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1720" y="47667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Разминка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1628800"/>
            <a:ext cx="684076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B050"/>
                </a:solidFill>
              </a:rPr>
              <a:t>3 тон</a:t>
            </a:r>
            <a:endParaRPr lang="ru-RU" sz="8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4221088"/>
            <a:ext cx="684076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7030A0"/>
                </a:solidFill>
              </a:rPr>
              <a:t>Кос  .</a:t>
            </a:r>
            <a:endParaRPr lang="ru-RU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6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</a:rPr>
              <a:t>СИНИЦА</a:t>
            </a:r>
            <a:r>
              <a:rPr lang="ru-RU" sz="2800" b="1" dirty="0"/>
              <a:t> – </a:t>
            </a:r>
            <a:r>
              <a:rPr lang="ru-RU" sz="2800" dirty="0"/>
              <a:t>маленькая птичка из отряда воробьиных. Известно 60 видов синиц, в нашей стране обитает 13 видов. Каждая синица за день съедает столько насекомых, сколько весит сама. Этим приносит большую пользу, уничтожая вредных насекомых. У синиц бывает до 15 птенцов, иногда за лето они выводят их по 2 раза. Окраска синицы - пестрая, у таких видов как лазоревка, длиннохвостая синица, хохлатая синица, гаичка есть синее оперение. Может поэтому она названа синица, а также эти птички издают интересное чирикание- </a:t>
            </a:r>
            <a:r>
              <a:rPr lang="ru-RU" sz="2800" b="1" dirty="0"/>
              <a:t>синь-синь</a:t>
            </a:r>
            <a:r>
              <a:rPr lang="ru-RU" sz="2800" dirty="0"/>
              <a:t>. Возможно и это послужило названием для этой птички.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060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Заметить закономерность в рядах чисел, записать в каждую строчку по два следующих </a:t>
            </a:r>
            <a:r>
              <a:rPr lang="ru-RU" sz="4000" b="1" dirty="0" smtClean="0">
                <a:solidFill>
                  <a:srgbClr val="7030A0"/>
                </a:solidFill>
              </a:rPr>
              <a:t>числа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72816"/>
            <a:ext cx="741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sz="6000" dirty="0" smtClean="0"/>
              <a:t>4, 5, 8, 9, 12, 13,…</a:t>
            </a:r>
          </a:p>
          <a:p>
            <a:pPr latinLnBrk="1"/>
            <a:endParaRPr lang="ru-RU" sz="6000" dirty="0"/>
          </a:p>
          <a:p>
            <a:pPr latinLnBrk="1"/>
            <a:r>
              <a:rPr lang="ru-RU" sz="6000" dirty="0"/>
              <a:t>5,10</a:t>
            </a:r>
            <a:r>
              <a:rPr lang="ru-RU" sz="6000" dirty="0" smtClean="0"/>
              <a:t>, 15, 20, 25, 30</a:t>
            </a:r>
            <a:r>
              <a:rPr lang="ru-RU" sz="6000" dirty="0"/>
              <a:t>,… </a:t>
            </a:r>
            <a:endParaRPr lang="ru-RU" sz="6000" dirty="0" smtClean="0"/>
          </a:p>
          <a:p>
            <a:pPr latinLnBrk="1"/>
            <a:endParaRPr lang="ru-RU" sz="6000" dirty="0"/>
          </a:p>
          <a:p>
            <a:pPr latinLnBrk="1"/>
            <a:r>
              <a:rPr lang="ru-RU" sz="6000" dirty="0"/>
              <a:t>9</a:t>
            </a:r>
            <a:r>
              <a:rPr lang="ru-RU" sz="6000" dirty="0" smtClean="0"/>
              <a:t>, 12, 15, 18, 21</a:t>
            </a:r>
            <a:r>
              <a:rPr lang="ru-RU" sz="6000" dirty="0"/>
              <a:t>, </a:t>
            </a:r>
            <a:r>
              <a:rPr lang="ru-RU" sz="6000" dirty="0" smtClean="0"/>
              <a:t>…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6481797"/>
            <a:ext cx="2232248" cy="37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Правильный 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5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Правильный ответ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sz="4800" dirty="0"/>
              <a:t>4</a:t>
            </a:r>
            <a:r>
              <a:rPr lang="ru-RU" sz="4800" dirty="0" smtClean="0"/>
              <a:t>, 5, 8, 9, 12, 13</a:t>
            </a:r>
            <a:r>
              <a:rPr lang="ru-RU" sz="4800" dirty="0"/>
              <a:t>…(16,17</a:t>
            </a:r>
            <a:r>
              <a:rPr lang="ru-RU" sz="4800" dirty="0" smtClean="0"/>
              <a:t>…)</a:t>
            </a:r>
          </a:p>
          <a:p>
            <a:pPr latinLnBrk="1"/>
            <a:endParaRPr lang="ru-RU" sz="4800" dirty="0"/>
          </a:p>
          <a:p>
            <a:pPr latinLnBrk="1"/>
            <a:r>
              <a:rPr lang="ru-RU" sz="4800" dirty="0"/>
              <a:t>5</a:t>
            </a:r>
            <a:r>
              <a:rPr lang="ru-RU" sz="4800" dirty="0" smtClean="0"/>
              <a:t>, 10,15,20,25,30</a:t>
            </a:r>
            <a:r>
              <a:rPr lang="ru-RU" sz="4800" dirty="0"/>
              <a:t>,… (35,40</a:t>
            </a:r>
            <a:r>
              <a:rPr lang="ru-RU" sz="4800" dirty="0" smtClean="0"/>
              <a:t>,..)</a:t>
            </a:r>
          </a:p>
          <a:p>
            <a:pPr latinLnBrk="1"/>
            <a:endParaRPr lang="ru-RU" sz="4800" dirty="0"/>
          </a:p>
          <a:p>
            <a:pPr latinLnBrk="1"/>
            <a:r>
              <a:rPr lang="ru-RU" sz="4800" dirty="0"/>
              <a:t>9,12,15,18,21, …(24,27,…)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64807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Заметить закономерность в рядах чисел, записать в каждую строчку по два следующих числа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sz="6000" dirty="0"/>
              <a:t>25,25,21,21,17,17</a:t>
            </a:r>
            <a:r>
              <a:rPr lang="ru-RU" sz="6000" dirty="0" smtClean="0"/>
              <a:t>,…</a:t>
            </a:r>
          </a:p>
          <a:p>
            <a:pPr latinLnBrk="1"/>
            <a:endParaRPr lang="ru-RU" sz="6000" dirty="0"/>
          </a:p>
          <a:p>
            <a:pPr latinLnBrk="1"/>
            <a:r>
              <a:rPr lang="ru-RU" sz="6000" dirty="0"/>
              <a:t>3,7,11,15,19,23, </a:t>
            </a:r>
            <a:r>
              <a:rPr lang="ru-RU" sz="6000" dirty="0" smtClean="0"/>
              <a:t>…</a:t>
            </a:r>
          </a:p>
          <a:p>
            <a:pPr latinLnBrk="1"/>
            <a:endParaRPr lang="ru-RU" sz="6000" dirty="0"/>
          </a:p>
          <a:p>
            <a:pPr latinLnBrk="1"/>
            <a:r>
              <a:rPr lang="ru-RU" sz="6000" dirty="0"/>
              <a:t>1,2,4,8,16,32, 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160" y="65253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Правильный 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2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7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Правильный ответ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9443" y="162880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sz="4800" dirty="0"/>
              <a:t>25,25,21,21,17,17,…(13,13</a:t>
            </a:r>
            <a:r>
              <a:rPr lang="ru-RU" sz="4800" dirty="0" smtClean="0"/>
              <a:t>,…)</a:t>
            </a:r>
          </a:p>
          <a:p>
            <a:pPr latinLnBrk="1"/>
            <a:endParaRPr lang="ru-RU" sz="4800" dirty="0"/>
          </a:p>
          <a:p>
            <a:pPr latinLnBrk="1"/>
            <a:r>
              <a:rPr lang="ru-RU" sz="4800" dirty="0"/>
              <a:t>3,7,11,15,19,23, …(27,31</a:t>
            </a:r>
            <a:r>
              <a:rPr lang="ru-RU" sz="4800" dirty="0" smtClean="0"/>
              <a:t>,…)</a:t>
            </a:r>
          </a:p>
          <a:p>
            <a:pPr latinLnBrk="1"/>
            <a:endParaRPr lang="ru-RU" sz="4800" dirty="0"/>
          </a:p>
          <a:p>
            <a:pPr latinLnBrk="1"/>
            <a:r>
              <a:rPr lang="ru-RU" sz="4800" dirty="0"/>
              <a:t>1,2,4,8,16,32, … (64,128,…)</a:t>
            </a:r>
          </a:p>
        </p:txBody>
      </p:sp>
    </p:spTree>
    <p:extLst>
      <p:ext uri="{BB962C8B-B14F-4D97-AF65-F5344CB8AC3E}">
        <p14:creationId xmlns:p14="http://schemas.microsoft.com/office/powerpoint/2010/main" val="22125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Autofit/>
          </a:bodyPr>
          <a:lstStyle/>
          <a:p>
            <a:r>
              <a:rPr lang="ru-RU" sz="3200" b="1" dirty="0"/>
              <a:t>Найдите “лишнее” по смыслу.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Замените </a:t>
            </a:r>
            <a:r>
              <a:rPr lang="ru-RU" sz="3200" b="1" dirty="0"/>
              <a:t>оставшиеся слова общим </a:t>
            </a:r>
            <a:r>
              <a:rPr lang="ru-RU" sz="3200" b="1" dirty="0" smtClean="0"/>
              <a:t>названием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837035"/>
              </p:ext>
            </p:extLst>
          </p:nvPr>
        </p:nvGraphicFramePr>
        <p:xfrm>
          <a:off x="457200" y="1916832"/>
          <a:ext cx="8229600" cy="4536504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114800"/>
                <a:gridCol w="4114800"/>
              </a:tblGrid>
              <a:tr h="4536504">
                <a:tc>
                  <a:txBody>
                    <a:bodyPr/>
                    <a:lstStyle/>
                    <a:p>
                      <a:pPr lvl="0" latinLnBrk="0"/>
                      <a:r>
                        <a:rPr lang="ru-RU" sz="4400" kern="1200" dirty="0" smtClean="0">
                          <a:effectLst/>
                        </a:rPr>
                        <a:t>метр</a:t>
                      </a:r>
                    </a:p>
                    <a:p>
                      <a:pPr lvl="0" latinLnBrk="0"/>
                      <a:r>
                        <a:rPr lang="ru-RU" sz="4400" kern="1200" dirty="0" smtClean="0">
                          <a:effectLst/>
                        </a:rPr>
                        <a:t>дециметр</a:t>
                      </a:r>
                    </a:p>
                    <a:p>
                      <a:pPr lvl="0" latinLnBrk="0"/>
                      <a:r>
                        <a:rPr lang="ru-RU" sz="4400" kern="1200" dirty="0" smtClean="0">
                          <a:effectLst/>
                        </a:rPr>
                        <a:t>килограмм</a:t>
                      </a:r>
                    </a:p>
                    <a:p>
                      <a:pPr lvl="0" latinLnBrk="0"/>
                      <a:r>
                        <a:rPr lang="ru-RU" sz="4400" kern="1200" dirty="0" smtClean="0">
                          <a:effectLst/>
                        </a:rPr>
                        <a:t>километр </a:t>
                      </a:r>
                    </a:p>
                    <a:p>
                      <a:pPr lvl="0" latinLnBrk="0"/>
                      <a:r>
                        <a:rPr lang="ru-RU" sz="4400" kern="1200" dirty="0" smtClean="0">
                          <a:effectLst/>
                        </a:rPr>
                        <a:t>миллиметр</a:t>
                      </a:r>
                    </a:p>
                    <a:p>
                      <a:r>
                        <a:rPr lang="ru-RU" sz="4400" kern="1200" dirty="0" smtClean="0">
                          <a:effectLst/>
                        </a:rPr>
                        <a:t>сантиметр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6325" lvl="0" indent="0" algn="l" latinLnBrk="0"/>
                      <a:r>
                        <a:rPr lang="ru-RU" sz="4400" kern="1200" dirty="0" smtClean="0">
                          <a:effectLst/>
                        </a:rPr>
                        <a:t>век</a:t>
                      </a:r>
                    </a:p>
                    <a:p>
                      <a:pPr marL="1076325" lvl="0" indent="0" algn="l" latinLnBrk="0"/>
                      <a:r>
                        <a:rPr lang="ru-RU" sz="4400" kern="1200" dirty="0" smtClean="0">
                          <a:effectLst/>
                        </a:rPr>
                        <a:t>год</a:t>
                      </a:r>
                    </a:p>
                    <a:p>
                      <a:pPr marL="1076325" lvl="0" indent="0" algn="l" latinLnBrk="0"/>
                      <a:r>
                        <a:rPr lang="ru-RU" sz="4400" kern="1200" dirty="0" smtClean="0">
                          <a:effectLst/>
                        </a:rPr>
                        <a:t>метр</a:t>
                      </a:r>
                    </a:p>
                    <a:p>
                      <a:pPr marL="1076325" lvl="0" indent="0" algn="l" latinLnBrk="0"/>
                      <a:r>
                        <a:rPr lang="ru-RU" sz="4400" kern="1200" dirty="0" smtClean="0">
                          <a:effectLst/>
                        </a:rPr>
                        <a:t>месяц</a:t>
                      </a:r>
                    </a:p>
                    <a:p>
                      <a:pPr marL="1076325" lvl="0" indent="0" algn="l" latinLnBrk="0"/>
                      <a:r>
                        <a:rPr lang="ru-RU" sz="4400" kern="1200" dirty="0" smtClean="0">
                          <a:effectLst/>
                        </a:rPr>
                        <a:t>час</a:t>
                      </a:r>
                    </a:p>
                    <a:p>
                      <a:pPr marL="1076325" indent="0" algn="l"/>
                      <a:r>
                        <a:rPr lang="ru-RU" sz="4400" kern="1200" dirty="0" smtClean="0">
                          <a:effectLst/>
                        </a:rPr>
                        <a:t>минута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8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881844"/>
              </p:ext>
            </p:extLst>
          </p:nvPr>
        </p:nvGraphicFramePr>
        <p:xfrm>
          <a:off x="457200" y="1600200"/>
          <a:ext cx="8229600" cy="3124944"/>
        </p:xfrm>
        <a:graphic>
          <a:graphicData uri="http://schemas.openxmlformats.org/drawingml/2006/table">
            <a:tbl>
              <a:tblPr firstRow="1" bandRow="1"/>
              <a:tblGrid>
                <a:gridCol w="4114800"/>
                <a:gridCol w="4114800"/>
              </a:tblGrid>
              <a:tr h="1562472">
                <a:tc>
                  <a:txBody>
                    <a:bodyPr/>
                    <a:lstStyle/>
                    <a:p>
                      <a:pPr algn="ctr"/>
                      <a:r>
                        <a:rPr lang="ru-RU" sz="6600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3  тон</a:t>
                      </a:r>
                      <a:endParaRPr lang="ru-RU" sz="66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решать</a:t>
                      </a:r>
                      <a:endParaRPr lang="ru-RU" sz="66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562472">
                <a:tc>
                  <a:txBody>
                    <a:bodyPr/>
                    <a:lstStyle/>
                    <a:p>
                      <a:pPr algn="ctr"/>
                      <a:r>
                        <a:rPr lang="ru-RU" sz="6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Кос  .</a:t>
                      </a:r>
                      <a:endParaRPr lang="ru-RU" sz="6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5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отгадывать</a:t>
                      </a:r>
                      <a:endParaRPr lang="ru-RU" sz="5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20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b="1" dirty="0"/>
              <a:t>“Одну дверь отворишь - попадешь в лес глухой, другую – в чистое поле, а третью – на ярмарку”.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4" name="Объект 3" descr="http://festival.1september.ru/articles/411709/Image1979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632848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9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229200"/>
            <a:ext cx="7560840" cy="1080120"/>
          </a:xfrm>
        </p:spPr>
        <p:txBody>
          <a:bodyPr>
            <a:noAutofit/>
          </a:bodyPr>
          <a:lstStyle/>
          <a:p>
            <a:r>
              <a:rPr lang="ru-RU" sz="2800" b="1" dirty="0"/>
              <a:t>Догадайтесь, какой формы вырезы скрываются под пластинкой? Нарисуйте.</a:t>
            </a:r>
          </a:p>
          <a:p>
            <a:endParaRPr lang="ru-RU" sz="2800" b="1" dirty="0"/>
          </a:p>
        </p:txBody>
      </p:sp>
      <p:pic>
        <p:nvPicPr>
          <p:cNvPr id="5" name="Рисунок 4" descr="http://festival.1september.ru/articles/411709/Image1980.gif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r="5754"/>
          <a:stretch>
            <a:fillRect/>
          </a:stretch>
        </p:blipFill>
        <p:spPr bwMode="auto">
          <a:xfrm>
            <a:off x="467544" y="612774"/>
            <a:ext cx="7920880" cy="4400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4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М</a:t>
            </a:r>
            <a:r>
              <a:rPr lang="ru-RU" sz="4800" b="1" dirty="0" smtClean="0"/>
              <a:t>атематический </a:t>
            </a:r>
            <a:r>
              <a:rPr lang="ru-RU" sz="4800" b="1" dirty="0"/>
              <a:t>тир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539552" y="1484784"/>
            <a:ext cx="2160240" cy="20882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2276872"/>
            <a:ext cx="154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hlinkClick r:id="rId2" action="ppaction://hlinksldjump"/>
              </a:rPr>
              <a:t>1 балл</a:t>
            </a:r>
            <a:endParaRPr lang="ru-RU" sz="2800" b="1" dirty="0"/>
          </a:p>
        </p:txBody>
      </p:sp>
      <p:sp>
        <p:nvSpPr>
          <p:cNvPr id="6" name="Трапеция 5"/>
          <p:cNvSpPr/>
          <p:nvPr/>
        </p:nvSpPr>
        <p:spPr>
          <a:xfrm>
            <a:off x="3203848" y="1484784"/>
            <a:ext cx="2448272" cy="1800200"/>
          </a:xfrm>
          <a:prstGeom prst="trapezoid">
            <a:avLst/>
          </a:prstGeom>
          <a:solidFill>
            <a:schemeClr val="accent6"/>
          </a:solidFill>
          <a:ln>
            <a:solidFill>
              <a:srgbClr val="A15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63888" y="215956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hlinkClick r:id="rId3" action="ppaction://hlinksldjump"/>
              </a:rPr>
              <a:t>4</a:t>
            </a:r>
            <a:r>
              <a:rPr lang="ru-RU" sz="3200" b="1" dirty="0" smtClean="0">
                <a:hlinkClick r:id="rId3" action="ppaction://hlinksldjump"/>
              </a:rPr>
              <a:t> балла</a:t>
            </a:r>
            <a:endParaRPr lang="ru-RU" sz="3200" b="1" dirty="0"/>
          </a:p>
        </p:txBody>
      </p:sp>
      <p:sp>
        <p:nvSpPr>
          <p:cNvPr id="8" name="Ромб 7"/>
          <p:cNvSpPr/>
          <p:nvPr/>
        </p:nvSpPr>
        <p:spPr>
          <a:xfrm>
            <a:off x="5940152" y="1268760"/>
            <a:ext cx="2448272" cy="2304256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44208" y="1913346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hlinkClick r:id="rId4" action="ppaction://hlinksldjump"/>
              </a:rPr>
              <a:t>3 балла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149080"/>
            <a:ext cx="2664296" cy="17281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9592" y="458112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hlinkClick r:id="rId5" action="ppaction://hlinksldjump"/>
              </a:rPr>
              <a:t>2 балла</a:t>
            </a:r>
            <a:endParaRPr lang="ru-RU" sz="3200" b="1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557808" y="3573016"/>
            <a:ext cx="3102424" cy="2088233"/>
          </a:xfrm>
          <a:prstGeom prst="triangle">
            <a:avLst>
              <a:gd name="adj" fmla="val 466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306958" y="4334906"/>
            <a:ext cx="1618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hlinkClick r:id="rId6" action="ppaction://hlinksldjump"/>
              </a:rPr>
              <a:t>5 баллов</a:t>
            </a:r>
            <a:endParaRPr lang="ru-RU" sz="3200" b="1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6660232" y="3753035"/>
            <a:ext cx="2088232" cy="1908214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948264" y="4005063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hlinkClick r:id="rId7" action="ppaction://hlinksldjump"/>
              </a:rPr>
              <a:t>6 баллов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701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64219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Сравните дроби </a:t>
            </a:r>
            <a:b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(1 балл)</a:t>
            </a:r>
            <a:endParaRPr lang="ru-RU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152874"/>
              </p:ext>
            </p:extLst>
          </p:nvPr>
        </p:nvGraphicFramePr>
        <p:xfrm>
          <a:off x="1259632" y="2276872"/>
          <a:ext cx="7007225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Формула" r:id="rId3" imgW="609480" imgH="393480" progId="Equation.3">
                  <p:embed/>
                </p:oleObj>
              </mc:Choice>
              <mc:Fallback>
                <p:oleObj name="Формула" r:id="rId3" imgW="609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2276872"/>
                        <a:ext cx="7007225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2160" y="612118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5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63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498178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Сравните числа </a:t>
            </a:r>
            <a:br>
              <a:rPr lang="ru-RU" sz="6600" b="1" dirty="0" smtClean="0">
                <a:solidFill>
                  <a:srgbClr val="00B050"/>
                </a:solidFill>
              </a:rPr>
            </a:br>
            <a:r>
              <a:rPr lang="ru-RU" sz="6600" b="1" dirty="0" smtClean="0">
                <a:solidFill>
                  <a:srgbClr val="00B050"/>
                </a:solidFill>
              </a:rPr>
              <a:t>(2 балла)</a:t>
            </a:r>
            <a:endParaRPr lang="ru-RU" sz="66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558299"/>
              </p:ext>
            </p:extLst>
          </p:nvPr>
        </p:nvGraphicFramePr>
        <p:xfrm>
          <a:off x="1043608" y="2060848"/>
          <a:ext cx="7056784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Формула" r:id="rId3" imgW="634680" imgH="393480" progId="Equation.3">
                  <p:embed/>
                </p:oleObj>
              </mc:Choice>
              <mc:Fallback>
                <p:oleObj name="Формула" r:id="rId3" imgW="634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2060848"/>
                        <a:ext cx="7056784" cy="3168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44208" y="5805264"/>
            <a:ext cx="2048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hlinkClick r:id="rId5" action="ppaction://hlinksldjump"/>
              </a:rPr>
              <a:t>Правильный 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914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656184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accent6"/>
                </a:solidFill>
              </a:rPr>
              <a:t>Сравните дроби </a:t>
            </a:r>
            <a:br>
              <a:rPr lang="ru-RU" sz="6600" b="1" dirty="0" smtClean="0">
                <a:solidFill>
                  <a:schemeClr val="accent6"/>
                </a:solidFill>
              </a:rPr>
            </a:br>
            <a:r>
              <a:rPr lang="ru-RU" sz="6600" b="1" dirty="0" smtClean="0">
                <a:solidFill>
                  <a:schemeClr val="accent6"/>
                </a:solidFill>
              </a:rPr>
              <a:t>(3 балла)</a:t>
            </a:r>
            <a:endParaRPr lang="ru-RU" sz="6600" b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3" action="ppaction://hlinksldjump"/>
              </a:rPr>
              <a:t>Правильный ответ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063610"/>
              </p:ext>
            </p:extLst>
          </p:nvPr>
        </p:nvGraphicFramePr>
        <p:xfrm>
          <a:off x="457200" y="2947988"/>
          <a:ext cx="8229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Формула" r:id="rId4" imgW="914400" imgH="203040" progId="Equation.3">
                  <p:embed/>
                </p:oleObj>
              </mc:Choice>
              <mc:Fallback>
                <p:oleObj name="Формула" r:id="rId4" imgW="9144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947988"/>
                        <a:ext cx="82296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288</Words>
  <Application>Microsoft Office PowerPoint</Application>
  <PresentationFormat>Экран (4:3)</PresentationFormat>
  <Paragraphs>87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Формула</vt:lpstr>
      <vt:lpstr>Математическая ярмарка</vt:lpstr>
      <vt:lpstr>Презентация PowerPoint</vt:lpstr>
      <vt:lpstr>Презентация PowerPoint</vt:lpstr>
      <vt:lpstr>“Одну дверь отворишь - попадешь в лес глухой, другую – в чистое поле, а третью – на ярмарку”. </vt:lpstr>
      <vt:lpstr>Презентация PowerPoint</vt:lpstr>
      <vt:lpstr>Математический тир </vt:lpstr>
      <vt:lpstr>Сравните дроби  (1 балл)</vt:lpstr>
      <vt:lpstr>Сравните числа  (2 балла)</vt:lpstr>
      <vt:lpstr>Сравните дроби  (3 балла)</vt:lpstr>
      <vt:lpstr>Вычислите (4 балла)</vt:lpstr>
      <vt:lpstr>Найдите значение выражения (5баллов)</vt:lpstr>
      <vt:lpstr>Найдите сумму чисел (6 баллов)</vt:lpstr>
      <vt:lpstr>Презентация PowerPoint</vt:lpstr>
      <vt:lpstr>Ответ на вопрос в 2 балла </vt:lpstr>
      <vt:lpstr>Ответ на вопрос в 3 балла </vt:lpstr>
      <vt:lpstr>Ответ на вопрос в 4 балла</vt:lpstr>
      <vt:lpstr>Ответ на вопрос в 5 баллов</vt:lpstr>
      <vt:lpstr>Ответ на вопрос в 6 баллов</vt:lpstr>
      <vt:lpstr>Выставка птиц</vt:lpstr>
      <vt:lpstr>Презентация PowerPoint</vt:lpstr>
      <vt:lpstr>Заметить закономерность в рядах чисел, записать в каждую строчку по два следующих числа</vt:lpstr>
      <vt:lpstr>Правильный ответ</vt:lpstr>
      <vt:lpstr>Заметить закономерность в рядах чисел, записать в каждую строчку по два следующих числа</vt:lpstr>
      <vt:lpstr>Правильный ответ</vt:lpstr>
      <vt:lpstr>Найдите “лишнее” по смыслу.  Замените оставшиеся слова общим названием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ярмарка</dc:title>
  <dc:creator>Оленька привет</dc:creator>
  <cp:lastModifiedBy>hp 1</cp:lastModifiedBy>
  <cp:revision>21</cp:revision>
  <dcterms:created xsi:type="dcterms:W3CDTF">2013-11-23T14:46:06Z</dcterms:created>
  <dcterms:modified xsi:type="dcterms:W3CDTF">2013-11-26T12:34:32Z</dcterms:modified>
</cp:coreProperties>
</file>