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6" r:id="rId11"/>
    <p:sldId id="267" r:id="rId12"/>
    <p:sldId id="262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2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1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519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14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1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24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5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8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3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4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0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9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32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436D-38E7-4614-A04A-1BEBF00A98E0}" type="datetimeFigureOut">
              <a:rPr lang="ru-RU" smtClean="0"/>
              <a:t>28.11.2017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59D763-A3A4-41F2-963F-A8D121804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48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5C83C-B835-4328-84CF-9ECFE77FD7A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20837" y="294909"/>
            <a:ext cx="7767638" cy="1646237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ЛЕГО» - технология в логопедической практике с дошкольниками с ОВЗ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60143-362F-4601-96E8-2C484467E8F2}"/>
              </a:ext>
            </a:extLst>
          </p:cNvPr>
          <p:cNvSpPr txBox="1"/>
          <p:nvPr/>
        </p:nvSpPr>
        <p:spPr>
          <a:xfrm>
            <a:off x="6850965" y="6028789"/>
            <a:ext cx="436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Подготовила: учитель-логопед</a:t>
            </a:r>
          </a:p>
          <a:p>
            <a:r>
              <a:rPr lang="ru-RU" b="1" dirty="0">
                <a:latin typeface="Courier New" panose="02070309020205020404" pitchFamily="49" charset="0"/>
                <a:cs typeface="Courier New" panose="02070309020205020404" pitchFamily="49" charset="0"/>
              </a:rPr>
              <a:t>Александрова Н.А.</a:t>
            </a:r>
          </a:p>
        </p:txBody>
      </p:sp>
      <p:pic>
        <p:nvPicPr>
          <p:cNvPr id="1026" name="Picture 2" descr="http://pics.nashgorod.ru/imgfiles/newnews_imgs/2016/03/01/prev800_e66452a5fec4a05cf2fa3d92c1a25047.jpg">
            <a:extLst>
              <a:ext uri="{FF2B5EF4-FFF2-40B4-BE49-F238E27FC236}">
                <a16:creationId xmlns:a16="http://schemas.microsoft.com/office/drawing/2014/main" id="{6A9D3B40-5B85-437F-A527-2F6BA891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36" y="2985735"/>
            <a:ext cx="4206240" cy="28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1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D21366-969D-46E4-BB5E-9E4D9C1E0E92}"/>
              </a:ext>
            </a:extLst>
          </p:cNvPr>
          <p:cNvSpPr/>
          <p:nvPr/>
        </p:nvSpPr>
        <p:spPr>
          <a:xfrm>
            <a:off x="1535544" y="21061"/>
            <a:ext cx="84128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7. Конструирование буквы </a:t>
            </a:r>
          </a:p>
        </p:txBody>
      </p:sp>
      <p:pic>
        <p:nvPicPr>
          <p:cNvPr id="7172" name="Picture 4" descr="http://www.millionairekids.ru/wp-content/uploads/2015/09/lego-alfavit3-600x400.jpg">
            <a:extLst>
              <a:ext uri="{FF2B5EF4-FFF2-40B4-BE49-F238E27FC236}">
                <a16:creationId xmlns:a16="http://schemas.microsoft.com/office/drawing/2014/main" id="{2D278C6F-56C0-46EB-B460-0D8EAD48B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862"/>
          <a:stretch/>
        </p:blipFill>
        <p:spPr bwMode="auto">
          <a:xfrm>
            <a:off x="531346" y="1367439"/>
            <a:ext cx="6847449" cy="17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aminklub.lv/content/uploads/1344862898-9111.jpg">
            <a:extLst>
              <a:ext uri="{FF2B5EF4-FFF2-40B4-BE49-F238E27FC236}">
                <a16:creationId xmlns:a16="http://schemas.microsoft.com/office/drawing/2014/main" id="{81C4C098-6B48-4BB4-85C8-E2413669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49" y="3752500"/>
            <a:ext cx="42862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cdn-nus-1.pinme.ru/tumb/600/photo/69/58/6958d9e0e342c435d10c742b84a74a05.jpg">
            <a:extLst>
              <a:ext uri="{FF2B5EF4-FFF2-40B4-BE49-F238E27FC236}">
                <a16:creationId xmlns:a16="http://schemas.microsoft.com/office/drawing/2014/main" id="{508C07A7-DEB4-4AE4-B510-DA8D0B17A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6" b="4909"/>
          <a:stretch/>
        </p:blipFill>
        <p:spPr bwMode="auto">
          <a:xfrm>
            <a:off x="984132" y="3353860"/>
            <a:ext cx="2970939" cy="3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fscomps.fotosearch.com/compc/CSP/CSP992/k13876670.jpg">
            <a:extLst>
              <a:ext uri="{FF2B5EF4-FFF2-40B4-BE49-F238E27FC236}">
                <a16:creationId xmlns:a16="http://schemas.microsoft.com/office/drawing/2014/main" id="{926605D2-0950-4556-AA72-915753CC3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5" b="55656"/>
          <a:stretch/>
        </p:blipFill>
        <p:spPr bwMode="auto">
          <a:xfrm>
            <a:off x="8555575" y="1367439"/>
            <a:ext cx="1392848" cy="17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fscomps.fotosearch.com/compc/CSP/CSP992/k13876670.jpg">
            <a:extLst>
              <a:ext uri="{FF2B5EF4-FFF2-40B4-BE49-F238E27FC236}">
                <a16:creationId xmlns:a16="http://schemas.microsoft.com/office/drawing/2014/main" id="{950D0EE4-2421-4A75-B40B-8D0EDD065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4" b="55656"/>
          <a:stretch/>
        </p:blipFill>
        <p:spPr bwMode="auto">
          <a:xfrm>
            <a:off x="10152183" y="2975977"/>
            <a:ext cx="1392849" cy="17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0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93D131-3A78-4F63-998F-B538EBD05D8D}"/>
              </a:ext>
            </a:extLst>
          </p:cNvPr>
          <p:cNvSpPr/>
          <p:nvPr/>
        </p:nvSpPr>
        <p:spPr>
          <a:xfrm>
            <a:off x="1741281" y="0"/>
            <a:ext cx="87094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8. Дифференциация звуков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твердости-мягкости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198" name="Picture 6" descr="http://cdn.bolshoyvopros.ru/files/users/images/9f/7f/9f7fc46a450e4d089fb4dc78513292b5.jpg">
            <a:extLst>
              <a:ext uri="{FF2B5EF4-FFF2-40B4-BE49-F238E27FC236}">
                <a16:creationId xmlns:a16="http://schemas.microsoft.com/office/drawing/2014/main" id="{79DA1C4A-D804-4B66-9028-B1C69C05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42" y="4897411"/>
            <a:ext cx="3087779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vesnywka-butik.ru/images/cms/data/503492.jpg">
            <a:extLst>
              <a:ext uri="{FF2B5EF4-FFF2-40B4-BE49-F238E27FC236}">
                <a16:creationId xmlns:a16="http://schemas.microsoft.com/office/drawing/2014/main" id="{251DDD9E-E903-4468-853A-B75145BE8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r="20325"/>
          <a:stretch/>
        </p:blipFill>
        <p:spPr bwMode="auto">
          <a:xfrm>
            <a:off x="7859798" y="4515728"/>
            <a:ext cx="1541849" cy="233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57B22-B186-44E7-A6B9-BA6D458BA608}"/>
              </a:ext>
            </a:extLst>
          </p:cNvPr>
          <p:cNvSpPr/>
          <p:nvPr/>
        </p:nvSpPr>
        <p:spPr>
          <a:xfrm>
            <a:off x="310280" y="5758530"/>
            <a:ext cx="138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«З»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2FB906-A5C5-4FE6-8CF1-BEDB061D8429}"/>
              </a:ext>
            </a:extLst>
          </p:cNvPr>
          <p:cNvSpPr/>
          <p:nvPr/>
        </p:nvSpPr>
        <p:spPr>
          <a:xfrm>
            <a:off x="6302503" y="5749306"/>
            <a:ext cx="1755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Зь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</a:t>
            </a:r>
          </a:p>
        </p:txBody>
      </p:sp>
      <p:pic>
        <p:nvPicPr>
          <p:cNvPr id="6" name="Рисунок 5" descr="Изображение выглядит как зеленый, забор, поезд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8084398-D462-4C79-AD9C-30878C223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6" t="11898" r="11128" b="9333"/>
          <a:stretch/>
        </p:blipFill>
        <p:spPr>
          <a:xfrm>
            <a:off x="6879463" y="1602694"/>
            <a:ext cx="350251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71C4A1-B92E-495A-B2B6-E4BBD0E1B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13128" r="16666" b="8718"/>
          <a:stretch/>
        </p:blipFill>
        <p:spPr>
          <a:xfrm>
            <a:off x="1187050" y="1569660"/>
            <a:ext cx="3477165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010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53B76E-E68D-4427-8BDE-AE964CBA8EDF}"/>
              </a:ext>
            </a:extLst>
          </p:cNvPr>
          <p:cNvSpPr/>
          <p:nvPr/>
        </p:nvSpPr>
        <p:spPr>
          <a:xfrm>
            <a:off x="-239468" y="56"/>
            <a:ext cx="12605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 При помощи ЛЕГО можно моделировать звуки, 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слоги и схемы слов </a:t>
            </a:r>
            <a:endParaRPr lang="ru-RU" sz="4800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8" name="Picture 6" descr="http://s005.radikal.ru/i210/1103/5d/be5eade04c7d.jpg">
            <a:extLst>
              <a:ext uri="{FF2B5EF4-FFF2-40B4-BE49-F238E27FC236}">
                <a16:creationId xmlns:a16="http://schemas.microsoft.com/office/drawing/2014/main" id="{E665369D-3B6E-4822-B2D9-18F8BF22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1" y="1238877"/>
            <a:ext cx="2416629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A8CD73-7324-4C6E-A1FE-3EBBD7495D80}"/>
              </a:ext>
            </a:extLst>
          </p:cNvPr>
          <p:cNvSpPr/>
          <p:nvPr/>
        </p:nvSpPr>
        <p:spPr>
          <a:xfrm>
            <a:off x="289431" y="354334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3D2E07-2B84-4249-A153-8AE3956A873A}"/>
              </a:ext>
            </a:extLst>
          </p:cNvPr>
          <p:cNvSpPr/>
          <p:nvPr/>
        </p:nvSpPr>
        <p:spPr>
          <a:xfrm>
            <a:off x="715435" y="3556290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FE17019-D9D5-4CF2-B08A-3F1416E4B271}"/>
              </a:ext>
            </a:extLst>
          </p:cNvPr>
          <p:cNvSpPr/>
          <p:nvPr/>
        </p:nvSpPr>
        <p:spPr>
          <a:xfrm>
            <a:off x="2030925" y="3543344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B85982-E200-4E51-AA37-4B1E85CD8D60}"/>
              </a:ext>
            </a:extLst>
          </p:cNvPr>
          <p:cNvSpPr/>
          <p:nvPr/>
        </p:nvSpPr>
        <p:spPr>
          <a:xfrm>
            <a:off x="1118966" y="3551004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00D1A1-BDD3-4CF6-950C-916761B41C9A}"/>
              </a:ext>
            </a:extLst>
          </p:cNvPr>
          <p:cNvSpPr/>
          <p:nvPr/>
        </p:nvSpPr>
        <p:spPr>
          <a:xfrm>
            <a:off x="1569392" y="3551004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</a:t>
            </a:r>
          </a:p>
        </p:txBody>
      </p:sp>
      <p:pic>
        <p:nvPicPr>
          <p:cNvPr id="3080" name="Picture 8" descr="https://milam.ru/wa-data/public/shop/products/95/79/7995/images/17766/17766.750x0.jpg">
            <a:extLst>
              <a:ext uri="{FF2B5EF4-FFF2-40B4-BE49-F238E27FC236}">
                <a16:creationId xmlns:a16="http://schemas.microsoft.com/office/drawing/2014/main" id="{0A9EE947-29FD-4397-870C-22E2DBA3E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b="6735"/>
          <a:stretch/>
        </p:blipFill>
        <p:spPr bwMode="auto">
          <a:xfrm>
            <a:off x="2116190" y="5604162"/>
            <a:ext cx="12852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i-brick.ru/pictures/pt-4003-blue_1_2.jpg">
            <a:extLst>
              <a:ext uri="{FF2B5EF4-FFF2-40B4-BE49-F238E27FC236}">
                <a16:creationId xmlns:a16="http://schemas.microsoft.com/office/drawing/2014/main" id="{E470DCF8-EA93-4A1F-BBF1-5DDB0005B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6992" r="16803" b="9198"/>
          <a:stretch/>
        </p:blipFill>
        <p:spPr bwMode="auto">
          <a:xfrm>
            <a:off x="716656" y="5604860"/>
            <a:ext cx="12303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www.i-brick.ru/pictures/pt-4003-blue_1_2.jpg">
            <a:extLst>
              <a:ext uri="{FF2B5EF4-FFF2-40B4-BE49-F238E27FC236}">
                <a16:creationId xmlns:a16="http://schemas.microsoft.com/office/drawing/2014/main" id="{AD2257D4-1040-4153-A857-68534C6DD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6992" r="16803" b="9198"/>
          <a:stretch/>
        </p:blipFill>
        <p:spPr bwMode="auto">
          <a:xfrm>
            <a:off x="6555186" y="5601709"/>
            <a:ext cx="12303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www.i-brick.ru/pictures/pt-4003-blue_1_2.jpg">
            <a:extLst>
              <a:ext uri="{FF2B5EF4-FFF2-40B4-BE49-F238E27FC236}">
                <a16:creationId xmlns:a16="http://schemas.microsoft.com/office/drawing/2014/main" id="{D96E7E24-B892-44B4-9660-F9862C8AD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6992" r="16803" b="9198"/>
          <a:stretch/>
        </p:blipFill>
        <p:spPr bwMode="auto">
          <a:xfrm>
            <a:off x="3600389" y="5604162"/>
            <a:ext cx="123034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milam.ru/wa-data/public/shop/products/95/79/7995/images/17766/17766.750x0.jpg">
            <a:extLst>
              <a:ext uri="{FF2B5EF4-FFF2-40B4-BE49-F238E27FC236}">
                <a16:creationId xmlns:a16="http://schemas.microsoft.com/office/drawing/2014/main" id="{288541EE-7559-4ED2-A449-26CBE9060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b="6735"/>
          <a:stretch/>
        </p:blipFill>
        <p:spPr bwMode="auto">
          <a:xfrm>
            <a:off x="5029635" y="5601709"/>
            <a:ext cx="128529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rebenokvdome.com/wa-data/public/shop/products/34/06/634/images/2611/2611.750x0.jpg">
            <a:extLst>
              <a:ext uri="{FF2B5EF4-FFF2-40B4-BE49-F238E27FC236}">
                <a16:creationId xmlns:a16="http://schemas.microsoft.com/office/drawing/2014/main" id="{65E462A7-E66D-46BB-997A-935520764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b="5864"/>
          <a:stretch/>
        </p:blipFill>
        <p:spPr bwMode="auto">
          <a:xfrm>
            <a:off x="3600389" y="4103925"/>
            <a:ext cx="17005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rebenokvdome.com/wa-data/public/shop/products/34/06/634/images/2611/2611.750x0.jpg">
            <a:extLst>
              <a:ext uri="{FF2B5EF4-FFF2-40B4-BE49-F238E27FC236}">
                <a16:creationId xmlns:a16="http://schemas.microsoft.com/office/drawing/2014/main" id="{87774C06-8FB1-49FA-B931-968787F70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b="5864"/>
          <a:stretch/>
        </p:blipFill>
        <p:spPr bwMode="auto">
          <a:xfrm>
            <a:off x="5704930" y="4005009"/>
            <a:ext cx="170051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m.rebrickable.com/media/cache/8c/25/8c25e00477e89c526fd749715d643dc9.jpg">
            <a:extLst>
              <a:ext uri="{FF2B5EF4-FFF2-40B4-BE49-F238E27FC236}">
                <a16:creationId xmlns:a16="http://schemas.microsoft.com/office/drawing/2014/main" id="{B16371A9-C40C-4FB0-BC40-71C53728B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8571"/>
          <a:stretch/>
        </p:blipFill>
        <p:spPr bwMode="auto">
          <a:xfrm>
            <a:off x="4087139" y="2308380"/>
            <a:ext cx="2848136" cy="17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EF50C7-CE18-4A62-89DB-793314D597CE}"/>
              </a:ext>
            </a:extLst>
          </p:cNvPr>
          <p:cNvSpPr/>
          <p:nvPr/>
        </p:nvSpPr>
        <p:spPr>
          <a:xfrm>
            <a:off x="7423353" y="2654844"/>
            <a:ext cx="2122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лово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ED11092-2CB2-4B10-8A3E-05DDE025C5AA}"/>
              </a:ext>
            </a:extLst>
          </p:cNvPr>
          <p:cNvSpPr/>
          <p:nvPr/>
        </p:nvSpPr>
        <p:spPr>
          <a:xfrm>
            <a:off x="7744995" y="4199766"/>
            <a:ext cx="2089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слоги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7EBB897-F51A-4044-B3A4-8034D6DAE09F}"/>
              </a:ext>
            </a:extLst>
          </p:cNvPr>
          <p:cNvSpPr/>
          <p:nvPr/>
        </p:nvSpPr>
        <p:spPr>
          <a:xfrm>
            <a:off x="7943080" y="5445009"/>
            <a:ext cx="3472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звуковой </a:t>
            </a:r>
          </a:p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анализ слова</a:t>
            </a:r>
          </a:p>
        </p:txBody>
      </p:sp>
    </p:spTree>
    <p:extLst>
      <p:ext uri="{BB962C8B-B14F-4D97-AF65-F5344CB8AC3E}">
        <p14:creationId xmlns:p14="http://schemas.microsoft.com/office/powerpoint/2010/main" val="161221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0B246F-ACDF-45D2-90DC-23FFFF1C2D5C}"/>
              </a:ext>
            </a:extLst>
          </p:cNvPr>
          <p:cNvSpPr/>
          <p:nvPr/>
        </p:nvSpPr>
        <p:spPr>
          <a:xfrm>
            <a:off x="473727" y="0"/>
            <a:ext cx="117182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10. Составление схемы предложения 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 descr="Изображение выглядит как трава, стол, внутренний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33EE683-1F39-45A0-A78D-BC03286B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b="10360"/>
          <a:stretch/>
        </p:blipFill>
        <p:spPr>
          <a:xfrm>
            <a:off x="2271932" y="1184479"/>
            <a:ext cx="7648135" cy="49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AF5D40-48DF-486D-A527-323AA3E3B755}"/>
              </a:ext>
            </a:extLst>
          </p:cNvPr>
          <p:cNvSpPr/>
          <p:nvPr/>
        </p:nvSpPr>
        <p:spPr>
          <a:xfrm>
            <a:off x="1145544" y="0"/>
            <a:ext cx="102948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Times New Roman" panose="02020603050405020304" pitchFamily="18" charset="0"/>
              </a:rPr>
              <a:t>11. Использование конструктора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Times New Roman" panose="02020603050405020304" pitchFamily="18" charset="0"/>
              </a:rPr>
              <a:t>для работы на связной речью.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42" name="Picture 2" descr="http://otzyvy.pro/uploads/reviews/2015-06/f3931c77a541d726609a6f90466ec02e.jpg">
            <a:extLst>
              <a:ext uri="{FF2B5EF4-FFF2-40B4-BE49-F238E27FC236}">
                <a16:creationId xmlns:a16="http://schemas.microsoft.com/office/drawing/2014/main" id="{18950B7F-1480-4922-96B2-32B4E413E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5"/>
          <a:stretch/>
        </p:blipFill>
        <p:spPr bwMode="auto">
          <a:xfrm>
            <a:off x="6292946" y="1569660"/>
            <a:ext cx="5296158" cy="353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bebeshki-shop.ru/dbpics/15514.JPG">
            <a:extLst>
              <a:ext uri="{FF2B5EF4-FFF2-40B4-BE49-F238E27FC236}">
                <a16:creationId xmlns:a16="http://schemas.microsoft.com/office/drawing/2014/main" id="{465E7320-B141-444D-877D-6B9F9B50B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" y="2729134"/>
            <a:ext cx="5794934" cy="34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6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5.naekranie.pl/wp-content/uploads/2016/12/LEGO-sustainable-building-brick.jpg">
            <a:extLst>
              <a:ext uri="{FF2B5EF4-FFF2-40B4-BE49-F238E27FC236}">
                <a16:creationId xmlns:a16="http://schemas.microsoft.com/office/drawing/2014/main" id="{B6214E33-8394-4A80-A515-CCCF33FC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73" y="1937235"/>
            <a:ext cx="695064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EEB236-DBB0-4012-B4DE-964F4ED73BF6}"/>
              </a:ext>
            </a:extLst>
          </p:cNvPr>
          <p:cNvSpPr/>
          <p:nvPr/>
        </p:nvSpPr>
        <p:spPr>
          <a:xfrm>
            <a:off x="702350" y="702437"/>
            <a:ext cx="101120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</a:t>
            </a:r>
            <a:r>
              <a:rPr lang="ru-RU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690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93FD04-935C-4CAB-BE2F-444DCBA0F076}"/>
              </a:ext>
            </a:extLst>
          </p:cNvPr>
          <p:cNvSpPr/>
          <p:nvPr/>
        </p:nvSpPr>
        <p:spPr>
          <a:xfrm>
            <a:off x="844062" y="336677"/>
            <a:ext cx="102205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История возникновения ЛЕГО</a:t>
            </a:r>
          </a:p>
        </p:txBody>
      </p:sp>
      <p:pic>
        <p:nvPicPr>
          <p:cNvPr id="1026" name="Picture 2" descr="https://image.jimcdn.com/app/cms/image/transf/dimension=335x1024:format=jpg/path/s5d1ddec1f6693fda/image/iaea38ec41c8043d3/version/1391302676/image.jpg">
            <a:extLst>
              <a:ext uri="{FF2B5EF4-FFF2-40B4-BE49-F238E27FC236}">
                <a16:creationId xmlns:a16="http://schemas.microsoft.com/office/drawing/2014/main" id="{C13D79BB-6931-42FF-9B42-E735BCC6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1" y="1312881"/>
            <a:ext cx="333574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zuna.ru/userfiles/editor/large/1238_kjeld-kirk-kristiansen-l-and-godtfred-kirk-christiansen-r-the-grandson-and-son-of-lego-founder-ole-kirk-kristiansen-playing-with-the-first-lego-set-to-include-wheels.jpg">
            <a:extLst>
              <a:ext uri="{FF2B5EF4-FFF2-40B4-BE49-F238E27FC236}">
                <a16:creationId xmlns:a16="http://schemas.microsoft.com/office/drawing/2014/main" id="{66827593-6730-4D5C-86FA-185B0BE22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94" y="1342848"/>
            <a:ext cx="3466671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ithkids.ru/sites/default/files/pictures/legomania/117/lego_bricks.jpg">
            <a:extLst>
              <a:ext uri="{FF2B5EF4-FFF2-40B4-BE49-F238E27FC236}">
                <a16:creationId xmlns:a16="http://schemas.microsoft.com/office/drawing/2014/main" id="{D2BCE63C-1AFB-41CE-9E58-6964F27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30" y="4222289"/>
            <a:ext cx="3071468" cy="24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ravelflights.ru/wp-content/uploads/2016/03/legoland-v-danii_01-844x528.jpg">
            <a:extLst>
              <a:ext uri="{FF2B5EF4-FFF2-40B4-BE49-F238E27FC236}">
                <a16:creationId xmlns:a16="http://schemas.microsoft.com/office/drawing/2014/main" id="{265071C7-864A-4337-B912-56319989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88" y="1171692"/>
            <a:ext cx="4680423" cy="292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5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7DF0A2-8FA4-4860-AD83-644692416F59}"/>
              </a:ext>
            </a:extLst>
          </p:cNvPr>
          <p:cNvSpPr/>
          <p:nvPr/>
        </p:nvSpPr>
        <p:spPr>
          <a:xfrm>
            <a:off x="1249270" y="378880"/>
            <a:ext cx="103124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Приемы использования ЛЕГО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 логопедической практике</a:t>
            </a:r>
          </a:p>
        </p:txBody>
      </p:sp>
      <p:pic>
        <p:nvPicPr>
          <p:cNvPr id="2050" name="Picture 2" descr="http://xn----ptbngjjo.xn--p1ai/wp-content/uploads/2017/05/002.jpg">
            <a:extLst>
              <a:ext uri="{FF2B5EF4-FFF2-40B4-BE49-F238E27FC236}">
                <a16:creationId xmlns:a16="http://schemas.microsoft.com/office/drawing/2014/main" id="{F6900EFF-E597-4AF6-A58F-C2F658518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75" y="2497592"/>
            <a:ext cx="6643175" cy="37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98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ablefurniture.net/tables/lego-table-and-chairs-HuQpAmM3.jpg">
            <a:extLst>
              <a:ext uri="{FF2B5EF4-FFF2-40B4-BE49-F238E27FC236}">
                <a16:creationId xmlns:a16="http://schemas.microsoft.com/office/drawing/2014/main" id="{67B4EDE4-24F4-47A3-8D19-1C16BEAD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48" y="1654819"/>
            <a:ext cx="38385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A3D025-C540-41DC-93B3-B5180AFF5072}"/>
              </a:ext>
            </a:extLst>
          </p:cNvPr>
          <p:cNvSpPr/>
          <p:nvPr/>
        </p:nvSpPr>
        <p:spPr>
          <a:xfrm>
            <a:off x="1348741" y="0"/>
            <a:ext cx="85379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1. Использование ЛЕГО при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изучении лексических тем</a:t>
            </a:r>
          </a:p>
        </p:txBody>
      </p:sp>
      <p:pic>
        <p:nvPicPr>
          <p:cNvPr id="1028" name="Picture 4" descr="https://ds02.infourok.ru/uploads/ex/0407/00033856-4f6ec0a1/img41.jpg">
            <a:extLst>
              <a:ext uri="{FF2B5EF4-FFF2-40B4-BE49-F238E27FC236}">
                <a16:creationId xmlns:a16="http://schemas.microsoft.com/office/drawing/2014/main" id="{B8DB5F0A-853B-46FA-873E-C9CA1E9A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1744" r="13421" b="11795"/>
          <a:stretch/>
        </p:blipFill>
        <p:spPr bwMode="auto">
          <a:xfrm>
            <a:off x="5955322" y="4259977"/>
            <a:ext cx="3299999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ptomzdorovo.ru/wa-data/public/shop/img/konstruktor-zhivotnye-100.jpg">
            <a:extLst>
              <a:ext uri="{FF2B5EF4-FFF2-40B4-BE49-F238E27FC236}">
                <a16:creationId xmlns:a16="http://schemas.microsoft.com/office/drawing/2014/main" id="{2BFED364-E185-4D9B-9ED9-0F694841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5" y="4079977"/>
            <a:ext cx="359210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72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CC5511-EB98-4631-BCE6-4DC4EE615F2E}"/>
              </a:ext>
            </a:extLst>
          </p:cNvPr>
          <p:cNvSpPr/>
          <p:nvPr/>
        </p:nvSpPr>
        <p:spPr>
          <a:xfrm>
            <a:off x="281367" y="0"/>
            <a:ext cx="119106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Times New Roman" panose="02020603050405020304" pitchFamily="18" charset="0"/>
              </a:rPr>
              <a:t>2. Конструирование игровых моделей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Times New Roman" panose="02020603050405020304" pitchFamily="18" charset="0"/>
              </a:rPr>
              <a:t>положения языка при выполнении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Times New Roman" panose="02020603050405020304" pitchFamily="18" charset="0"/>
              </a:rPr>
              <a:t>артикуляционной гимнастики.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6" name="Picture 8" descr="http://vyberi-kubik.ru/wa-data/public/shop/products/50/14/11450/images/10002/10002.970.jpg">
            <a:extLst>
              <a:ext uri="{FF2B5EF4-FFF2-40B4-BE49-F238E27FC236}">
                <a16:creationId xmlns:a16="http://schemas.microsoft.com/office/drawing/2014/main" id="{6C01D156-EC8D-4B39-9278-EB1138E56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6" r="27211" b="6961"/>
          <a:stretch/>
        </p:blipFill>
        <p:spPr bwMode="auto">
          <a:xfrm>
            <a:off x="2644733" y="2322273"/>
            <a:ext cx="1603717" cy="22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g0.liveinternet.ru/images/attach/b/4/103/652/103652298_4045361_0fb67c36e0090d543f3f06459f649472.jpg">
            <a:extLst>
              <a:ext uri="{FF2B5EF4-FFF2-40B4-BE49-F238E27FC236}">
                <a16:creationId xmlns:a16="http://schemas.microsoft.com/office/drawing/2014/main" id="{69DFBC9D-D419-4946-A39E-F68141695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5026" r="14574" b="3390"/>
          <a:stretch/>
        </p:blipFill>
        <p:spPr bwMode="auto">
          <a:xfrm>
            <a:off x="8938887" y="4174441"/>
            <a:ext cx="18049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ytimg.com/vi/ZH8xpj3oBXI/hqdefault.jpg">
            <a:extLst>
              <a:ext uri="{FF2B5EF4-FFF2-40B4-BE49-F238E27FC236}">
                <a16:creationId xmlns:a16="http://schemas.microsoft.com/office/drawing/2014/main" id="{FA657AE1-52E3-41B7-B75D-B6F60E2E0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t="12360" r="12872" b="13384"/>
          <a:stretch/>
        </p:blipFill>
        <p:spPr bwMode="auto">
          <a:xfrm>
            <a:off x="8647990" y="2287555"/>
            <a:ext cx="23867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rhivurokov.ru/multiurok/html/2017/04/24/s_58fe5bea11181/img3.jpg">
            <a:extLst>
              <a:ext uri="{FF2B5EF4-FFF2-40B4-BE49-F238E27FC236}">
                <a16:creationId xmlns:a16="http://schemas.microsoft.com/office/drawing/2014/main" id="{036DF012-22F9-4A0B-A700-E2EC9BFF8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1" t="7227" r="19384" b="29255"/>
          <a:stretch/>
        </p:blipFill>
        <p:spPr bwMode="auto">
          <a:xfrm>
            <a:off x="457039" y="2197239"/>
            <a:ext cx="2067953" cy="347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st.market.rzn.info/i/offers/big/1744892/3367272.jpg">
            <a:extLst>
              <a:ext uri="{FF2B5EF4-FFF2-40B4-BE49-F238E27FC236}">
                <a16:creationId xmlns:a16="http://schemas.microsoft.com/office/drawing/2014/main" id="{10E33B48-4AA2-4166-98DD-845DB32C2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t="6076" r="19039" b="6184"/>
          <a:stretch/>
        </p:blipFill>
        <p:spPr bwMode="auto">
          <a:xfrm>
            <a:off x="5318803" y="4085007"/>
            <a:ext cx="1835759" cy="19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prostochek.ru/wp-content/uploads/2016/03/%D0%90%D1%80%D1%82%D0%B8%D0%BA%D1%83%D0%BB%D1%8F%D1%86%D0%B8%D0%BE%D0%BD%D0%BD%D0%B0%D1%8F-%D0%B3%D0%B8%D0%BC%D0%BD%D0%B0%D1%81%D1%82%D0%B8%D0%BA%D0%B0-%E2%80%94-%D1%8D%D1%82%D0%BE-%D1%82%D1%80%D0%B5%D0%BD%D0%B8%D1%80%D0%BE%D0%B2%D0%BA%D0%B0-%D0%BE%D1%80%D0%B3%D0%B0%D0%BD%D0%BE%D0%B2-%D0%BE%D1%82%D0%B2%D0%B5%D1%87%D0%B0%D1%8E%D1%89%D0%B8%D1%85-%D0%B7%D0%B0-%D1%80%D0%B5%D1%87%D1%8C.jpg">
            <a:extLst>
              <a:ext uri="{FF2B5EF4-FFF2-40B4-BE49-F238E27FC236}">
                <a16:creationId xmlns:a16="http://schemas.microsoft.com/office/drawing/2014/main" id="{9EF61E5E-DC8E-4A4C-8EA6-41A3D933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13" y="2285007"/>
            <a:ext cx="240577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5253451-3946-4AD2-BEF5-F194B88399D1}"/>
              </a:ext>
            </a:extLst>
          </p:cNvPr>
          <p:cNvSpPr/>
          <p:nvPr/>
        </p:nvSpPr>
        <p:spPr>
          <a:xfrm>
            <a:off x="689233" y="5667915"/>
            <a:ext cx="18357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«качели»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2F75290-E474-4263-BDC2-6289EAD76CAD}"/>
              </a:ext>
            </a:extLst>
          </p:cNvPr>
          <p:cNvSpPr/>
          <p:nvPr/>
        </p:nvSpPr>
        <p:spPr>
          <a:xfrm>
            <a:off x="5438227" y="6123134"/>
            <a:ext cx="15969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«парус»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07D6F5C-9794-4F70-8CD2-C4919096911F}"/>
              </a:ext>
            </a:extLst>
          </p:cNvPr>
          <p:cNvSpPr/>
          <p:nvPr/>
        </p:nvSpPr>
        <p:spPr>
          <a:xfrm>
            <a:off x="8942113" y="6113500"/>
            <a:ext cx="18149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«часики»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5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B23536-F2F3-4154-AA63-A5032EF42690}"/>
              </a:ext>
            </a:extLst>
          </p:cNvPr>
          <p:cNvSpPr/>
          <p:nvPr/>
        </p:nvSpPr>
        <p:spPr>
          <a:xfrm>
            <a:off x="253219" y="0"/>
            <a:ext cx="1058343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3. Конструирование моделей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для выработки направленной,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плавной воздушной струи</a:t>
            </a:r>
          </a:p>
        </p:txBody>
      </p:sp>
      <p:pic>
        <p:nvPicPr>
          <p:cNvPr id="2050" name="Picture 2" descr="https://4spin.ru/_pu/0/20994968.jpg">
            <a:extLst>
              <a:ext uri="{FF2B5EF4-FFF2-40B4-BE49-F238E27FC236}">
                <a16:creationId xmlns:a16="http://schemas.microsoft.com/office/drawing/2014/main" id="{F955B2C7-8EAF-4A8C-91B4-CE228D50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6" y="3429000"/>
            <a:ext cx="4276887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4.infourok.ru/uploads/ex/002e/00023695-7913dfe3/img7.jpg">
            <a:extLst>
              <a:ext uri="{FF2B5EF4-FFF2-40B4-BE49-F238E27FC236}">
                <a16:creationId xmlns:a16="http://schemas.microsoft.com/office/drawing/2014/main" id="{59455C51-587B-402B-924B-AD3760426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3282" r="6051" b="13026"/>
          <a:stretch/>
        </p:blipFill>
        <p:spPr bwMode="auto">
          <a:xfrm>
            <a:off x="5767753" y="2672862"/>
            <a:ext cx="3825124" cy="29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6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5E0F32-6DA6-4C34-AAAF-434AEBBAC9B8}"/>
              </a:ext>
            </a:extLst>
          </p:cNvPr>
          <p:cNvSpPr/>
          <p:nvPr/>
        </p:nvSpPr>
        <p:spPr>
          <a:xfrm>
            <a:off x="1069509" y="0"/>
            <a:ext cx="974818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4. Использование конструктора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для формирования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пространственной ориентации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098" name="Picture 2" descr="https://www.thedailybrick.co.uk/media/catalog/product/cache/1/image/700x700/9df78eab33525d08d6e5fb8d27136e95/l/e/lego_duplo_brick_2_x_2__3437___17556___20678__lego-green-duplo-brick-2-x-2-3437-89461-27-719240-61.jpg">
            <a:extLst>
              <a:ext uri="{FF2B5EF4-FFF2-40B4-BE49-F238E27FC236}">
                <a16:creationId xmlns:a16="http://schemas.microsoft.com/office/drawing/2014/main" id="{AE47486C-A00D-43D9-9E9E-ED3A7EA27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10652" r="5737" b="12952"/>
          <a:stretch/>
        </p:blipFill>
        <p:spPr bwMode="auto">
          <a:xfrm>
            <a:off x="823340" y="2610404"/>
            <a:ext cx="2261019" cy="19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ricerighthome.com/media/catalog/product/l/e/lego_storage_brick_box_4_-_more_colours_available__leg024-y_1_2.jpg">
            <a:extLst>
              <a:ext uri="{FF2B5EF4-FFF2-40B4-BE49-F238E27FC236}">
                <a16:creationId xmlns:a16="http://schemas.microsoft.com/office/drawing/2014/main" id="{8AFDED9E-5C8E-40F6-B579-5E01A64C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 b="17410"/>
          <a:stretch/>
        </p:blipFill>
        <p:spPr bwMode="auto">
          <a:xfrm>
            <a:off x="7659127" y="2426952"/>
            <a:ext cx="2120998" cy="19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thedailybrick.co.uk/media/catalog/product/cache/1/image/700x700/9df78eab33525d08d6e5fb8d27136e95/l/e/lego_brick_2_x_3__3002__lego-red-brick-2-x-3-3002-27-462227-81.jpg">
            <a:extLst>
              <a:ext uri="{FF2B5EF4-FFF2-40B4-BE49-F238E27FC236}">
                <a16:creationId xmlns:a16="http://schemas.microsoft.com/office/drawing/2014/main" id="{B8575C5E-DF05-4A07-897D-9E1785F6E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t="17104" r="11238" b="19810"/>
          <a:stretch/>
        </p:blipFill>
        <p:spPr bwMode="auto">
          <a:xfrm>
            <a:off x="3810808" y="2374103"/>
            <a:ext cx="2776026" cy="21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://www.i-brick.ru/pictures/pt-4003-blue_1_2.jpg">
            <a:extLst>
              <a:ext uri="{FF2B5EF4-FFF2-40B4-BE49-F238E27FC236}">
                <a16:creationId xmlns:a16="http://schemas.microsoft.com/office/drawing/2014/main" id="{5824B87D-AF0D-4D46-B5E5-A79166E3D8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http://s.f.kz/prod/447/446098_550.jpg">
            <a:extLst>
              <a:ext uri="{FF2B5EF4-FFF2-40B4-BE49-F238E27FC236}">
                <a16:creationId xmlns:a16="http://schemas.microsoft.com/office/drawing/2014/main" id="{CC4CC30C-8E1C-41B9-8060-E8F7999FE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14837" r="15128" b="12832"/>
          <a:stretch/>
        </p:blipFill>
        <p:spPr bwMode="auto">
          <a:xfrm>
            <a:off x="4078821" y="4700259"/>
            <a:ext cx="2261019" cy="20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655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DF269A-82A3-4E20-AD61-6560FC4FF4AA}"/>
              </a:ext>
            </a:extLst>
          </p:cNvPr>
          <p:cNvSpPr/>
          <p:nvPr/>
        </p:nvSpPr>
        <p:spPr>
          <a:xfrm>
            <a:off x="1229012" y="-70338"/>
            <a:ext cx="99309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 При помощи конструктора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можно легко делать массаж рук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4" name="Picture 4" descr="http://www.ichblogdich.de/pvtblogdata/img/2006/12/lego.jpg">
            <a:extLst>
              <a:ext uri="{FF2B5EF4-FFF2-40B4-BE49-F238E27FC236}">
                <a16:creationId xmlns:a16="http://schemas.microsoft.com/office/drawing/2014/main" id="{54C542EF-53FB-4DCE-B810-F010E6BFA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15" y="1982034"/>
            <a:ext cx="3262337" cy="36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pem.cam.ac.uk/wp-content/uploads/2015/04/hands_PNG929.jpg">
            <a:extLst>
              <a:ext uri="{FF2B5EF4-FFF2-40B4-BE49-F238E27FC236}">
                <a16:creationId xmlns:a16="http://schemas.microsoft.com/office/drawing/2014/main" id="{09CA44B0-A8BC-4DA3-B356-BA830FFD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5046" y="2389702"/>
            <a:ext cx="4302369" cy="28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2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478389-2D36-46EB-9FC7-2869CD209224}"/>
              </a:ext>
            </a:extLst>
          </p:cNvPr>
          <p:cNvSpPr/>
          <p:nvPr/>
        </p:nvSpPr>
        <p:spPr>
          <a:xfrm>
            <a:off x="1536899" y="-29760"/>
            <a:ext cx="91182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6. Конструирование игрушек </a:t>
            </a:r>
          </a:p>
          <a:p>
            <a:pPr algn="ctr"/>
            <a:r>
              <a:rPr lang="ru-RU" sz="48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игр – звукоподражаний</a:t>
            </a:r>
            <a:endParaRPr lang="ru-RU" sz="48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Picture 2" descr="http://cube-online.ru/Images/Articles/4d8ca7b2-cf9e-415c-9355-c675b2c0e7aa/3a91cabe-893a-4429-8b66-f96efaec3f07.png">
            <a:extLst>
              <a:ext uri="{FF2B5EF4-FFF2-40B4-BE49-F238E27FC236}">
                <a16:creationId xmlns:a16="http://schemas.microsoft.com/office/drawing/2014/main" id="{68C3F47C-2FAE-4CD4-B888-AEA082F3E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24242" b="5607"/>
          <a:stretch/>
        </p:blipFill>
        <p:spPr bwMode="auto">
          <a:xfrm>
            <a:off x="144051" y="1571389"/>
            <a:ext cx="2574387" cy="3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cdn.speednik.com/files/2016/03/2016-03-15_19-02-19.jpg">
            <a:extLst>
              <a:ext uri="{FF2B5EF4-FFF2-40B4-BE49-F238E27FC236}">
                <a16:creationId xmlns:a16="http://schemas.microsoft.com/office/drawing/2014/main" id="{6A324B36-DF8A-4AFE-85BC-25ED8A94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782" y="1571389"/>
            <a:ext cx="2739901" cy="20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7E5871-526A-4B9E-A59A-B1D301AB2E59}"/>
              </a:ext>
            </a:extLst>
          </p:cNvPr>
          <p:cNvSpPr/>
          <p:nvPr/>
        </p:nvSpPr>
        <p:spPr>
          <a:xfrm>
            <a:off x="1951673" y="1809591"/>
            <a:ext cx="1479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«Л»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EABD4E-2A0E-46B3-9831-1FA7C542F4DE}"/>
              </a:ext>
            </a:extLst>
          </p:cNvPr>
          <p:cNvSpPr/>
          <p:nvPr/>
        </p:nvSpPr>
        <p:spPr>
          <a:xfrm>
            <a:off x="2876342" y="3138631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«Т»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E743CA-3E94-4613-9075-C391359962D1}"/>
              </a:ext>
            </a:extLst>
          </p:cNvPr>
          <p:cNvSpPr/>
          <p:nvPr/>
        </p:nvSpPr>
        <p:spPr>
          <a:xfrm>
            <a:off x="6637602" y="4860401"/>
            <a:ext cx="140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79F56A-5E61-4172-B151-3668EF15C628}"/>
              </a:ext>
            </a:extLst>
          </p:cNvPr>
          <p:cNvSpPr/>
          <p:nvPr/>
        </p:nvSpPr>
        <p:spPr>
          <a:xfrm>
            <a:off x="7487834" y="1805126"/>
            <a:ext cx="1402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«Р»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0F41FA-A226-4789-9F00-C90161EF5519}"/>
              </a:ext>
            </a:extLst>
          </p:cNvPr>
          <p:cNvSpPr/>
          <p:nvPr/>
        </p:nvSpPr>
        <p:spPr>
          <a:xfrm>
            <a:off x="4770003" y="5934670"/>
            <a:ext cx="1640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«Ш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»</a:t>
            </a:r>
          </a:p>
        </p:txBody>
      </p:sp>
      <p:pic>
        <p:nvPicPr>
          <p:cNvPr id="6150" name="Picture 6" descr="http://mmedia.ozon.ru/multimedia/toys/1009081572.jpg">
            <a:extLst>
              <a:ext uri="{FF2B5EF4-FFF2-40B4-BE49-F238E27FC236}">
                <a16:creationId xmlns:a16="http://schemas.microsoft.com/office/drawing/2014/main" id="{40248B63-A878-4572-92EE-7F164675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7" b="7282"/>
          <a:stretch/>
        </p:blipFill>
        <p:spPr bwMode="auto">
          <a:xfrm>
            <a:off x="2104073" y="4533643"/>
            <a:ext cx="2745647" cy="22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bricker.ru/images/contests/46/entries/336/3.JPG">
            <a:extLst>
              <a:ext uri="{FF2B5EF4-FFF2-40B4-BE49-F238E27FC236}">
                <a16:creationId xmlns:a16="http://schemas.microsoft.com/office/drawing/2014/main" id="{5424F9D2-A95E-4174-9DFB-CE3D1EEE2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88" y="3723885"/>
            <a:ext cx="2230151" cy="29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mages.mocpages.com/user_images/87396/13853764341_SPLASH.jpg">
            <a:extLst>
              <a:ext uri="{FF2B5EF4-FFF2-40B4-BE49-F238E27FC236}">
                <a16:creationId xmlns:a16="http://schemas.microsoft.com/office/drawing/2014/main" id="{1BB271C5-5801-488A-A971-B91C46DB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89" y="2017844"/>
            <a:ext cx="2988767" cy="22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24348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720</TotalTime>
  <Words>171</Words>
  <Application>Microsoft Office PowerPoint</Application>
  <PresentationFormat>Широкоэкранный</PresentationFormat>
  <Paragraphs>49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Times New Roman</vt:lpstr>
      <vt:lpstr>Trebuchet MS</vt:lpstr>
      <vt:lpstr>Wingdings 3</vt:lpstr>
      <vt:lpstr>Аспект</vt:lpstr>
      <vt:lpstr>«ЛЕГО» - технология в логопедической практике с дошкольниками с ОВЗ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«Лего» - технология в логопедической практике с дошкольниками с ОВЗ</dc:title>
  <dc:creator>Наталья Александрова</dc:creator>
  <cp:lastModifiedBy>Наталья Александрова</cp:lastModifiedBy>
  <cp:revision>27</cp:revision>
  <dcterms:created xsi:type="dcterms:W3CDTF">2017-11-27T06:53:20Z</dcterms:created>
  <dcterms:modified xsi:type="dcterms:W3CDTF">2017-11-28T16:01:54Z</dcterms:modified>
</cp:coreProperties>
</file>