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301" r:id="rId2"/>
    <p:sldId id="261" r:id="rId3"/>
    <p:sldId id="263" r:id="rId4"/>
    <p:sldId id="304" r:id="rId5"/>
    <p:sldId id="292" r:id="rId6"/>
    <p:sldId id="293" r:id="rId7"/>
    <p:sldId id="294" r:id="rId8"/>
    <p:sldId id="297" r:id="rId9"/>
    <p:sldId id="299" r:id="rId10"/>
    <p:sldId id="300" r:id="rId11"/>
    <p:sldId id="276" r:id="rId12"/>
    <p:sldId id="285" r:id="rId13"/>
    <p:sldId id="288" r:id="rId14"/>
    <p:sldId id="28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2566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566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8C6DBF-E5BB-40E2-BE80-570BDEB66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9C6BA-1C98-4CE6-955F-001FF0E113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F382D-EC36-4B23-BE3B-1CAF43140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DFB15-6AC6-424C-8D2B-DFA2F8EF2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6728A-4392-490B-9167-11F1D3A49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68607-9217-4B9E-9818-5BA21B136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A36B5-2FD5-4D7A-8A8F-ADDC90DD2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9C335-24B4-456A-A09F-26B04BF9B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BD7A6-484A-4C54-B404-61090120D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28F15-254F-4EAD-9474-385D7A83F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DA1D8-D5B7-4026-85D6-E7CA02B8A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D4919-9B2C-436D-91E7-7EFC257AF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06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458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8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8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8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8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8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8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8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9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9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9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10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459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9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9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9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9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9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0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0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0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0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0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0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0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0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0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0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1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1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108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461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1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1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1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1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1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1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2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2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2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2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2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2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2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2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2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2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109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463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3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3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3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3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3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63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4117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463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64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64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64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2464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464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64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64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64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66C39DC-08DD-40F2-8A17-A72574FBB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6629400"/>
          </a:xfrm>
        </p:spPr>
        <p:txBody>
          <a:bodyPr/>
          <a:lstStyle/>
          <a:p>
            <a:pPr algn="r" eaLnBrk="1" hangingPunct="1">
              <a:spcBef>
                <a:spcPts val="0"/>
              </a:spcBef>
              <a:defRPr/>
            </a:pPr>
            <a:r>
              <a:rPr lang="ru-RU" sz="4800" b="1" dirty="0" smtClean="0">
                <a:solidFill>
                  <a:srgbClr val="FF0000"/>
                </a:solidFill>
              </a:rPr>
              <a:t>Психологическая коррекция познавательных </a:t>
            </a:r>
            <a:r>
              <a:rPr lang="ru-RU" sz="4800" b="1" smtClean="0">
                <a:solidFill>
                  <a:srgbClr val="FF0000"/>
                </a:solidFill>
              </a:rPr>
              <a:t>процессов </a:t>
            </a:r>
            <a:r>
              <a:rPr lang="ru-RU" sz="4800" b="1" smtClean="0">
                <a:solidFill>
                  <a:srgbClr val="FF0000"/>
                </a:solidFill>
              </a:rPr>
              <a:t>младших </a:t>
            </a:r>
            <a:r>
              <a:rPr lang="ru-RU" sz="4800" b="1" dirty="0" smtClean="0">
                <a:solidFill>
                  <a:srgbClr val="FF0000"/>
                </a:solidFill>
              </a:rPr>
              <a:t>школьников с ОВЗ 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2400" b="1" dirty="0" smtClean="0"/>
              <a:t>Выполнила: </a:t>
            </a:r>
            <a:br>
              <a:rPr lang="ru-RU" sz="2400" b="1" dirty="0" smtClean="0"/>
            </a:br>
            <a:r>
              <a:rPr lang="ru-RU" sz="2400" b="1" dirty="0" smtClean="0"/>
              <a:t>педагог-психолог МКОУ  «НОШ №7»</a:t>
            </a:r>
            <a:br>
              <a:rPr lang="ru-RU" sz="2400" b="1" dirty="0" smtClean="0"/>
            </a:br>
            <a:r>
              <a:rPr lang="ru-RU" sz="2400" b="1" dirty="0" smtClean="0"/>
              <a:t>Матвеева Н.В.  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4800" b="1" dirty="0" smtClean="0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 flipV="1">
            <a:off x="1371600" y="6858000"/>
            <a:ext cx="6400800" cy="838200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solidFill>
                  <a:srgbClr val="FF0000"/>
                </a:solidFill>
              </a:rPr>
              <a:t>Результаты исследования слуховой произвольной памяти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ph idx="1"/>
          </p:nvPr>
        </p:nvGraphicFramePr>
        <p:xfrm>
          <a:off x="304800" y="1371600"/>
          <a:ext cx="8610600" cy="5486400"/>
        </p:xfrm>
        <a:graphic>
          <a:graphicData uri="http://schemas.openxmlformats.org/presentationml/2006/ole">
            <p:oleObj spid="_x0000_s3074" name="Диаграмма" r:id="rId3" imgW="7086600" imgH="5172151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FF0000"/>
                </a:solidFill>
              </a:rPr>
              <a:t>Результаты и выводы</a:t>
            </a:r>
            <a:r>
              <a:rPr lang="ru-RU" sz="3200" b="1" smtClean="0"/>
              <a:t>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500" dirty="0" smtClean="0">
                <a:solidFill>
                  <a:srgbClr val="FF0000"/>
                </a:solidFill>
              </a:rPr>
              <a:t>1.</a:t>
            </a:r>
            <a:r>
              <a:rPr lang="ru-RU" sz="2500" dirty="0" smtClean="0"/>
              <a:t> Младшие школьники с ОВЗ отличаются от нормально развивающихся сверстников по развитию познавательных процессов.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500" dirty="0" smtClean="0">
                <a:solidFill>
                  <a:srgbClr val="FF0000"/>
                </a:solidFill>
              </a:rPr>
              <a:t>2.</a:t>
            </a:r>
            <a:r>
              <a:rPr lang="ru-RU" sz="2500" dirty="0" smtClean="0"/>
              <a:t> Систематизированные и проанализированные результаты изучения познавательных процессов у детей с ОВЗ позволили разработать вариант коррекционной программы с детьми, которая явилась достаточно эффективной.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500" dirty="0" smtClean="0">
                <a:solidFill>
                  <a:srgbClr val="FF0000"/>
                </a:solidFill>
              </a:rPr>
              <a:t>3.</a:t>
            </a:r>
            <a:r>
              <a:rPr lang="ru-RU" sz="2500" dirty="0" smtClean="0"/>
              <a:t> </a:t>
            </a:r>
            <a:r>
              <a:rPr lang="ru-RU" sz="2400" dirty="0" smtClean="0"/>
              <a:t>Коррекционная работа показала, что статистически значимо изменение познавательных процессов: слуховой произвольной памяти, словесно-логического мышления, объёма внимания </a:t>
            </a:r>
            <a:endParaRPr lang="ru-RU" sz="25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5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smtClean="0"/>
              <a:t>Уровень словесно-логического мышления до и после коррекционной работы у каждого из испытуемых (в баллах)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1524000"/>
            <a:ext cx="8229600" cy="5029200"/>
          </a:xfr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rgbClr val="FF0000"/>
                </a:solidFill>
              </a:rPr>
              <a:t>Объем внимания до и после коррекционной работы у каждого из испытуемых (секунды</a:t>
            </a:r>
            <a:r>
              <a:rPr lang="ru-RU" sz="2800" b="1" smtClean="0">
                <a:latin typeface="Times New Roman" pitchFamily="18" charset="0"/>
              </a:rPr>
              <a:t>)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524000"/>
            <a:ext cx="8305800" cy="5105400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rgbClr val="FF0000"/>
                </a:solidFill>
              </a:rPr>
              <a:t>Объем слуховой произвольной памяти до и после коррекционной работы у каждого из испытуемых (кол-во слов)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1600200"/>
            <a:ext cx="8020050" cy="4953000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u="sng" dirty="0" smtClean="0">
                <a:solidFill>
                  <a:srgbClr val="FF0000"/>
                </a:solidFill>
              </a:rPr>
              <a:t>Методы исследования</a:t>
            </a:r>
            <a:r>
              <a:rPr lang="ru-RU" sz="4800" b="1" dirty="0" smtClean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3600" b="1" smtClean="0"/>
              <a:t>Методика исследования словесно-логического мышления (Э.Ф. Замбацявичене)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b="1" smtClean="0"/>
              <a:t>Методика исследования слуховой произвольной памяти (запоминание 10 слов А.Р.Лурия)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b="1" smtClean="0"/>
              <a:t>Методика исследования объёма внимания, его устойчивости, психического темпа (таблицы Шульте)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0000"/>
                </a:solidFill>
              </a:rPr>
              <a:t>Ход эксперимента</a:t>
            </a:r>
            <a:br>
              <a:rPr lang="ru-RU" b="1" smtClean="0">
                <a:solidFill>
                  <a:srgbClr val="FF0000"/>
                </a:solidFill>
              </a:rPr>
            </a:br>
            <a:endParaRPr lang="ru-RU" b="1" smtClean="0">
              <a:solidFill>
                <a:srgbClr val="FF00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I </a:t>
            </a:r>
            <a:r>
              <a:rPr lang="ru-RU" sz="2800" b="1" dirty="0" smtClean="0">
                <a:solidFill>
                  <a:srgbClr val="FF0000"/>
                </a:solidFill>
              </a:rPr>
              <a:t>этап</a:t>
            </a:r>
            <a:r>
              <a:rPr lang="ru-RU" sz="2400" dirty="0" smtClean="0"/>
              <a:t> – констатирующий (октябрь 2013 г.). Сбор информации, диагностика уровня развития познавательных процессов учащихся 1-ых классов с ОВЗ.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II </a:t>
            </a:r>
            <a:r>
              <a:rPr lang="ru-RU" sz="2800" b="1" dirty="0" smtClean="0">
                <a:solidFill>
                  <a:srgbClr val="FF0000"/>
                </a:solidFill>
              </a:rPr>
              <a:t>этап</a:t>
            </a:r>
            <a:r>
              <a:rPr lang="ru-RU" sz="2400" dirty="0" smtClean="0"/>
              <a:t> – разработка коррекционно-развивающей программы для развития познавательных процессов учащихся данной группы.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III </a:t>
            </a:r>
            <a:r>
              <a:rPr lang="ru-RU" sz="2800" b="1" dirty="0" smtClean="0">
                <a:solidFill>
                  <a:srgbClr val="FF0000"/>
                </a:solidFill>
              </a:rPr>
              <a:t>этап</a:t>
            </a:r>
            <a:r>
              <a:rPr lang="ru-RU" sz="2400" dirty="0" smtClean="0"/>
              <a:t> –коррекционно-развивающая  работа по развитию познавательных процессов 1-ых классов с ОВЗ.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IV </a:t>
            </a:r>
            <a:r>
              <a:rPr lang="ru-RU" sz="2800" b="1" dirty="0" smtClean="0">
                <a:solidFill>
                  <a:srgbClr val="FF0000"/>
                </a:solidFill>
              </a:rPr>
              <a:t>этап</a:t>
            </a:r>
            <a:r>
              <a:rPr lang="ru-RU" sz="2400" dirty="0" smtClean="0"/>
              <a:t> – обобщающий (май 2014 г.). Проведение итогового эксперимента, повторная диагностика, обработка и оформление полученных результатов, подведение итогов.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dirty="0" smtClean="0"/>
              <a:t>   </a:t>
            </a:r>
            <a:r>
              <a:rPr lang="ru-RU" sz="4800" b="1" dirty="0" smtClean="0">
                <a:solidFill>
                  <a:srgbClr val="FF0000"/>
                </a:solidFill>
              </a:rPr>
              <a:t>ПРИМЕРЫ УПРАЖНЕНИЙ,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 dirty="0" smtClean="0">
                <a:solidFill>
                  <a:srgbClr val="FF0000"/>
                </a:solidFill>
              </a:rPr>
              <a:t>ИСПОЛЬЗУЕМЫХ В ХОДЕ КОРРЕКЦИОННО-РАЗВИВАЮЩЕЙ РАБОТЫ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0000"/>
                </a:solidFill>
              </a:rPr>
              <a:t>Внимание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3600" b="1" smtClean="0"/>
              <a:t>«найди слова»,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b="1" smtClean="0"/>
              <a:t>«графический диктант»,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b="1" smtClean="0"/>
              <a:t>«крестики, точки»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b="1" smtClean="0"/>
              <a:t>«вычёркивай буквы и слушай»,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b="1" smtClean="0"/>
              <a:t>«назови по порядку»,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b="1" smtClean="0"/>
              <a:t>«отыщи числа»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b="1" smtClean="0"/>
              <a:t>«шифровка»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b="1" smtClean="0"/>
              <a:t>«зеркало» и др.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0000"/>
                </a:solidFill>
              </a:rPr>
              <a:t>Память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800" b="1" dirty="0" smtClean="0"/>
              <a:t>«зашифруй предложение» </a:t>
            </a:r>
          </a:p>
          <a:p>
            <a:pPr eaLnBrk="1" hangingPunct="1">
              <a:defRPr/>
            </a:pPr>
            <a:r>
              <a:rPr lang="ru-RU" sz="3800" b="1" dirty="0" smtClean="0"/>
              <a:t>«запомни фигуры», </a:t>
            </a:r>
          </a:p>
          <a:p>
            <a:pPr eaLnBrk="1" hangingPunct="1">
              <a:defRPr/>
            </a:pPr>
            <a:r>
              <a:rPr lang="ru-RU" sz="3800" b="1" dirty="0" smtClean="0"/>
              <a:t>«пиктограммы»</a:t>
            </a:r>
          </a:p>
          <a:p>
            <a:pPr eaLnBrk="1" hangingPunct="1">
              <a:defRPr/>
            </a:pPr>
            <a:r>
              <a:rPr lang="ru-RU" sz="3800" b="1" dirty="0" smtClean="0"/>
              <a:t> «подбери картинку» </a:t>
            </a:r>
          </a:p>
          <a:p>
            <a:pPr eaLnBrk="1" hangingPunct="1">
              <a:defRPr/>
            </a:pPr>
            <a:r>
              <a:rPr lang="ru-RU" sz="3800" b="1" dirty="0" smtClean="0"/>
              <a:t>«объедини по смыслу» и др.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0000"/>
                </a:solidFill>
              </a:rPr>
              <a:t>Мышление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b="1" smtClean="0"/>
              <a:t>«выбери главное»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smtClean="0"/>
              <a:t> «найди фигуры»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smtClean="0"/>
              <a:t> «найди отличающиеся»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smtClean="0"/>
              <a:t>«четвёртый лишний»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smtClean="0"/>
              <a:t>«найди девятый»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smtClean="0"/>
              <a:t>«одинаковое, разное»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smtClean="0"/>
              <a:t>«назови четвёртое слово»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smtClean="0"/>
              <a:t>«криптограмма» и др.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FF0000"/>
                </a:solidFill>
              </a:rPr>
              <a:t>Результаты исследования словесно-логического мышления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0" y="304800"/>
          <a:ext cx="9144000" cy="6324600"/>
        </p:xfrm>
        <a:graphic>
          <a:graphicData uri="http://schemas.openxmlformats.org/presentationml/2006/ole">
            <p:oleObj spid="_x0000_s1026" name="Диаграмма" r:id="rId3" imgW="7086600" imgH="5172151" progId="Excel.Char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solidFill>
                  <a:srgbClr val="FF0000"/>
                </a:solidFill>
              </a:rPr>
              <a:t>Результаты исследования объёма внимания, его устойчивости, психического темпа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idx="1"/>
          </p:nvPr>
        </p:nvGraphicFramePr>
        <p:xfrm>
          <a:off x="0" y="1524000"/>
          <a:ext cx="8867775" cy="5334000"/>
        </p:xfrm>
        <a:graphic>
          <a:graphicData uri="http://schemas.openxmlformats.org/presentationml/2006/ole">
            <p:oleObj spid="_x0000_s2050" name="Диаграмма" r:id="rId3" imgW="7086600" imgH="5172151" progId="Excel.Char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805</TotalTime>
  <Words>367</Words>
  <Application>Microsoft Office PowerPoint</Application>
  <PresentationFormat>Экран (4:3)</PresentationFormat>
  <Paragraphs>46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Wingdings</vt:lpstr>
      <vt:lpstr>Calibri</vt:lpstr>
      <vt:lpstr>Times New Roman</vt:lpstr>
      <vt:lpstr>Круги</vt:lpstr>
      <vt:lpstr>Диаграмма Microsoft Office Excel</vt:lpstr>
      <vt:lpstr>Психологическая коррекция познавательных процессов младших школьников с ОВЗ  Выполнила:  педагог-психолог МКОУ  «НОШ №7» Матвеева Н.В.   В</vt:lpstr>
      <vt:lpstr>Методы исследования:</vt:lpstr>
      <vt:lpstr>Ход эксперимента </vt:lpstr>
      <vt:lpstr>Слайд 4</vt:lpstr>
      <vt:lpstr>Внимание</vt:lpstr>
      <vt:lpstr>Память</vt:lpstr>
      <vt:lpstr>Мышление</vt:lpstr>
      <vt:lpstr>Результаты исследования словесно-логического мышления</vt:lpstr>
      <vt:lpstr>Результаты исследования объёма внимания, его устойчивости, психического темпа</vt:lpstr>
      <vt:lpstr>Результаты исследования слуховой произвольной памяти</vt:lpstr>
      <vt:lpstr>Результаты и выводы </vt:lpstr>
      <vt:lpstr>Уровень словесно-логического мышления до и после коррекционной работы у каждого из испытуемых (в баллах)</vt:lpstr>
      <vt:lpstr>Объем внимания до и после коррекционной работы у каждого из испытуемых (секунды)</vt:lpstr>
      <vt:lpstr>Объем слуховой произвольной памяти до и после коррекционной работы у каждого из испытуемых (кол-во слов)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Алёна Коновалова</cp:lastModifiedBy>
  <cp:revision>15</cp:revision>
  <dcterms:created xsi:type="dcterms:W3CDTF">2009-01-23T10:40:45Z</dcterms:created>
  <dcterms:modified xsi:type="dcterms:W3CDTF">2014-10-06T05:35:19Z</dcterms:modified>
</cp:coreProperties>
</file>