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C95DB-94B4-446D-8BE4-3A37CBBC0EB2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5F1A0-1F34-4636-B6ED-7DE171F65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8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CD71-1A21-4B1C-81C0-65F224181E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5594-7C0C-4296-9BCD-44A1288DA3C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5F1A0-1F34-4636-B6ED-7DE171F6542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png"/><Relationship Id="rId9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alklove.ru/muliki6.htm" TargetMode="External"/><Relationship Id="rId2" Type="http://schemas.openxmlformats.org/officeDocument/2006/relationships/hyperlink" Target="http://kilat.ru/animacija-multjashki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slide" Target="slide2.xml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42844" y="142852"/>
            <a:ext cx="8786874" cy="642942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5796134" y="2567184"/>
            <a:ext cx="504825" cy="432048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5858209" y="2652575"/>
            <a:ext cx="379910" cy="2612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13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335061" y="3285554"/>
            <a:ext cx="504825" cy="429361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 rot="6956">
            <a:off x="1479384" y="3357851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16</a:t>
            </a: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 rot="1464685">
            <a:off x="2483092" y="3260477"/>
            <a:ext cx="504825" cy="427484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 rot="1464685">
            <a:off x="2605330" y="3332485"/>
            <a:ext cx="2889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17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4071364" y="3285554"/>
            <a:ext cx="504825" cy="432048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>
            <a:off x="4143372" y="3357562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18</a:t>
            </a: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 rot="1493464">
            <a:off x="5506914" y="3299734"/>
            <a:ext cx="504825" cy="431676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75" name="WordArt 27"/>
          <p:cNvSpPr>
            <a:spLocks noChangeArrowheads="1" noChangeShapeType="1" noTextEdit="1"/>
          </p:cNvSpPr>
          <p:nvPr/>
        </p:nvSpPr>
        <p:spPr bwMode="auto">
          <a:xfrm rot="1378841">
            <a:off x="5583923" y="3376419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19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6735660" y="3285554"/>
            <a:ext cx="504825" cy="431676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77" name="WordArt 29"/>
          <p:cNvSpPr>
            <a:spLocks noChangeArrowheads="1" noChangeShapeType="1" noTextEdit="1"/>
          </p:cNvSpPr>
          <p:nvPr/>
        </p:nvSpPr>
        <p:spPr bwMode="auto">
          <a:xfrm rot="21598604">
            <a:off x="6807730" y="3357620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20</a:t>
            </a:r>
          </a:p>
        </p:txBody>
      </p:sp>
      <p:pic>
        <p:nvPicPr>
          <p:cNvPr id="2078" name="Picture 30" descr="3151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00108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9" name="WordArt 31"/>
          <p:cNvSpPr>
            <a:spLocks noChangeArrowheads="1" noChangeShapeType="1" noTextEdit="1"/>
          </p:cNvSpPr>
          <p:nvPr/>
        </p:nvSpPr>
        <p:spPr bwMode="auto">
          <a:xfrm>
            <a:off x="1000100" y="214290"/>
            <a:ext cx="7310616" cy="1382972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2000" b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Методическое сопровождение</a:t>
            </a:r>
          </a:p>
          <a:p>
            <a:pPr algn="ctr"/>
            <a:r>
              <a:rPr lang="ru-RU" sz="2000" b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дистанционного курса: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omic Sans MS"/>
              </a:rPr>
              <a:t>«Учим </a:t>
            </a:r>
            <a:r>
              <a:rPr lang="ru-RU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omic Sans MS"/>
              </a:rPr>
              <a:t>с </a:t>
            </a:r>
            <a:r>
              <a:rPr lang="ru-RU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omic Sans MS"/>
              </a:rPr>
              <a:t>Аладдином математику»</a:t>
            </a:r>
            <a:endParaRPr lang="ru-RU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Comic Sans MS"/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357158" y="3929066"/>
            <a:ext cx="8501122" cy="9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Дидактические игры по разделу математики:</a:t>
            </a:r>
          </a:p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«Табличные 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случаи сложения </a:t>
            </a:r>
          </a:p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и вычитания в пределах чисел второго </a:t>
            </a: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десятка»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979712" y="2639192"/>
            <a:ext cx="504825" cy="432048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2124175" y="2710630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1043608" y="2624045"/>
            <a:ext cx="504825" cy="447195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84" name="WordArt 36"/>
          <p:cNvSpPr>
            <a:spLocks noChangeArrowheads="1" noChangeShapeType="1" noTextEdit="1"/>
          </p:cNvSpPr>
          <p:nvPr/>
        </p:nvSpPr>
        <p:spPr bwMode="auto">
          <a:xfrm>
            <a:off x="1115616" y="2711200"/>
            <a:ext cx="2889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6660232" y="2567184"/>
            <a:ext cx="504825" cy="431676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 rot="21413953">
            <a:off x="6740275" y="2646697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15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228184" y="2135136"/>
            <a:ext cx="504825" cy="429121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shade val="94118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6300192" y="2207144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14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1479535" y="2195629"/>
            <a:ext cx="504825" cy="43204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82" name="WordArt 34"/>
          <p:cNvSpPr>
            <a:spLocks noChangeArrowheads="1" noChangeShapeType="1" noTextEdit="1"/>
          </p:cNvSpPr>
          <p:nvPr/>
        </p:nvSpPr>
        <p:spPr bwMode="auto">
          <a:xfrm rot="21589897">
            <a:off x="1620119" y="2207563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4429124" y="6569968"/>
            <a:ext cx="50291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1785918" y="5214950"/>
            <a:ext cx="5921392" cy="128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Bef>
                <a:spcPct val="50000"/>
              </a:spcBef>
            </a:pPr>
            <a:r>
              <a:rPr lang="ru-RU" b="1" dirty="0" smtClean="0">
                <a:latin typeface="Comic Sans MS" pitchFamily="66" charset="0"/>
              </a:rPr>
              <a:t>Автор работы: Сырейщикова Алена Евгеньевна</a:t>
            </a:r>
          </a:p>
          <a:p>
            <a:pPr algn="just">
              <a:lnSpc>
                <a:spcPts val="1500"/>
              </a:lnSpc>
              <a:spcBef>
                <a:spcPct val="50000"/>
              </a:spcBef>
            </a:pPr>
            <a:r>
              <a:rPr lang="ru-RU" b="1" dirty="0" smtClean="0">
                <a:latin typeface="Comic Sans MS" pitchFamily="66" charset="0"/>
              </a:rPr>
              <a:t>Место работы: С(к)ОШ №5 </a:t>
            </a:r>
            <a:r>
              <a:rPr lang="en-US" b="1" dirty="0" smtClean="0">
                <a:latin typeface="Comic Sans MS" pitchFamily="66" charset="0"/>
              </a:rPr>
              <a:t>VIII</a:t>
            </a:r>
            <a:r>
              <a:rPr lang="ru-RU" b="1" dirty="0" smtClean="0">
                <a:latin typeface="Comic Sans MS" pitchFamily="66" charset="0"/>
              </a:rPr>
              <a:t>вида.</a:t>
            </a:r>
          </a:p>
          <a:p>
            <a:pPr algn="just">
              <a:lnSpc>
                <a:spcPts val="1500"/>
              </a:lnSpc>
              <a:spcBef>
                <a:spcPct val="50000"/>
              </a:spcBef>
            </a:pPr>
            <a:r>
              <a:rPr lang="ru-RU" b="1" dirty="0" smtClean="0">
                <a:latin typeface="Comic Sans MS" pitchFamily="66" charset="0"/>
              </a:rPr>
              <a:t>Должность: учитель начальных классов. </a:t>
            </a:r>
          </a:p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ru-RU" b="1" dirty="0" smtClean="0">
                <a:latin typeface="Comic Sans MS" pitchFamily="66" charset="0"/>
              </a:rPr>
              <a:t>г. Кыштым, 2011 г.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63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  <p:bldP spid="2079" grpId="0"/>
      <p:bldP spid="2086" grpId="0"/>
      <p:bldP spid="2060" grpId="0" animBg="1"/>
      <p:bldP spid="2061" grpId="0" animBg="1"/>
      <p:bldP spid="2083" grpId="0" animBg="1"/>
      <p:bldP spid="2084" grpId="0" animBg="1"/>
      <p:bldP spid="2066" grpId="0" animBg="1"/>
      <p:bldP spid="2067" grpId="0" animBg="1"/>
      <p:bldP spid="2064" grpId="0" animBg="1"/>
      <p:bldP spid="2065" grpId="0" animBg="1"/>
      <p:bldP spid="2081" grpId="0" animBg="1"/>
      <p:bldP spid="2082" grpId="0" animBg="1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214283" y="214291"/>
            <a:ext cx="8715435" cy="6215105"/>
          </a:xfrm>
          <a:prstGeom prst="rect">
            <a:avLst/>
          </a:prstGeom>
          <a:solidFill>
            <a:schemeClr val="bg1"/>
          </a:solidFill>
          <a:ln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инейка изм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t="4762" r="2778"/>
          <a:stretch>
            <a:fillRect/>
          </a:stretch>
        </p:blipFill>
        <p:spPr>
          <a:xfrm>
            <a:off x="6215074" y="2714620"/>
            <a:ext cx="2500330" cy="1428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643042" y="571480"/>
            <a:ext cx="59490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Задание №3 «Гужевой экипаж»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142984"/>
            <a:ext cx="72866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Помогите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Жасмин 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решить примеры. При соотнесении ответов с буквами в ключе к заданию, вы узнаете, как назывался гужевой экипаж,  перевозящий пассажиров.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3286116" y="6429396"/>
            <a:ext cx="642942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1285860"/>
            <a:ext cx="952500" cy="1143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2714620"/>
            <a:ext cx="1540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12 - 7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429000"/>
            <a:ext cx="1540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16 - 8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3429000"/>
            <a:ext cx="1540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13 - 4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143380"/>
            <a:ext cx="1540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11 - 8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28860" y="2714620"/>
            <a:ext cx="1540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14 - 7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714620"/>
            <a:ext cx="1540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11 - 9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3429000"/>
            <a:ext cx="1540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12 - 6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28860" y="4857760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Л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00364" y="4857760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4857760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43372" y="4857760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4857760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86380" y="4857760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Е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57884" y="4857760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Й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388" y="4857760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00892" y="4857760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А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28860" y="5429264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5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1868" y="5429264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8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43372" y="5429264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86380" y="5429264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7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57884" y="5429264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9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388" y="5429264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00892" y="5429264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6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00364" y="5429264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14876" y="5429264"/>
            <a:ext cx="5492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ru-RU" sz="32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4786314" y="6429396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4296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4.Дидактические игры по теме: </a:t>
            </a:r>
            <a:r>
              <a:rPr lang="ru-RU" sz="24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«Сопоставление табличных случаев </a:t>
            </a:r>
            <a:r>
              <a:rPr lang="ru-RU" sz="2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вычитания в пределах 20 с примерами на сложение»</a:t>
            </a:r>
            <a:endParaRPr lang="ru-RU" sz="24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на коврике гиф.gif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3071802" y="4214818"/>
            <a:ext cx="2571768" cy="1752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2571744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hlinkClick r:id="rId3" action="ppaction://hlinksldjump"/>
              </a:rPr>
              <a:t>Игра  №1 «Письмо султану»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hlinkClick r:id="rId4" action="ppaction://hlinksldjump"/>
              </a:rPr>
              <a:t>Игра  №2 «Имя колдуна»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hlinkClick r:id="rId5" action="ppaction://hlinksldjump"/>
              </a:rPr>
              <a:t>Игра №3 «Кто привез табак в другие страны»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800" b="1" dirty="0" smtClean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800" b="1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3214678" y="6500834"/>
            <a:ext cx="714380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643438" y="6500834"/>
            <a:ext cx="714380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полотно.png"/>
          <p:cNvPicPr>
            <a:picLocks noChangeAspect="1"/>
          </p:cNvPicPr>
          <p:nvPr/>
        </p:nvPicPr>
        <p:blipFill>
          <a:blip r:embed="rId4" cstate="print"/>
          <a:srcRect l="25000" t="1637" r="28125" b="13236"/>
          <a:stretch>
            <a:fillRect/>
          </a:stretch>
        </p:blipFill>
        <p:spPr>
          <a:xfrm>
            <a:off x="2000232" y="1643050"/>
            <a:ext cx="5143536" cy="3643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2214546" y="1857364"/>
            <a:ext cx="9925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 + 6</a:t>
            </a:r>
            <a:endParaRPr lang="ru-RU" sz="32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>
            <a:fillRect/>
          </a:stretch>
        </p:blipFill>
        <p:spPr bwMode="auto">
          <a:xfrm>
            <a:off x="500034" y="4357694"/>
            <a:ext cx="1214446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3846"/>
          <a:stretch>
            <a:fillRect/>
          </a:stretch>
        </p:blipFill>
        <p:spPr bwMode="auto">
          <a:xfrm>
            <a:off x="2000232" y="1571612"/>
            <a:ext cx="1714512" cy="214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4143372" y="1857364"/>
            <a:ext cx="9925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 + 7</a:t>
            </a:r>
            <a:endParaRPr lang="ru-RU" sz="32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5357826"/>
            <a:ext cx="1928826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571612"/>
            <a:ext cx="2500330" cy="16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5786446" y="2428868"/>
            <a:ext cx="1120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15 - 7</a:t>
            </a:r>
            <a:endParaRPr lang="ru-RU" sz="32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6"/>
          <a:stretch>
            <a:fillRect/>
          </a:stretch>
        </p:blipFill>
        <p:spPr bwMode="auto">
          <a:xfrm>
            <a:off x="7143768" y="4357694"/>
            <a:ext cx="1500198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6"/>
          <a:stretch>
            <a:fillRect/>
          </a:stretch>
        </p:blipFill>
        <p:spPr bwMode="auto">
          <a:xfrm>
            <a:off x="4786314" y="1571612"/>
            <a:ext cx="2357454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2214546" y="4071942"/>
            <a:ext cx="1120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13 - 4</a:t>
            </a:r>
            <a:endParaRPr lang="ru-RU" sz="32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1571636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500438"/>
            <a:ext cx="1857388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3714744" y="3357562"/>
            <a:ext cx="1120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11 - 6</a:t>
            </a:r>
            <a:endParaRPr lang="ru-RU" sz="32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72132" y="4214818"/>
            <a:ext cx="9925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+ 7</a:t>
            </a:r>
            <a:endParaRPr lang="ru-RU" sz="32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357430"/>
            <a:ext cx="2786082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714488"/>
            <a:ext cx="171448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2"/>
          <a:stretch>
            <a:fillRect/>
          </a:stretch>
        </p:blipFill>
        <p:spPr bwMode="auto">
          <a:xfrm>
            <a:off x="4786314" y="3500438"/>
            <a:ext cx="2286016" cy="178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2"/>
          <a:stretch>
            <a:fillRect/>
          </a:stretch>
        </p:blipFill>
        <p:spPr bwMode="auto">
          <a:xfrm>
            <a:off x="4929190" y="5357826"/>
            <a:ext cx="1857388" cy="120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1714480" y="214290"/>
            <a:ext cx="61109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Игра №1 «Письмо султану»</a:t>
            </a:r>
            <a:endParaRPr lang="ru-RU" sz="32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7224" y="785794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Решите примеры. Соотнесите ответ с числом на обрывке послания и узнаете, какое письмо получил султан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429652" y="6500834"/>
            <a:ext cx="71434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зад 33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714380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2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3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14290"/>
            <a:ext cx="53880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Игра №2 «Имя колдуна»</a:t>
            </a:r>
            <a:endParaRPr lang="ru-RU" sz="32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косте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857496"/>
            <a:ext cx="1285884" cy="1288004"/>
          </a:xfrm>
          <a:prstGeom prst="rect">
            <a:avLst/>
          </a:prstGeom>
        </p:spPr>
      </p:pic>
      <p:pic>
        <p:nvPicPr>
          <p:cNvPr id="6" name="Рисунок 5" descr="колдун.gif"/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 r="20312" b="3631"/>
          <a:stretch>
            <a:fillRect/>
          </a:stretch>
        </p:blipFill>
        <p:spPr>
          <a:xfrm>
            <a:off x="214282" y="1714488"/>
            <a:ext cx="1785950" cy="2500330"/>
          </a:xfrm>
          <a:prstGeom prst="rect">
            <a:avLst/>
          </a:prstGeom>
        </p:spPr>
      </p:pic>
      <p:pic>
        <p:nvPicPr>
          <p:cNvPr id="7" name="Рисунок 6" descr="косте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857496"/>
            <a:ext cx="1285884" cy="1288004"/>
          </a:xfrm>
          <a:prstGeom prst="rect">
            <a:avLst/>
          </a:prstGeom>
        </p:spPr>
      </p:pic>
      <p:pic>
        <p:nvPicPr>
          <p:cNvPr id="8" name="Рисунок 7" descr="косте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857496"/>
            <a:ext cx="1285884" cy="1288004"/>
          </a:xfrm>
          <a:prstGeom prst="rect">
            <a:avLst/>
          </a:prstGeom>
        </p:spPr>
      </p:pic>
      <p:pic>
        <p:nvPicPr>
          <p:cNvPr id="9" name="Рисунок 8" descr="косте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2928934"/>
            <a:ext cx="1285884" cy="1288004"/>
          </a:xfrm>
          <a:prstGeom prst="rect">
            <a:avLst/>
          </a:prstGeom>
        </p:spPr>
      </p:pic>
      <p:pic>
        <p:nvPicPr>
          <p:cNvPr id="10" name="Рисунок 9" descr="косте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2857496"/>
            <a:ext cx="1285884" cy="12880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28794" y="3143248"/>
            <a:ext cx="8066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5+6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3214686"/>
            <a:ext cx="9348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11-5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143248"/>
            <a:ext cx="9348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11-6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3143248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8+6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15272" y="3214686"/>
            <a:ext cx="934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14-8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57200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457200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457200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457200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43306" y="457200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00562" y="457200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15074" y="457200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457200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72330" y="457200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29586" y="457200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4282" y="528638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1538" y="528638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28794" y="528638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86050" y="528638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43306" y="528638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00562" y="528638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57818" y="528638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15074" y="528638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72330" y="528638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29586" y="528638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207167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57554" y="207167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43438" y="207167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15074" y="207167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72396" y="2071678"/>
            <a:ext cx="785818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8926" y="6072206"/>
            <a:ext cx="3000396" cy="35719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полученное слово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57224" y="785794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Решите примеры. Расположите ответы в порядке возрастания. Пользуясь ключом, соотнесите ответы с буквами и вы узнаете имя колдуна.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71934" y="4143380"/>
            <a:ext cx="9845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КЛЮЧ</a:t>
            </a:r>
            <a:endParaRPr lang="ru-RU" sz="2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868" y="1214422"/>
            <a:ext cx="1878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Табак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286776" y="6429396"/>
            <a:ext cx="85722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зад 54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85722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8" grpId="0" animBg="1"/>
      <p:bldP spid="20" grpId="0" animBg="1"/>
      <p:bldP spid="20" grpId="1" animBg="1"/>
      <p:bldP spid="25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7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928794" y="321468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4357694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9717710">
            <a:off x="2643174" y="171448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00496" y="521495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037272">
            <a:off x="5548267" y="1713679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2711613">
            <a:off x="2357422" y="450057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71538" y="3429000"/>
            <a:ext cx="93487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11-9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72264" y="4572008"/>
            <a:ext cx="9348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11-2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57356" y="2071678"/>
            <a:ext cx="8066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9+2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00628" y="5429264"/>
            <a:ext cx="8066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4+8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57950" y="2071678"/>
            <a:ext cx="93487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12-4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28728" y="4929198"/>
            <a:ext cx="93487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12-8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2" name="Рисунок 41" descr="глобус.png"/>
          <p:cNvPicPr>
            <a:picLocks noChangeAspect="1"/>
          </p:cNvPicPr>
          <p:nvPr/>
        </p:nvPicPr>
        <p:blipFill>
          <a:blip r:embed="rId4" cstate="print"/>
          <a:srcRect l="15023" t="5111" r="9863" b="11841"/>
          <a:stretch>
            <a:fillRect/>
          </a:stretch>
        </p:blipFill>
        <p:spPr>
          <a:xfrm>
            <a:off x="2357422" y="2000240"/>
            <a:ext cx="4143403" cy="3500462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571604" y="0"/>
            <a:ext cx="59779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Игра №3 «Кто привез табак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 другие страны</a:t>
            </a:r>
            <a:r>
              <a:rPr lang="ru-RU" sz="32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3200" b="1" cap="none" spc="0" dirty="0">
              <a:ln w="11430"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6072206"/>
            <a:ext cx="57150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08" y="6072206"/>
            <a:ext cx="57150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1802" y="6072206"/>
            <a:ext cx="57150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9058" y="6072206"/>
            <a:ext cx="57150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5008" y="6072206"/>
            <a:ext cx="64294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86578" y="6072206"/>
            <a:ext cx="64294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57356" y="2071678"/>
            <a:ext cx="785818" cy="5942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1538" y="3429000"/>
            <a:ext cx="928694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6072206"/>
            <a:ext cx="57150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2264" y="4572008"/>
            <a:ext cx="928694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5429264"/>
            <a:ext cx="857256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357950" y="2071678"/>
            <a:ext cx="928694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28728" y="4929198"/>
            <a:ext cx="928694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000892" y="3429000"/>
            <a:ext cx="1785950" cy="64294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полученное слово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43240" y="3143248"/>
            <a:ext cx="273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Колумб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8596" y="1000108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Решите примеры. Соотнесите ответ с числом. Найдите среди ответов наименьшее число. Начиная с этого числа, двигайся по стрелкам, и вы узнаете фамилию путешественника.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Управляющая кнопка: домой 51">
            <a:hlinkClick r:id="rId5" action="ppaction://hlinksldjump" highlightClick="1"/>
          </p:cNvPr>
          <p:cNvSpPr/>
          <p:nvPr/>
        </p:nvSpPr>
        <p:spPr>
          <a:xfrm>
            <a:off x="0" y="6429396"/>
            <a:ext cx="78578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429652" y="6500834"/>
            <a:ext cx="71434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1" grpId="0" animBg="1"/>
      <p:bldP spid="43" grpId="0" animBg="1"/>
      <p:bldP spid="46" grpId="0" animBg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14289"/>
            <a:ext cx="8715405" cy="635796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642918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Используемые интернет-ресурсы: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 smtClean="0">
                <a:hlinkClick r:id="rId2"/>
              </a:rPr>
              <a:t>http://kilat.ru/animacija-multjashki.htm</a:t>
            </a:r>
            <a:endParaRPr lang="ru-RU" sz="2400" b="1" dirty="0" smtClean="0"/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 smtClean="0">
                <a:hlinkClick r:id="rId3"/>
              </a:rPr>
              <a:t>http://talklove.ru/muliki6.htm</a:t>
            </a:r>
            <a:endParaRPr lang="ru-RU" sz="2400" b="1" dirty="0" smtClean="0"/>
          </a:p>
          <a:p>
            <a:pPr algn="just">
              <a:defRPr/>
            </a:pPr>
            <a:endParaRPr lang="ru-RU" sz="2400" b="1" dirty="0" smtClean="0"/>
          </a:p>
          <a:p>
            <a:pPr algn="ctr">
              <a:lnSpc>
                <a:spcPct val="150000"/>
              </a:lnSpc>
            </a:pPr>
            <a:endParaRPr lang="ru-RU" sz="2400" dirty="0"/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4357686" y="6572272"/>
            <a:ext cx="571472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42852"/>
            <a:ext cx="8786874" cy="637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Содержание: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III раздел: «Табличные случаи сложения и вычитания в пределах чисел второго десятка (с переходом через разряд)»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Comic Sans MS" pitchFamily="66" charset="0"/>
                <a:hlinkClick r:id="rId2" action="ppaction://hlinksldjump"/>
              </a:rPr>
              <a:t>1. Дидактические игры по теме: «Знакомство с алгоритмом решения примеров на сложение в пределах 20 с переходом через разряд»</a:t>
            </a:r>
            <a:endParaRPr lang="ru-RU" sz="22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Comic Sans MS" pitchFamily="66" charset="0"/>
                <a:hlinkClick r:id="rId3" action="ppaction://hlinksldjump"/>
              </a:rPr>
              <a:t>2. Дидактические игры по теме: «Знакомство с алгоритмом решения примеров на вычитание в пределах 20 с переходом через разряд»</a:t>
            </a:r>
            <a:endParaRPr lang="ru-RU" sz="22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Comic Sans MS" pitchFamily="66" charset="0"/>
                <a:hlinkClick r:id="rId4" action="ppaction://hlinksldjump"/>
              </a:rPr>
              <a:t>3. Дидактические игры по теме: «Сопоставление табличных случаев вычитания в пределах 20 с примерами на сложение»</a:t>
            </a:r>
            <a:endParaRPr lang="ru-RU" sz="2200" b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3214678" y="6500834"/>
            <a:ext cx="571472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357686" y="6500834"/>
            <a:ext cx="642910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14313" y="142875"/>
            <a:ext cx="8715405" cy="6357959"/>
          </a:xfrm>
          <a:prstGeom prst="rect">
            <a:avLst/>
          </a:prstGeom>
          <a:solidFill>
            <a:schemeClr val="bg1"/>
          </a:solidFill>
          <a:ln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  <a:hlinkClick r:id="rId2" action="ppaction://hlinksldjump"/>
              </a:rPr>
              <a:t>Игра №1 «Добавь до 10»</a:t>
            </a:r>
            <a:endParaRPr lang="ru-RU" sz="2400" b="1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  <a:hlinkClick r:id="rId3" action="ppaction://hlinksldjump"/>
              </a:rPr>
              <a:t>Игра №2 «Проверь решение примеров»</a:t>
            </a:r>
            <a:endParaRPr lang="ru-RU" sz="2400" b="1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  <a:hlinkClick r:id="rId4" action="ppaction://hlinksldjump"/>
              </a:rPr>
              <a:t>Игра №3 «Осветительные приборы»</a:t>
            </a:r>
            <a:endParaRPr lang="ru-RU" sz="2400" b="1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marL="514350" indent="-514350" algn="ctr"/>
            <a:endParaRPr lang="ru-RU" sz="2400" b="1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marL="514350" indent="-514350" algn="ctr"/>
            <a:endParaRPr lang="ru-RU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1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857628"/>
            <a:ext cx="1428760" cy="200026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4929190" y="6500834"/>
            <a:ext cx="714380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357166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omic Sans MS" pitchFamily="66" charset="0"/>
              </a:rPr>
              <a:t>1. Дидактические игры по теме: «Знакомство с алгоритмом решения примеров на сложение в пределах 20 с переходом через разряд»</a:t>
            </a:r>
          </a:p>
          <a:p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357554" y="6500834"/>
            <a:ext cx="714380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27" y="214289"/>
            <a:ext cx="8715375" cy="6215107"/>
          </a:xfrm>
          <a:prstGeom prst="rect">
            <a:avLst/>
          </a:prstGeom>
          <a:solidFill>
            <a:schemeClr val="bg1"/>
          </a:solidFill>
          <a:ln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357313" y="357188"/>
            <a:ext cx="6357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Игра №1 «Добавь до 10»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572250" y="1928813"/>
          <a:ext cx="20002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139"/>
                <a:gridCol w="958125"/>
              </a:tblGrid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9" name="Равнобедренный треугольник 8"/>
          <p:cNvSpPr/>
          <p:nvPr/>
        </p:nvSpPr>
        <p:spPr>
          <a:xfrm>
            <a:off x="6572264" y="785794"/>
            <a:ext cx="2000250" cy="1143000"/>
          </a:xfrm>
          <a:prstGeom prst="triangle">
            <a:avLst>
              <a:gd name="adj" fmla="val 4910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34" y="928670"/>
            <a:ext cx="6572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  <a:cs typeface="Times New Roman" pitchFamily="18" charset="0"/>
              </a:rPr>
              <a:t>Пользуясь </a:t>
            </a:r>
            <a:r>
              <a:rPr lang="ru-RU" sz="24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  <a:cs typeface="Times New Roman" pitchFamily="18" charset="0"/>
              </a:rPr>
              <a:t>таблицей, помогите  </a:t>
            </a:r>
            <a:r>
              <a:rPr lang="ru-RU" sz="2400" b="1" dirty="0" smtClean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  <a:cs typeface="Times New Roman" pitchFamily="18" charset="0"/>
              </a:rPr>
              <a:t>Джинну </a:t>
            </a:r>
            <a:r>
              <a:rPr lang="ru-RU" sz="24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  <a:cs typeface="Times New Roman" pitchFamily="18" charset="0"/>
              </a:rPr>
              <a:t>вставить в домик пропущенные </a:t>
            </a:r>
            <a:r>
              <a:rPr lang="ru-RU" sz="2400" b="1" dirty="0" smtClean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  <a:cs typeface="Times New Roman" pitchFamily="18" charset="0"/>
              </a:rPr>
              <a:t>числа.</a:t>
            </a:r>
            <a:endParaRPr lang="ru-RU" sz="2400" b="1" dirty="0">
              <a:solidFill>
                <a:srgbClr val="00B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6838" y="3895725"/>
            <a:ext cx="83661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25" name="Прямоугольник 1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89" y="3322619"/>
            <a:ext cx="8350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27" y="2822556"/>
            <a:ext cx="8350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5289" y="2322494"/>
            <a:ext cx="8350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27" y="1749406"/>
            <a:ext cx="8350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596" y="1785926"/>
          <a:ext cx="4429152" cy="4408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28"/>
                <a:gridCol w="492128"/>
                <a:gridCol w="492128"/>
                <a:gridCol w="492128"/>
                <a:gridCol w="492128"/>
                <a:gridCol w="492128"/>
                <a:gridCol w="492128"/>
                <a:gridCol w="492128"/>
                <a:gridCol w="492128"/>
              </a:tblGrid>
              <a:tr h="4360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3648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648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3648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3648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3648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3648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3648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3648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3648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3648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360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 descr="джинн 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4786322"/>
            <a:ext cx="2143125" cy="1162050"/>
          </a:xfrm>
          <a:prstGeom prst="rect">
            <a:avLst/>
          </a:prstGeom>
        </p:spPr>
      </p:pic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364330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4857752" y="6429396"/>
            <a:ext cx="71438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8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14282" y="357166"/>
            <a:ext cx="8643998" cy="6072229"/>
          </a:xfrm>
          <a:prstGeom prst="rect">
            <a:avLst/>
          </a:prstGeom>
          <a:solidFill>
            <a:schemeClr val="bg1"/>
          </a:solidFill>
          <a:ln cap="rnd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57313" y="357188"/>
            <a:ext cx="6357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Игра №2 «Проверь решение примеров»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ал в растерянности.gif"/>
          <p:cNvPicPr>
            <a:picLocks noChangeAspect="1"/>
          </p:cNvPicPr>
          <p:nvPr/>
        </p:nvPicPr>
        <p:blipFill>
          <a:blip r:embed="rId3" cstate="print">
            <a:lum bright="-20000" contrast="10000"/>
          </a:blip>
          <a:stretch>
            <a:fillRect/>
          </a:stretch>
        </p:blipFill>
        <p:spPr>
          <a:xfrm>
            <a:off x="5857884" y="3857628"/>
            <a:ext cx="2914648" cy="23574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2357430"/>
            <a:ext cx="44463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5 + 6 = 5 + 5 + 1 = 11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000240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5 + 1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2000240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10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500438"/>
            <a:ext cx="44463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9 + 7 = 9 + 1 + 5 = 15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3143248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1 + 5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3143248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10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5500702"/>
            <a:ext cx="442915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7 + 6 = 7 + 3 + 3 = 13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4500570"/>
            <a:ext cx="442915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4 + 9 = 4 + 6 + 2 = 12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4143380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6 + 2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02" y="4143380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10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604" y="5143512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3 + 3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64" y="5143512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10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82" y="2857496"/>
            <a:ext cx="1357322" cy="85725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НЕВЕРНО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857884" y="2857496"/>
            <a:ext cx="1357322" cy="85725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ВЕРНО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6314" y="3571876"/>
            <a:ext cx="642942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15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6314" y="4572008"/>
            <a:ext cx="642942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13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2857488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5214942" y="6429396"/>
            <a:ext cx="71438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4" action="ppaction://hlinksldjump" highlightClick="1"/>
          </p:cNvPr>
          <p:cNvSpPr/>
          <p:nvPr/>
        </p:nvSpPr>
        <p:spPr>
          <a:xfrm>
            <a:off x="4000496" y="6429396"/>
            <a:ext cx="714380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9" grpId="0" animBg="1"/>
      <p:bldP spid="19" grpId="1" animBg="1"/>
      <p:bldP spid="21" grpId="0" animBg="1"/>
      <p:bldP spid="21" grpId="1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14283" y="214291"/>
            <a:ext cx="8715435" cy="6286543"/>
          </a:xfrm>
          <a:prstGeom prst="rect">
            <a:avLst/>
          </a:prstGeom>
          <a:solidFill>
            <a:schemeClr val="bg1"/>
          </a:solidFill>
          <a:ln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00" y="285728"/>
            <a:ext cx="74295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Игра №3 «Осветительные приборы»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28596" y="2214554"/>
            <a:ext cx="150019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13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2" name="Рисунок 71" descr="светильни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214554"/>
            <a:ext cx="1500198" cy="12144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3" name="Рисунок 72" descr="светильни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2214554"/>
            <a:ext cx="1500198" cy="12144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4" name="Рисунок 73" descr="светильник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643446"/>
            <a:ext cx="1500198" cy="12144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5" name="Рисунок 74" descr="светильник4.png"/>
          <p:cNvPicPr>
            <a:picLocks noChangeAspect="1"/>
          </p:cNvPicPr>
          <p:nvPr/>
        </p:nvPicPr>
        <p:blipFill>
          <a:blip r:embed="rId6" cstate="print"/>
          <a:srcRect l="4762" t="11765" r="4762"/>
          <a:stretch>
            <a:fillRect/>
          </a:stretch>
        </p:blipFill>
        <p:spPr>
          <a:xfrm>
            <a:off x="7286644" y="4643446"/>
            <a:ext cx="1500198" cy="12144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7" name="Рисунок 76" descr="светильник6.png"/>
          <p:cNvPicPr>
            <a:picLocks noChangeAspect="1"/>
          </p:cNvPicPr>
          <p:nvPr/>
        </p:nvPicPr>
        <p:blipFill>
          <a:blip r:embed="rId7" cstate="print"/>
          <a:srcRect t="5882"/>
          <a:stretch>
            <a:fillRect/>
          </a:stretch>
        </p:blipFill>
        <p:spPr>
          <a:xfrm>
            <a:off x="5572132" y="2214554"/>
            <a:ext cx="1500198" cy="12144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6" name="Рисунок 75" descr="светильник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86182" y="4643446"/>
            <a:ext cx="1500198" cy="12144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4" name="Прямоугольник 83"/>
          <p:cNvSpPr/>
          <p:nvPr/>
        </p:nvSpPr>
        <p:spPr>
          <a:xfrm>
            <a:off x="428596" y="3429000"/>
            <a:ext cx="150019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15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28596" y="4643446"/>
            <a:ext cx="150019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11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928794" y="2214554"/>
            <a:ext cx="150019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14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928794" y="3429000"/>
            <a:ext cx="150019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12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928794" y="4643446"/>
            <a:ext cx="150019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16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786182" y="3500438"/>
            <a:ext cx="150019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9 + 4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286644" y="3500438"/>
            <a:ext cx="150019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8 + 7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500694" y="5929330"/>
            <a:ext cx="150019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6 + 5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286644" y="5929330"/>
            <a:ext cx="150019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7 + 7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786182" y="5929330"/>
            <a:ext cx="150019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3 + 9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572132" y="3500438"/>
            <a:ext cx="150019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8 + 8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95" name="Рисунок 94" descr="светильник 1.png"/>
          <p:cNvPicPr>
            <a:picLocks noChangeAspect="1"/>
          </p:cNvPicPr>
          <p:nvPr/>
        </p:nvPicPr>
        <p:blipFill>
          <a:blip r:embed="rId3" cstate="print"/>
          <a:srcRect r="5263"/>
          <a:stretch>
            <a:fillRect/>
          </a:stretch>
        </p:blipFill>
        <p:spPr>
          <a:xfrm>
            <a:off x="500034" y="2285992"/>
            <a:ext cx="1357322" cy="1143008"/>
          </a:xfrm>
          <a:prstGeom prst="rect">
            <a:avLst/>
          </a:prstGeom>
          <a:ln w="28575">
            <a:noFill/>
          </a:ln>
        </p:spPr>
      </p:pic>
      <p:pic>
        <p:nvPicPr>
          <p:cNvPr id="96" name="Рисунок 95" descr="светильник6.png"/>
          <p:cNvPicPr>
            <a:picLocks noChangeAspect="1"/>
          </p:cNvPicPr>
          <p:nvPr/>
        </p:nvPicPr>
        <p:blipFill>
          <a:blip r:embed="rId7" cstate="print"/>
          <a:srcRect l="5263" t="5882"/>
          <a:stretch>
            <a:fillRect/>
          </a:stretch>
        </p:blipFill>
        <p:spPr>
          <a:xfrm>
            <a:off x="2000232" y="4643446"/>
            <a:ext cx="1357322" cy="1143008"/>
          </a:xfrm>
          <a:prstGeom prst="rect">
            <a:avLst/>
          </a:prstGeom>
          <a:ln w="28575">
            <a:noFill/>
          </a:ln>
        </p:spPr>
      </p:pic>
      <p:pic>
        <p:nvPicPr>
          <p:cNvPr id="24" name="Рисунок 23" descr="светильни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429000"/>
            <a:ext cx="1285884" cy="1214446"/>
          </a:xfrm>
          <a:prstGeom prst="rect">
            <a:avLst/>
          </a:prstGeom>
          <a:ln w="28575">
            <a:noFill/>
          </a:ln>
        </p:spPr>
      </p:pic>
      <p:pic>
        <p:nvPicPr>
          <p:cNvPr id="25" name="Рисунок 24" descr="светильник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643446"/>
            <a:ext cx="1428760" cy="1143008"/>
          </a:xfrm>
          <a:prstGeom prst="rect">
            <a:avLst/>
          </a:prstGeom>
          <a:ln w="28575">
            <a:noFill/>
          </a:ln>
        </p:spPr>
      </p:pic>
      <p:pic>
        <p:nvPicPr>
          <p:cNvPr id="26" name="Рисунок 25" descr="светильник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32" y="3429000"/>
            <a:ext cx="1285884" cy="1214446"/>
          </a:xfrm>
          <a:prstGeom prst="rect">
            <a:avLst/>
          </a:prstGeom>
          <a:ln w="28575">
            <a:noFill/>
          </a:ln>
        </p:spPr>
      </p:pic>
      <p:pic>
        <p:nvPicPr>
          <p:cNvPr id="27" name="Рисунок 26" descr="светильник4.png"/>
          <p:cNvPicPr>
            <a:picLocks noChangeAspect="1"/>
          </p:cNvPicPr>
          <p:nvPr/>
        </p:nvPicPr>
        <p:blipFill>
          <a:blip r:embed="rId6" cstate="print"/>
          <a:srcRect l="4762" t="11765" r="4762"/>
          <a:stretch>
            <a:fillRect/>
          </a:stretch>
        </p:blipFill>
        <p:spPr>
          <a:xfrm>
            <a:off x="1928794" y="2285992"/>
            <a:ext cx="1428760" cy="1143008"/>
          </a:xfrm>
          <a:prstGeom prst="rect">
            <a:avLst/>
          </a:prstGeom>
          <a:ln w="28575"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357158" y="857232"/>
            <a:ext cx="7500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  <a:cs typeface="Times New Roman" pitchFamily="18" charset="0"/>
              </a:rPr>
              <a:t>Решите примеры под картинками. Соотнесите ответ с числом слева, и вы  поможете Яго составить разрезную картинку.</a:t>
            </a:r>
            <a:endParaRPr lang="ru-RU" sz="2400" b="1" dirty="0">
              <a:solidFill>
                <a:srgbClr val="00B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9" name="Рисунок 28" descr="анимашка яго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6" y="1071546"/>
            <a:ext cx="1357290" cy="985840"/>
          </a:xfrm>
          <a:prstGeom prst="rect">
            <a:avLst/>
          </a:prstGeom>
        </p:spPr>
      </p:pic>
      <p:sp>
        <p:nvSpPr>
          <p:cNvPr id="32" name="Управляющая кнопка: домой 31">
            <a:hlinkClick r:id="rId10" action="ppaction://hlinksldjump" highlightClick="1"/>
          </p:cNvPr>
          <p:cNvSpPr/>
          <p:nvPr/>
        </p:nvSpPr>
        <p:spPr>
          <a:xfrm>
            <a:off x="3143240" y="6500834"/>
            <a:ext cx="714380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4500562" y="6500834"/>
            <a:ext cx="78581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25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250" autoRev="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4" dur="250" autoRev="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250" autoRev="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78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3" y="214291"/>
            <a:ext cx="8715435" cy="6215105"/>
          </a:xfrm>
          <a:prstGeom prst="rect">
            <a:avLst/>
          </a:prstGeom>
          <a:solidFill>
            <a:schemeClr val="bg1"/>
          </a:solidFill>
          <a:ln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857752" y="6429396"/>
            <a:ext cx="71438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disney-clipart-aladdin-geni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4143380"/>
            <a:ext cx="1757362" cy="2228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Comic Sans MS" pitchFamily="66" charset="0"/>
              </a:rPr>
              <a:t>2. Дидактические игры по теме: «Знакомство с алгоритмом решения примеров на вычитание в пределах 20 с переходом через разряд»</a:t>
            </a: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2357430"/>
            <a:ext cx="7572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hlinkClick r:id="rId3" action="ppaction://hlinksldjump"/>
              </a:rPr>
              <a:t>Игра №1 «Вставь в примеры пропущенные числа»</a:t>
            </a:r>
            <a:endParaRPr lang="ru-RU" sz="2400" b="1" dirty="0" smtClean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  <a:hlinkClick r:id="rId4" action="ppaction://hlinksldjump"/>
              </a:rPr>
              <a:t>Игра №2 «Проверь решение примеров»</a:t>
            </a:r>
            <a:endParaRPr lang="ru-RU" sz="2400" b="1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hlinkClick r:id="rId5" action="ppaction://hlinksldjump"/>
              </a:rPr>
              <a:t>Игра №3 «Гужевой экипаж»</a:t>
            </a:r>
            <a:endParaRPr lang="ru-RU" sz="2400" b="1" dirty="0" smtClean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400" dirty="0"/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3143240" y="6429396"/>
            <a:ext cx="785818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14283" y="214291"/>
            <a:ext cx="8715435" cy="6215105"/>
          </a:xfrm>
          <a:prstGeom prst="rect">
            <a:avLst/>
          </a:prstGeom>
          <a:solidFill>
            <a:schemeClr val="bg1"/>
          </a:solidFill>
          <a:ln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42852"/>
            <a:ext cx="54280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Игра №1 «Вставь в примеры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пропущенные числа»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4286256"/>
            <a:ext cx="2646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15 - 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= 10</a:t>
            </a:r>
            <a:endParaRPr lang="ru-RU" sz="3200" b="1" cap="none" spc="0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928934"/>
            <a:ext cx="2646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14 - 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=10</a:t>
            </a:r>
            <a:endParaRPr lang="ru-RU" sz="3200" b="1" cap="none" spc="0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643314"/>
            <a:ext cx="2646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16 - 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6</a:t>
            </a:r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= 10</a:t>
            </a:r>
            <a:endParaRPr lang="ru-RU" sz="3200" b="1" cap="none" spc="0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214554"/>
            <a:ext cx="2646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17 - 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= 10</a:t>
            </a:r>
            <a:endParaRPr lang="ru-RU" sz="3200" b="1" cap="none" spc="0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928934"/>
            <a:ext cx="2646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13 - 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= 10</a:t>
            </a:r>
            <a:endParaRPr lang="ru-RU" sz="3200" b="1" cap="none" spc="0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3643314"/>
            <a:ext cx="2646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11 - 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= 10</a:t>
            </a:r>
            <a:endParaRPr lang="ru-RU" sz="3200" b="1" cap="none" spc="0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2214554"/>
            <a:ext cx="2646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12 - 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=10</a:t>
            </a:r>
            <a:endParaRPr lang="ru-RU" sz="3200" b="1" cap="none" spc="0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357694"/>
            <a:ext cx="2646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18 - 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8</a:t>
            </a:r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= 10</a:t>
            </a:r>
            <a:endParaRPr lang="ru-RU" sz="3200" b="1" cap="none" spc="0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2214554"/>
            <a:ext cx="571504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ru-RU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2928934"/>
            <a:ext cx="571504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ru-RU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3643314"/>
            <a:ext cx="571504" cy="642942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ru-RU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4357694"/>
            <a:ext cx="571504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ru-RU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2214554"/>
            <a:ext cx="571504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ru-RU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2928934"/>
            <a:ext cx="571504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ru-RU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3643314"/>
            <a:ext cx="571504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ru-RU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72198" y="4357694"/>
            <a:ext cx="571504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ru-RU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0100" y="1071546"/>
            <a:ext cx="67151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Помоги </a:t>
            </a:r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Джинни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вставить в примеры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пропущенные числа. Для проверки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используй числовую прямую.  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Рисунок 20" descr="disney-clipart-aladdin-geni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785794"/>
            <a:ext cx="1257296" cy="165734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00100" y="5572140"/>
            <a:ext cx="43473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43042" y="5572140"/>
            <a:ext cx="43473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5572140"/>
            <a:ext cx="43473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1802" y="5572140"/>
            <a:ext cx="43473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7620" y="5572140"/>
            <a:ext cx="43473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5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5572140"/>
            <a:ext cx="43473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6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86380" y="5572140"/>
            <a:ext cx="43473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7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5572140"/>
            <a:ext cx="43473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8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15140" y="5572140"/>
            <a:ext cx="43473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9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29520" y="5572140"/>
            <a:ext cx="68480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10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9" name="Управляющая кнопка: назад 38">
            <a:hlinkClick r:id="" action="ppaction://hlinkshowjump?jump=previousslide" highlightClick="1"/>
          </p:cNvPr>
          <p:cNvSpPr/>
          <p:nvPr/>
        </p:nvSpPr>
        <p:spPr>
          <a:xfrm>
            <a:off x="364330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857752" y="6429396"/>
            <a:ext cx="71438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14283" y="214291"/>
            <a:ext cx="8715435" cy="6215105"/>
          </a:xfrm>
          <a:prstGeom prst="rect">
            <a:avLst/>
          </a:prstGeom>
          <a:solidFill>
            <a:schemeClr val="bg1"/>
          </a:solidFill>
          <a:ln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57313" y="357188"/>
            <a:ext cx="6357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Игра №2 «Проверь решение примеров»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ал в растерянности.gif"/>
          <p:cNvPicPr>
            <a:picLocks noChangeAspect="1"/>
          </p:cNvPicPr>
          <p:nvPr/>
        </p:nvPicPr>
        <p:blipFill>
          <a:blip r:embed="rId3" cstate="print">
            <a:lum bright="-20000" contrast="10000"/>
          </a:blip>
          <a:stretch>
            <a:fillRect/>
          </a:stretch>
        </p:blipFill>
        <p:spPr>
          <a:xfrm>
            <a:off x="5929322" y="4071942"/>
            <a:ext cx="2914648" cy="23574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2357430"/>
            <a:ext cx="487498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15 - 6 = 15 - 5 - 1 = 9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000240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5 - 1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2000240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10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500438"/>
            <a:ext cx="487498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12 - 7 = 12 - 2 - 4 = 6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3143248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2 - 4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3143248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10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500702"/>
            <a:ext cx="492922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16 - 8 = 16 - 6 - 2 = 8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500570"/>
            <a:ext cx="485778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14 - 8 = 14 - 4 - 3 = 7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4143380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4 - 3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02" y="4143380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10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604" y="5143512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6 - 2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64" y="5143512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10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82" y="2857496"/>
            <a:ext cx="1357322" cy="85725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НЕВЕРНО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857884" y="2857496"/>
            <a:ext cx="1357322" cy="85725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ВЕРНО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6314" y="3571876"/>
            <a:ext cx="642942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5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6314" y="4643446"/>
            <a:ext cx="642942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6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3357554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4929190" y="6429396"/>
            <a:ext cx="71438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9" grpId="0" animBg="1"/>
      <p:bldP spid="19" grpId="1" animBg="1"/>
      <p:bldP spid="21" grpId="0" animBg="1"/>
      <p:bldP spid="21" grpId="1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874</Words>
  <Application>Microsoft Office PowerPoint</Application>
  <PresentationFormat>Экран (4:3)</PresentationFormat>
  <Paragraphs>249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СырейщиковаАЕ</dc:creator>
  <cp:lastModifiedBy>СырейщиковаАЕ</cp:lastModifiedBy>
  <cp:revision>15</cp:revision>
  <dcterms:modified xsi:type="dcterms:W3CDTF">2014-10-02T15:57:54Z</dcterms:modified>
</cp:coreProperties>
</file>