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4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8" r:id="rId11"/>
    <p:sldId id="271" r:id="rId12"/>
    <p:sldId id="277" r:id="rId13"/>
    <p:sldId id="266" r:id="rId14"/>
    <p:sldId id="267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2" r:id="rId25"/>
    <p:sldId id="281" r:id="rId26"/>
    <p:sldId id="283" r:id="rId27"/>
    <p:sldId id="284" r:id="rId28"/>
    <p:sldId id="280" r:id="rId29"/>
    <p:sldId id="285" r:id="rId30"/>
    <p:sldId id="286" r:id="rId31"/>
    <p:sldId id="287" r:id="rId32"/>
    <p:sldId id="288" r:id="rId33"/>
    <p:sldId id="289" r:id="rId34"/>
    <p:sldId id="290" r:id="rId35"/>
    <p:sldId id="359" r:id="rId36"/>
    <p:sldId id="292" r:id="rId37"/>
    <p:sldId id="302" r:id="rId38"/>
    <p:sldId id="408" r:id="rId39"/>
    <p:sldId id="424" r:id="rId40"/>
    <p:sldId id="295" r:id="rId41"/>
    <p:sldId id="293" r:id="rId42"/>
    <p:sldId id="296" r:id="rId43"/>
    <p:sldId id="294" r:id="rId44"/>
    <p:sldId id="297" r:id="rId45"/>
    <p:sldId id="303" r:id="rId46"/>
    <p:sldId id="304" r:id="rId47"/>
    <p:sldId id="404" r:id="rId48"/>
    <p:sldId id="298" r:id="rId49"/>
    <p:sldId id="299" r:id="rId50"/>
    <p:sldId id="300" r:id="rId51"/>
    <p:sldId id="291" r:id="rId52"/>
    <p:sldId id="342" r:id="rId53"/>
    <p:sldId id="307" r:id="rId54"/>
    <p:sldId id="301" r:id="rId55"/>
    <p:sldId id="305" r:id="rId56"/>
    <p:sldId id="306" r:id="rId57"/>
    <p:sldId id="308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4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99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5" r:id="rId93"/>
    <p:sldId id="309" r:id="rId94"/>
    <p:sldId id="357" r:id="rId95"/>
    <p:sldId id="358" r:id="rId96"/>
    <p:sldId id="343" r:id="rId97"/>
    <p:sldId id="406" r:id="rId98"/>
    <p:sldId id="407" r:id="rId99"/>
    <p:sldId id="402" r:id="rId100"/>
    <p:sldId id="405" r:id="rId101"/>
    <p:sldId id="411" r:id="rId102"/>
    <p:sldId id="395" r:id="rId103"/>
    <p:sldId id="396" r:id="rId104"/>
    <p:sldId id="397" r:id="rId105"/>
    <p:sldId id="398" r:id="rId106"/>
    <p:sldId id="346" r:id="rId107"/>
    <p:sldId id="347" r:id="rId108"/>
    <p:sldId id="375" r:id="rId109"/>
    <p:sldId id="348" r:id="rId110"/>
    <p:sldId id="376" r:id="rId111"/>
    <p:sldId id="349" r:id="rId112"/>
    <p:sldId id="414" r:id="rId113"/>
    <p:sldId id="425" r:id="rId114"/>
    <p:sldId id="426" r:id="rId115"/>
    <p:sldId id="415" r:id="rId116"/>
    <p:sldId id="374" r:id="rId117"/>
    <p:sldId id="428" r:id="rId118"/>
    <p:sldId id="418" r:id="rId119"/>
    <p:sldId id="412" r:id="rId120"/>
    <p:sldId id="365" r:id="rId121"/>
    <p:sldId id="366" r:id="rId122"/>
    <p:sldId id="367" r:id="rId123"/>
    <p:sldId id="368" r:id="rId124"/>
    <p:sldId id="369" r:id="rId125"/>
    <p:sldId id="370" r:id="rId126"/>
    <p:sldId id="371" r:id="rId127"/>
    <p:sldId id="372" r:id="rId128"/>
    <p:sldId id="373" r:id="rId129"/>
    <p:sldId id="377" r:id="rId130"/>
    <p:sldId id="350" r:id="rId131"/>
    <p:sldId id="351" r:id="rId132"/>
    <p:sldId id="383" r:id="rId133"/>
    <p:sldId id="384" r:id="rId134"/>
    <p:sldId id="416" r:id="rId135"/>
    <p:sldId id="422" r:id="rId136"/>
    <p:sldId id="378" r:id="rId137"/>
    <p:sldId id="379" r:id="rId138"/>
    <p:sldId id="380" r:id="rId139"/>
    <p:sldId id="381" r:id="rId140"/>
    <p:sldId id="382" r:id="rId141"/>
    <p:sldId id="352" r:id="rId142"/>
    <p:sldId id="419" r:id="rId143"/>
    <p:sldId id="413" r:id="rId144"/>
    <p:sldId id="427" r:id="rId145"/>
    <p:sldId id="385" r:id="rId146"/>
    <p:sldId id="386" r:id="rId147"/>
    <p:sldId id="387" r:id="rId148"/>
    <p:sldId id="353" r:id="rId149"/>
    <p:sldId id="409" r:id="rId150"/>
    <p:sldId id="420" r:id="rId151"/>
    <p:sldId id="421" r:id="rId152"/>
    <p:sldId id="401" r:id="rId153"/>
    <p:sldId id="423" r:id="rId154"/>
    <p:sldId id="360" r:id="rId155"/>
    <p:sldId id="388" r:id="rId156"/>
    <p:sldId id="389" r:id="rId157"/>
    <p:sldId id="390" r:id="rId158"/>
    <p:sldId id="391" r:id="rId159"/>
    <p:sldId id="392" r:id="rId160"/>
    <p:sldId id="393" r:id="rId161"/>
    <p:sldId id="394" r:id="rId162"/>
    <p:sldId id="354" r:id="rId163"/>
    <p:sldId id="355" r:id="rId164"/>
    <p:sldId id="356" r:id="rId165"/>
    <p:sldId id="362" r:id="rId166"/>
    <p:sldId id="403" r:id="rId167"/>
    <p:sldId id="417" r:id="rId168"/>
    <p:sldId id="400" r:id="rId169"/>
    <p:sldId id="410" r:id="rId170"/>
    <p:sldId id="361" r:id="rId171"/>
    <p:sldId id="363" r:id="rId172"/>
    <p:sldId id="364" r:id="rId1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30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presProps" Target="presProp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EA0C-A3B3-4146-83F1-E069A65C6E9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E6308-5488-421A-9DE0-8093ECDE2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0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75C28B-7FD5-470D-8782-7827663370D5}" type="slidenum">
              <a:rPr lang="ru-RU" smtClean="0">
                <a:latin typeface="Arial" charset="0"/>
                <a:cs typeface="Arial" charset="0"/>
              </a:rPr>
              <a:pPr/>
              <a:t>24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17B1D1-477A-477E-81BB-B25269C831C8}" type="slidenum">
              <a:rPr lang="ru-RU" smtClean="0">
                <a:latin typeface="Arial" charset="0"/>
                <a:cs typeface="Arial" charset="0"/>
              </a:rPr>
              <a:pPr/>
              <a:t>26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ru/url?sa=i&amp;rct=j&amp;q=&amp;esrc=s&amp;frm=1&amp;source=images&amp;cd=&amp;cad=rja&amp;uact=8&amp;ved=0ahUKEwizr-qD7-3KAhXBIJoKHbjRBKwQjRwIBw&amp;url=http://www.fresher.ru/2014/08/25/dengi-rossii-ot-rublya-do-rublya/&amp;bvm=bv.113943665,d.bGs&amp;psig=AFQjCNGuU91iCH0HtzEsgYddh--z0eDK3g&amp;ust=1455216740973015" TargetMode="External"/><Relationship Id="rId7" Type="http://schemas.openxmlformats.org/officeDocument/2006/relationships/hyperlink" Target="http://www.google.ru/url?sa=i&amp;rct=j&amp;q=&amp;esrc=s&amp;frm=1&amp;source=images&amp;cd=&amp;cad=rja&amp;uact=8&amp;ved=0ahUKEwi7orip7-3KAhUJD5oKHeM1CaIQjRwIBw&amp;url=http://www.retail-loyalty.org/knowledgebase/glossary/elektronnye-dengi/&amp;bvm=bv.113943665,d.bGs&amp;psig=AFQjCNEzzcEOjD9E82GgAt5EKqZwOLjV_g&amp;ust=1455216834028290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hyperlink" Target="http://www.google.ru/url?sa=i&amp;rct=j&amp;q=&amp;esrc=s&amp;frm=1&amp;source=images&amp;cd=&amp;cad=rja&amp;uact=8&amp;ved=0ahUKEwiZ_8Dc7-3KAhWnO5oKHVLQB8gQjRwIBw&amp;url=http://max-andriyahov.livejournal.com/98411.html&amp;bvm=bv.113943665,d.bGs&amp;psig=AFQjCNF57L7Cl7-HhlN2pdQBFvzAZeBmLQ&amp;ust=1455216884873963" TargetMode="External"/><Relationship Id="rId5" Type="http://schemas.openxmlformats.org/officeDocument/2006/relationships/hyperlink" Target="http://www.google.ru/url?sa=i&amp;rct=j&amp;q=&amp;esrc=s&amp;frm=1&amp;source=images&amp;cd=&amp;cad=rja&amp;uact=8&amp;ved=0ahUKEwjEn5CT7-3KAhVDG5oKHeU-CboQjRwIBw&amp;url=http://rarcoin.ru/index/monety_rossii_1992_2015/0-2&amp;bvm=bv.113943665,d.bGs&amp;psig=AFQjCNHtsBV1P6W1Dko7xgvGjs3UwrMx1g&amp;ust=1455216784617356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://www.google.ru/url?sa=i&amp;rct=j&amp;q=&amp;esrc=s&amp;frm=1&amp;source=images&amp;cd=&amp;cad=rja&amp;uact=8&amp;ved=0ahUKEwi6orey7-3KAhXmE5oKHf3nB90QjRwIBw&amp;url=http://finansovyjgid.ru/finansu/11-elektronnue-dengi.html&amp;bvm=bv.113943665,d.bGs&amp;psig=AFQjCNEzzcEOjD9E82GgAt5EKqZwOLjV_g&amp;ust=145521683402829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Задание 26. Составление плана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27. Подсказка к 26 заданию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Какой, по мнению автора, будет </a:t>
            </a:r>
            <a:r>
              <a:rPr lang="ru-RU" b="1" dirty="0" smtClean="0"/>
              <a:t>роль </a:t>
            </a:r>
            <a:r>
              <a:rPr lang="ru-RU" dirty="0" smtClean="0"/>
              <a:t>человека в производстве в XXI в.? Укажите любые два качества, которые, по мнению автора, будут </a:t>
            </a:r>
            <a:r>
              <a:rPr lang="ru-RU" b="1" dirty="0" smtClean="0"/>
              <a:t>необходимы человеку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Работники машиностроительного комбината получают доходы от имеющихся у них ценных бумаг этого предприятия. Это право сохраняется за ними даже в случае увольнения. Какую форму собственности представляет данное предприятие?</a:t>
            </a:r>
          </a:p>
          <a:p>
            <a:pPr>
              <a:buNone/>
            </a:pPr>
            <a:r>
              <a:rPr lang="ru-RU" dirty="0" smtClean="0"/>
              <a:t>  	 1) 	государственную</a:t>
            </a:r>
          </a:p>
          <a:p>
            <a:pPr>
              <a:buNone/>
            </a:pPr>
            <a:r>
              <a:rPr lang="ru-RU" dirty="0" smtClean="0"/>
              <a:t>  	 2) 	кооперативную</a:t>
            </a:r>
          </a:p>
          <a:p>
            <a:pPr>
              <a:buNone/>
            </a:pPr>
            <a:r>
              <a:rPr lang="ru-RU" dirty="0" smtClean="0"/>
              <a:t>  	 3) 	индивидуальную частную</a:t>
            </a:r>
          </a:p>
          <a:p>
            <a:pPr>
              <a:buNone/>
            </a:pPr>
            <a:r>
              <a:rPr lang="ru-RU" dirty="0" smtClean="0"/>
              <a:t>  	 4) 	акционерную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Завод, производящий очистные сооружения, финансируется из федерального бюджета. Предприятием какой формы собственности является этот завод?</a:t>
            </a:r>
          </a:p>
          <a:p>
            <a:pPr>
              <a:buNone/>
            </a:pPr>
            <a:r>
              <a:rPr lang="ru-RU" dirty="0" smtClean="0"/>
              <a:t>  	 1) 	акционерной</a:t>
            </a:r>
          </a:p>
          <a:p>
            <a:pPr>
              <a:buNone/>
            </a:pPr>
            <a:r>
              <a:rPr lang="ru-RU" dirty="0" smtClean="0"/>
              <a:t>  	 2) 	кооперативной</a:t>
            </a:r>
          </a:p>
          <a:p>
            <a:pPr>
              <a:buNone/>
            </a:pPr>
            <a:r>
              <a:rPr lang="ru-RU" dirty="0" smtClean="0"/>
              <a:t>  	 3) 	государственной</a:t>
            </a:r>
          </a:p>
          <a:p>
            <a:pPr>
              <a:buNone/>
            </a:pPr>
            <a:r>
              <a:rPr lang="ru-RU" dirty="0" smtClean="0"/>
              <a:t>  	 4) 	частной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Владельцы акций предприятия </a:t>
            </a:r>
            <a:r>
              <a:rPr lang="ru-RU" u="sng" dirty="0" smtClean="0"/>
              <a:t>не являются собственниками</a:t>
            </a:r>
            <a:r>
              <a:rPr lang="ru-RU" dirty="0" smtClean="0"/>
              <a:t> этого предприятия, а только получают право на ежегодные дивиденды.</a:t>
            </a:r>
          </a:p>
          <a:p>
            <a:pPr>
              <a:buNone/>
            </a:pPr>
            <a:r>
              <a:rPr lang="ru-RU" dirty="0" smtClean="0"/>
              <a:t>Б. Кооперативная </a:t>
            </a:r>
            <a:r>
              <a:rPr lang="ru-RU" u="sng" dirty="0" smtClean="0"/>
              <a:t>собственность</a:t>
            </a:r>
            <a:r>
              <a:rPr lang="ru-RU" dirty="0" smtClean="0"/>
              <a:t> связана с </a:t>
            </a:r>
            <a:r>
              <a:rPr lang="ru-RU" u="sng" dirty="0" smtClean="0"/>
              <a:t>трудовым</a:t>
            </a:r>
            <a:r>
              <a:rPr lang="ru-RU" dirty="0" smtClean="0"/>
              <a:t> участием собственников.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Собственностью называют принадлежность вещи кому-либо.</a:t>
            </a:r>
          </a:p>
          <a:p>
            <a:pPr>
              <a:buNone/>
            </a:pPr>
            <a:r>
              <a:rPr lang="ru-RU" dirty="0" smtClean="0"/>
              <a:t>Б. В современной экономике существуют только частная и акционерная собственность.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А.	Собственник имеет право распоряжаться принадлежащей ему вещью по своему усмотрению.</a:t>
            </a:r>
          </a:p>
          <a:p>
            <a:pPr>
              <a:buNone/>
            </a:pPr>
            <a:r>
              <a:rPr lang="ru-RU" dirty="0" smtClean="0"/>
              <a:t>Б.	В РФ земля и другие природные ресурсы могут находиться </a:t>
            </a:r>
            <a:r>
              <a:rPr lang="ru-RU" u="sng" dirty="0" smtClean="0"/>
              <a:t>только </a:t>
            </a:r>
            <a:r>
              <a:rPr lang="ru-RU" dirty="0" smtClean="0"/>
              <a:t>в государственной или муниципальной собственности.</a:t>
            </a:r>
          </a:p>
          <a:p>
            <a:r>
              <a:rPr lang="ru-RU" dirty="0" smtClean="0"/>
              <a:t>Ст.2 КРФ – земля и другие природные ресурсы могут находиться в частной, государственной, муниципальной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	В РФ признаны частная, государственная, муниципальная и иные формы собственности.</a:t>
            </a:r>
          </a:p>
          <a:p>
            <a:pPr>
              <a:buNone/>
            </a:pPr>
            <a:r>
              <a:rPr lang="ru-RU" dirty="0" smtClean="0"/>
              <a:t>Б.	Все формы собственности в РФ равноправны и защищаются законом.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514600" y="0"/>
            <a:ext cx="414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Рынок и рыночный механизм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Рынок</a:t>
            </a:r>
            <a:r>
              <a:rPr lang="ru-RU" sz="2400" b="1">
                <a:solidFill>
                  <a:srgbClr val="A50021"/>
                </a:solidFill>
                <a:latin typeface="Arial" charset="0"/>
              </a:rPr>
              <a:t> – совокупность всех отношений, а также форм и организаций сотрудничества людей друг с другом, касающихся купли-продажи товаров и услуг.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33400" y="1700808"/>
            <a:ext cx="8610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 b="1" u="sng" dirty="0">
                <a:solidFill>
                  <a:srgbClr val="A50021"/>
                </a:solidFill>
                <a:latin typeface="Arial" charset="0"/>
              </a:rPr>
              <a:t>Основные признаки рынка: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latin typeface="Arial" charset="0"/>
              </a:rPr>
              <a:t> Нерегулируемое </a:t>
            </a:r>
            <a:r>
              <a:rPr lang="ru-RU" sz="2400" b="1" u="sng" dirty="0">
                <a:latin typeface="Arial" charset="0"/>
              </a:rPr>
              <a:t>предложение</a:t>
            </a:r>
            <a:r>
              <a:rPr lang="ru-RU" sz="2400" b="1" dirty="0">
                <a:latin typeface="Arial" charset="0"/>
              </a:rPr>
              <a:t> – производитель сам решает, что, как, сколько и для кого производить;  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latin typeface="Arial" charset="0"/>
              </a:rPr>
              <a:t>Нерегулируемый </a:t>
            </a:r>
            <a:r>
              <a:rPr lang="ru-RU" sz="2400" b="1" u="sng" dirty="0">
                <a:latin typeface="Arial" charset="0"/>
              </a:rPr>
              <a:t>спрос </a:t>
            </a:r>
            <a:r>
              <a:rPr lang="ru-RU" sz="2400" b="1" dirty="0">
                <a:latin typeface="Arial" charset="0"/>
              </a:rPr>
              <a:t>– потребитель  </a:t>
            </a:r>
            <a:r>
              <a:rPr lang="ru-RU" sz="2400" b="1" dirty="0" smtClean="0">
                <a:latin typeface="Arial" charset="0"/>
              </a:rPr>
              <a:t>сам </a:t>
            </a:r>
            <a:r>
              <a:rPr lang="ru-RU" sz="2400" b="1" dirty="0">
                <a:latin typeface="Arial" charset="0"/>
              </a:rPr>
              <a:t>определяет, что, как и сколько  </a:t>
            </a:r>
            <a:r>
              <a:rPr lang="ru-RU" sz="2400" b="1" dirty="0" smtClean="0">
                <a:latin typeface="Arial" charset="0"/>
              </a:rPr>
              <a:t>покупать</a:t>
            </a:r>
            <a:r>
              <a:rPr lang="ru-RU" sz="2400" b="1" dirty="0">
                <a:latin typeface="Arial" charset="0"/>
              </a:rPr>
              <a:t>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latin typeface="Arial" charset="0"/>
              </a:rPr>
              <a:t>Нерегулируемая </a:t>
            </a:r>
            <a:r>
              <a:rPr lang="ru-RU" sz="2400" b="1" u="sng" dirty="0">
                <a:latin typeface="Arial" charset="0"/>
              </a:rPr>
              <a:t>цена </a:t>
            </a:r>
            <a:r>
              <a:rPr lang="ru-RU" sz="2400" b="1" dirty="0">
                <a:latin typeface="Arial" charset="0"/>
              </a:rPr>
              <a:t>– цены </a:t>
            </a:r>
            <a:r>
              <a:rPr lang="ru-RU" sz="2400" b="1" dirty="0" smtClean="0">
                <a:latin typeface="Arial" charset="0"/>
              </a:rPr>
              <a:t>определяются </a:t>
            </a:r>
            <a:r>
              <a:rPr lang="ru-RU" sz="2400" b="1" dirty="0">
                <a:latin typeface="Arial" charset="0"/>
              </a:rPr>
              <a:t>на </a:t>
            </a:r>
            <a:r>
              <a:rPr lang="ru-RU" sz="2400" b="1" dirty="0" smtClean="0">
                <a:latin typeface="Arial" charset="0"/>
              </a:rPr>
              <a:t>рынке</a:t>
            </a:r>
            <a:r>
              <a:rPr lang="ru-RU" sz="2400" b="1" dirty="0">
                <a:latin typeface="Arial" charset="0"/>
              </a:rPr>
              <a:t>, зависят </a:t>
            </a:r>
            <a:r>
              <a:rPr lang="ru-RU" sz="2400" b="1" dirty="0" smtClean="0">
                <a:latin typeface="Arial" charset="0"/>
              </a:rPr>
              <a:t>от </a:t>
            </a:r>
            <a:r>
              <a:rPr lang="ru-RU" sz="2400" b="1" dirty="0">
                <a:latin typeface="Arial" charset="0"/>
              </a:rPr>
              <a:t>спроса и предложения.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514600" y="152400"/>
            <a:ext cx="414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Рынок и рыночный механизм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Спрос</a:t>
            </a:r>
            <a:r>
              <a:rPr lang="ru-RU" sz="2400" b="1">
                <a:latin typeface="Arial" charset="0"/>
              </a:rPr>
              <a:t> – это желание людей приобрести тот или иной товар, те или иные блага.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657600" y="1905000"/>
            <a:ext cx="5029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Величина спроса</a:t>
            </a:r>
            <a:r>
              <a:rPr lang="ru-RU" sz="2400" b="1">
                <a:latin typeface="Arial" charset="0"/>
              </a:rPr>
              <a:t> – это количество товаров и услуг, которые покупатель желает и способен приобрести по данной цене в данный период времени.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04800" y="45720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Закон спроса</a:t>
            </a:r>
            <a:r>
              <a:rPr lang="ru-RU" sz="2400" b="1">
                <a:latin typeface="Arial" charset="0"/>
              </a:rPr>
              <a:t> – повышение цены обычно ведёт к уменьшению величины спроса, и наоборот (обратная взаимосвязь).</a:t>
            </a: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36700"/>
            <a:ext cx="3200400" cy="29464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CC0000"/>
                </a:solidFill>
              </a:rPr>
              <a:t>СПРОС зависит от: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Размера индивидуального дохода;</a:t>
            </a:r>
          </a:p>
          <a:p>
            <a:pPr>
              <a:buFontTx/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Потребности, необходимой сегодня;</a:t>
            </a:r>
          </a:p>
          <a:p>
            <a:pPr>
              <a:buFontTx/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Моды;</a:t>
            </a:r>
          </a:p>
          <a:p>
            <a:pPr>
              <a:buFontTx/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Цены на товары-заменители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514600" y="152400"/>
            <a:ext cx="414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Рынок и рыночный механизм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04800" y="609600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Предложение</a:t>
            </a:r>
            <a:r>
              <a:rPr lang="ru-RU" sz="2400" b="1">
                <a:latin typeface="Arial" charset="0"/>
              </a:rPr>
              <a:t> – это желание или намерение продавца предложить свой товар или услуги к продаже.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657600" y="1676400"/>
            <a:ext cx="5334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Величина предложения</a:t>
            </a:r>
            <a:r>
              <a:rPr lang="ru-RU" sz="2400" b="1">
                <a:latin typeface="Arial" charset="0"/>
              </a:rPr>
              <a:t> – это количество товаров и услуг, которые продавцы готовы предложить на рынок в данный период времени и в данном месте при определённому уровне рыночной цены на этот товар или услугу.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04800" y="48768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Закон предложения</a:t>
            </a:r>
            <a:r>
              <a:rPr lang="ru-RU" sz="2400" b="1">
                <a:latin typeface="Arial" charset="0"/>
              </a:rPr>
              <a:t> – повышение цены товара (услуги) обычно ведёт к росту величины предложения, и наоборот (прямая взаимосвязь).</a:t>
            </a:r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276600" cy="29495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27. Ответы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Какой, по мнению автора, будет </a:t>
            </a:r>
            <a:r>
              <a:rPr lang="ru-RU" b="1" dirty="0" smtClean="0"/>
              <a:t>роль </a:t>
            </a:r>
            <a:r>
              <a:rPr lang="ru-RU" dirty="0" smtClean="0"/>
              <a:t>человека в производстве в XXI в.? </a:t>
            </a:r>
          </a:p>
          <a:p>
            <a:r>
              <a:rPr lang="ru-RU" u="sng" dirty="0" smtClean="0"/>
              <a:t>роль</a:t>
            </a:r>
            <a:r>
              <a:rPr lang="ru-RU" dirty="0" smtClean="0"/>
              <a:t>: человек будет вносить новые идеи, думать над тем, над чем не сможет думать машина;</a:t>
            </a:r>
          </a:p>
          <a:p>
            <a:pPr>
              <a:buNone/>
            </a:pPr>
            <a:r>
              <a:rPr lang="ru-RU" dirty="0" smtClean="0"/>
              <a:t>Укажите любые два качества, которые, по мнению автора, будут </a:t>
            </a:r>
            <a:r>
              <a:rPr lang="ru-RU" b="1" dirty="0" smtClean="0"/>
              <a:t>необходимы человеку</a:t>
            </a:r>
            <a:r>
              <a:rPr lang="ru-RU" dirty="0" smtClean="0"/>
              <a:t>. </a:t>
            </a:r>
          </a:p>
          <a:p>
            <a:r>
              <a:rPr lang="ru-RU" u="sng" dirty="0" smtClean="0"/>
              <a:t>качества</a:t>
            </a:r>
            <a:r>
              <a:rPr lang="ru-RU" dirty="0" smtClean="0"/>
              <a:t>: общая интеллигентность человека, его способность создавать новое, нравственная ответственность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CC0000"/>
                </a:solidFill>
              </a:rPr>
              <a:t>На предложение влияет: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ru-RU" b="1" dirty="0" smtClean="0"/>
              <a:t>цены на ресурсы;</a:t>
            </a:r>
          </a:p>
          <a:p>
            <a:pPr>
              <a:buFontTx/>
              <a:buAutoNum type="arabicPeriod"/>
            </a:pPr>
            <a:r>
              <a:rPr lang="ru-RU" b="1" dirty="0" smtClean="0"/>
              <a:t>налоги и дотации;</a:t>
            </a:r>
          </a:p>
          <a:p>
            <a:pPr>
              <a:buFontTx/>
              <a:buAutoNum type="arabicPeriod"/>
            </a:pPr>
            <a:r>
              <a:rPr lang="ru-RU" b="1" dirty="0" smtClean="0"/>
              <a:t>цены на другие товары;</a:t>
            </a:r>
          </a:p>
          <a:p>
            <a:pPr>
              <a:buFontTx/>
              <a:buAutoNum type="arabicPeriod"/>
            </a:pPr>
            <a:r>
              <a:rPr lang="ru-RU" b="1" dirty="0" smtClean="0"/>
              <a:t>технология производства;</a:t>
            </a:r>
          </a:p>
          <a:p>
            <a:pPr>
              <a:buFontTx/>
              <a:buAutoNum type="arabicPeriod"/>
            </a:pPr>
            <a:r>
              <a:rPr lang="ru-RU" b="1" dirty="0" smtClean="0"/>
              <a:t>число продавцов на рынке;</a:t>
            </a:r>
          </a:p>
          <a:p>
            <a:pPr>
              <a:buFontTx/>
              <a:buAutoNum type="arabicPeriod"/>
            </a:pPr>
            <a:r>
              <a:rPr lang="ru-RU" b="1" dirty="0" smtClean="0"/>
              <a:t>ожидания изменения цен.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514600" y="152400"/>
            <a:ext cx="414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Рынок и рыночный механизм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81000" y="762000"/>
            <a:ext cx="4343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Рыночное равновесие</a:t>
            </a:r>
            <a:r>
              <a:rPr lang="ru-RU" sz="2400" b="1">
                <a:latin typeface="Arial" charset="0"/>
              </a:rPr>
              <a:t> – состояние рынка при равенстве спроса и предложения.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505200" y="3962400"/>
            <a:ext cx="5410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Конкуренция</a:t>
            </a:r>
            <a:r>
              <a:rPr lang="ru-RU" sz="2400" b="1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sz="2400" b="1">
                <a:latin typeface="Arial" charset="0"/>
              </a:rPr>
              <a:t>– соперничество между участниками рыночного хозяйства за лучшие условия производства и купли-продажи товаров.</a:t>
            </a:r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09600"/>
            <a:ext cx="4114800" cy="31877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2974975" cy="31480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Спрос потребителя определяется</a:t>
            </a:r>
          </a:p>
          <a:p>
            <a:pPr>
              <a:buNone/>
            </a:pPr>
            <a:r>
              <a:rPr lang="ru-RU" dirty="0" smtClean="0"/>
              <a:t>  	 1) 	издержками на производство товаров</a:t>
            </a:r>
          </a:p>
          <a:p>
            <a:pPr>
              <a:buNone/>
            </a:pPr>
            <a:r>
              <a:rPr lang="ru-RU" dirty="0" smtClean="0"/>
              <a:t>  	 2) 	ограниченностью ресурсов</a:t>
            </a:r>
          </a:p>
          <a:p>
            <a:pPr>
              <a:buNone/>
            </a:pPr>
            <a:r>
              <a:rPr lang="ru-RU" dirty="0" smtClean="0"/>
              <a:t>  	 3) 	уровнем доходов</a:t>
            </a:r>
          </a:p>
          <a:p>
            <a:pPr>
              <a:buNone/>
            </a:pPr>
            <a:r>
              <a:rPr lang="ru-RU" dirty="0" smtClean="0"/>
              <a:t>  	 4) 	формой организации производства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Количество товаров, которое продавцы готовы поставить на рынок для продажи в определённый период времени и по определённым ценам, называется</a:t>
            </a:r>
          </a:p>
          <a:p>
            <a:pPr>
              <a:buNone/>
            </a:pPr>
            <a:r>
              <a:rPr lang="ru-RU" dirty="0" smtClean="0"/>
              <a:t>  	 1) 	спросом</a:t>
            </a:r>
          </a:p>
          <a:p>
            <a:pPr>
              <a:buNone/>
            </a:pPr>
            <a:r>
              <a:rPr lang="ru-RU" dirty="0" smtClean="0"/>
              <a:t>  	 2) 	прибылью</a:t>
            </a:r>
          </a:p>
          <a:p>
            <a:pPr>
              <a:buNone/>
            </a:pPr>
            <a:r>
              <a:rPr lang="ru-RU" dirty="0" smtClean="0"/>
              <a:t>  	 3) 	предложением</a:t>
            </a:r>
          </a:p>
          <a:p>
            <a:pPr>
              <a:buNone/>
            </a:pPr>
            <a:r>
              <a:rPr lang="ru-RU" dirty="0" smtClean="0"/>
              <a:t>  	 4) 	специализацией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Спрос потребителя определяется</a:t>
            </a:r>
          </a:p>
          <a:p>
            <a:pPr>
              <a:buNone/>
            </a:pPr>
            <a:r>
              <a:rPr lang="ru-RU" dirty="0" smtClean="0"/>
              <a:t>  	 1) 	издержками на производство товаров</a:t>
            </a:r>
          </a:p>
          <a:p>
            <a:pPr>
              <a:buNone/>
            </a:pPr>
            <a:r>
              <a:rPr lang="ru-RU" dirty="0" smtClean="0"/>
              <a:t>  	 2) 	ограниченностью ресурсов</a:t>
            </a:r>
          </a:p>
          <a:p>
            <a:pPr>
              <a:buNone/>
            </a:pPr>
            <a:r>
              <a:rPr lang="ru-RU" dirty="0" smtClean="0"/>
              <a:t>  	 3) 	традициями и предпочтениями</a:t>
            </a:r>
          </a:p>
          <a:p>
            <a:pPr>
              <a:buNone/>
            </a:pPr>
            <a:r>
              <a:rPr lang="ru-RU" dirty="0" smtClean="0"/>
              <a:t>  	 4) 	формой организации производства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Вера хотела заранее подготовиться к летнему сезону, купив несколько пар летней обуви ранней весной. Но она обнаружила, что в магазинах пока нет летней обуви из новых коллекций. С каким экономическим явлением столкнулась девушка?</a:t>
            </a:r>
          </a:p>
          <a:p>
            <a:pPr>
              <a:buNone/>
            </a:pPr>
            <a:r>
              <a:rPr lang="ru-RU" dirty="0" smtClean="0"/>
              <a:t>  	 1) 	монополизация экономики</a:t>
            </a:r>
          </a:p>
          <a:p>
            <a:pPr>
              <a:buNone/>
            </a:pPr>
            <a:r>
              <a:rPr lang="ru-RU" dirty="0" smtClean="0"/>
              <a:t>  	 2) 	сезонность предложения</a:t>
            </a:r>
          </a:p>
          <a:p>
            <a:pPr>
              <a:buNone/>
            </a:pPr>
            <a:r>
              <a:rPr lang="ru-RU" dirty="0" smtClean="0"/>
              <a:t>  	 3) 	конкуренция товаропроизводителей</a:t>
            </a:r>
          </a:p>
          <a:p>
            <a:pPr>
              <a:buNone/>
            </a:pPr>
            <a:r>
              <a:rPr lang="ru-RU" dirty="0" smtClean="0"/>
              <a:t>  	 4) 	возросший спрос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магазине существенно расширился ассортимент товаров. Какое экономическое явление отражается в этом факте?</a:t>
            </a:r>
          </a:p>
          <a:p>
            <a:pPr>
              <a:buNone/>
            </a:pPr>
            <a:r>
              <a:rPr lang="ru-RU" dirty="0" smtClean="0"/>
              <a:t>  	 1) 	предложение</a:t>
            </a:r>
          </a:p>
          <a:p>
            <a:pPr>
              <a:buNone/>
            </a:pPr>
            <a:r>
              <a:rPr lang="ru-RU" dirty="0" smtClean="0"/>
              <a:t>  	 2) 	спрос</a:t>
            </a:r>
          </a:p>
          <a:p>
            <a:pPr>
              <a:buNone/>
            </a:pPr>
            <a:r>
              <a:rPr lang="ru-RU" dirty="0" smtClean="0"/>
              <a:t>  	 3) 	дефицит</a:t>
            </a:r>
          </a:p>
          <a:p>
            <a:pPr>
              <a:buNone/>
            </a:pPr>
            <a:r>
              <a:rPr lang="ru-RU" dirty="0" smtClean="0"/>
              <a:t>  	 4) 	инфляция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магазине бытовой техники образовалась очередь из людей, желавших купить новую модель телефона. К середине дня все телефоны были распроданы, и магазину пришлось заказать дополнительную партию товара. Какую рыночную ситуацию иллюстрирует этот пример?</a:t>
            </a:r>
          </a:p>
          <a:p>
            <a:pPr>
              <a:buNone/>
            </a:pPr>
            <a:r>
              <a:rPr lang="ru-RU" dirty="0" smtClean="0"/>
              <a:t>  	 1) 	превышение предложения над спросом</a:t>
            </a:r>
          </a:p>
          <a:p>
            <a:pPr>
              <a:buNone/>
            </a:pPr>
            <a:r>
              <a:rPr lang="ru-RU" dirty="0" smtClean="0"/>
              <a:t>  	 2) 	превышение спроса над предложением</a:t>
            </a:r>
          </a:p>
          <a:p>
            <a:pPr>
              <a:buNone/>
            </a:pPr>
            <a:r>
              <a:rPr lang="ru-RU" dirty="0" smtClean="0"/>
              <a:t>  	 3) 	баланс между спросом и предложением</a:t>
            </a:r>
          </a:p>
          <a:p>
            <a:pPr>
              <a:buNone/>
            </a:pPr>
            <a:r>
              <a:rPr lang="ru-RU" dirty="0" smtClean="0"/>
              <a:t>  	 4) 	отставание спроса от предложения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Несколько регионов мира, производящих сахар, оказались в зоне ливневых дождей, от которых серьёзно пострадал урожай. Какое изменение может в связи с этим произойти на рынке сахара?</a:t>
            </a:r>
          </a:p>
          <a:p>
            <a:pPr>
              <a:buNone/>
            </a:pPr>
            <a:r>
              <a:rPr lang="ru-RU" dirty="0" smtClean="0"/>
              <a:t>  	 1) 	снизится спрос на сахар</a:t>
            </a:r>
          </a:p>
          <a:p>
            <a:pPr>
              <a:buNone/>
            </a:pPr>
            <a:r>
              <a:rPr lang="ru-RU" dirty="0" smtClean="0"/>
              <a:t>  	 2) 	улучшится качество сахара</a:t>
            </a:r>
          </a:p>
          <a:p>
            <a:pPr>
              <a:buNone/>
            </a:pPr>
            <a:r>
              <a:rPr lang="ru-RU" dirty="0" smtClean="0"/>
              <a:t>  	 3) 	сократится предложение сахара</a:t>
            </a:r>
          </a:p>
          <a:p>
            <a:pPr>
              <a:buNone/>
            </a:pPr>
            <a:r>
              <a:rPr lang="ru-RU" dirty="0" smtClean="0"/>
              <a:t>  	 4) 	возрастёт количество фирм, использующих сахар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Вслед за крупным гастрономом все другие продуктовые магазины города  объявили о предпраздничном снижении цен и различных подарочных акциях. Какое экономическое явление иллюстрирует данный пример?</a:t>
            </a:r>
          </a:p>
          <a:p>
            <a:pPr>
              <a:buNone/>
            </a:pPr>
            <a:r>
              <a:rPr lang="ru-RU" dirty="0" smtClean="0"/>
              <a:t>  	 1) 	спрос</a:t>
            </a:r>
          </a:p>
          <a:p>
            <a:pPr>
              <a:buNone/>
            </a:pPr>
            <a:r>
              <a:rPr lang="ru-RU" dirty="0" smtClean="0"/>
              <a:t>  	 2) 	конкуренция</a:t>
            </a:r>
          </a:p>
          <a:p>
            <a:pPr>
              <a:buNone/>
            </a:pPr>
            <a:r>
              <a:rPr lang="ru-RU" dirty="0" smtClean="0"/>
              <a:t>  	 3) 	специализация</a:t>
            </a:r>
          </a:p>
          <a:p>
            <a:pPr>
              <a:buNone/>
            </a:pPr>
            <a:r>
              <a:rPr lang="ru-RU" dirty="0" smtClean="0"/>
              <a:t>  	 4) 	рыночное равновесие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27 – обращение к тексту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Найдите в тексе определение …</a:t>
            </a:r>
          </a:p>
          <a:p>
            <a:r>
              <a:rPr lang="ru-RU" dirty="0" smtClean="0"/>
              <a:t>Найдите в тексте ответ на вопрос …</a:t>
            </a:r>
          </a:p>
          <a:p>
            <a:r>
              <a:rPr lang="ru-RU" dirty="0" smtClean="0"/>
              <a:t>Найдите в тексте доказательства/ аргументы, которые автор приводит в подтверждение …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Рост предложения товара на рынке, как правило, сопровождается снижением его цены.</a:t>
            </a:r>
          </a:p>
          <a:p>
            <a:pPr>
              <a:buNone/>
            </a:pPr>
            <a:r>
              <a:rPr lang="ru-RU" dirty="0" smtClean="0"/>
              <a:t>Б. На рынке есть группы товаров, на которые существует стабильный спрос, не зависящий от цен –– это товары жизненной необходимости.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Основа спроса –– потребности покупателя, ограниченные его платёжеспособностью.</a:t>
            </a:r>
          </a:p>
          <a:p>
            <a:pPr>
              <a:buNone/>
            </a:pPr>
            <a:r>
              <a:rPr lang="ru-RU" dirty="0" smtClean="0"/>
              <a:t>Б. Спрос на все товары и услуги определяется только их ценой.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	Чем более редким является предмет, тем, как правило, выше его цена.</a:t>
            </a:r>
          </a:p>
          <a:p>
            <a:pPr>
              <a:buNone/>
            </a:pPr>
            <a:r>
              <a:rPr lang="ru-RU" dirty="0" smtClean="0"/>
              <a:t>Б.	Если на определённые товары снижается спрос и их перестают покупать, то по законам рыночной экономики цены на них должны возрасти.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	При недостатке на рынке определенного товара, на него, как правило, повышается цена.</a:t>
            </a:r>
          </a:p>
          <a:p>
            <a:pPr>
              <a:buNone/>
            </a:pPr>
            <a:r>
              <a:rPr lang="ru-RU" dirty="0" smtClean="0"/>
              <a:t>Б.	Товары первой необходимости имеют устойчивый спрос даже при завышенных ценах на них.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	С ростом спроса на товары и услуги растет и их предложение.</a:t>
            </a:r>
          </a:p>
          <a:p>
            <a:pPr>
              <a:buNone/>
            </a:pPr>
            <a:r>
              <a:rPr lang="ru-RU" dirty="0" smtClean="0"/>
              <a:t>Б. 	С ростом предложения на товары и услуги обязательно вырастет и спрос на них.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Конкуренция является единственным регулятором рынка.</a:t>
            </a:r>
          </a:p>
          <a:p>
            <a:pPr>
              <a:buNone/>
            </a:pPr>
            <a:r>
              <a:rPr lang="ru-RU" dirty="0" smtClean="0"/>
              <a:t>Б. Конкуренция позволяет потребителю получить более качественный товар.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формирование спроса влияют </a:t>
            </a:r>
          </a:p>
          <a:p>
            <a:pPr>
              <a:buNone/>
            </a:pPr>
            <a:r>
              <a:rPr lang="ru-RU" dirty="0" smtClean="0"/>
              <a:t>А. доходы потребителей, цены на аналогичные товары фирм-конкурентов.</a:t>
            </a:r>
          </a:p>
          <a:p>
            <a:pPr>
              <a:buNone/>
            </a:pPr>
            <a:r>
              <a:rPr lang="ru-RU" dirty="0" smtClean="0"/>
              <a:t>Б. культурные традиции и религиозные нормы, общая экономическая ситуация в стране.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На формирование спроса влияют потребительские предпочтения.</a:t>
            </a:r>
          </a:p>
          <a:p>
            <a:pPr>
              <a:buNone/>
            </a:pPr>
            <a:r>
              <a:rPr lang="ru-RU" dirty="0" smtClean="0"/>
              <a:t>Б. На формирование спроса влияют цены на взаимозаменяемые товары.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Рыночные цены товаров и услуг устанавливаются в зависимости от колебаний спроса и предложения.</a:t>
            </a:r>
          </a:p>
          <a:p>
            <a:pPr>
              <a:buNone/>
            </a:pPr>
            <a:r>
              <a:rPr lang="ru-RU" dirty="0" smtClean="0"/>
              <a:t>Б. Если на рынке сокращается спрос на товар, а предложение остаётся неизменным, то цена, как правило, снижается.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1925" y="0"/>
            <a:ext cx="9769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Заголовок 10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ВИДЫ ДЕНЕГ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1" name="AutoShape 23" descr="Картинки по запросу купюры рубли 50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2" name="AutoShape 25" descr="Картинки по запросу купюры рубли 50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3" name="AutoShape 27" descr="Картинки по запросу купюры рубли 50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064" name="Picture 29" descr="http://www.fresher.ru/manager_content/images2/dengi-rossii-ot-rublya-do-rublya/4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484313"/>
            <a:ext cx="42957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31" descr="http://rarcoin.ru/glavnaya/25000_rublej_201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2184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33" descr="http://www.retail-loyalty.org/upload/medialibrary/3f5/3f5e090d9879f219bb92cc2bea542e44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364648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35" descr="http://finansovyjgid.ru/images/stories/finansu/elektronnue_dengi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341438"/>
            <a:ext cx="21653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37" descr="http://ic.pics.livejournal.com/max_andriyahov/52964443/135265/135265_900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1725" y="3573463"/>
            <a:ext cx="55022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текстом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Учение - вот что сейчас нужно молодому человеку с самого малого возраста. Учиться нужно всегда. До конца жизни не только учили, но и учились все крупнейшие учёные. Перестанешь учиться - не сможешь и учить. Ибо знания всё растут и усложняются. Нужно при этом помнить, что самое благоприятное время для учения - молодость. Именно в молодости, в детстве, в отрочестве, в юности ум человека наиболее восприимчив.</a:t>
            </a:r>
          </a:p>
          <a:p>
            <a:pPr>
              <a:buNone/>
            </a:pPr>
            <a:r>
              <a:rPr lang="ru-RU" dirty="0" smtClean="0"/>
              <a:t>Умейте не терять времени на пустяки, на «отдых», который иногда утомляет больше, чем самая тяжелая работа, не заполняйте свой светлый разум мутными потоками глупой и бесцельной «информации». Берегите себя для учения, для приобретения знаний и навыков, которые только в молодости вы освоите легко и быстро.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5"/>
          <p:cNvSpPr>
            <a:spLocks noChangeArrowheads="1"/>
          </p:cNvSpPr>
          <p:nvPr/>
        </p:nvSpPr>
        <p:spPr bwMode="auto">
          <a:xfrm>
            <a:off x="3962400" y="0"/>
            <a:ext cx="113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Деньги</a:t>
            </a:r>
          </a:p>
        </p:txBody>
      </p:sp>
      <p:sp>
        <p:nvSpPr>
          <p:cNvPr id="3084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Деньги</a:t>
            </a:r>
            <a:r>
              <a:rPr lang="ru-RU" sz="2400" b="1">
                <a:solidFill>
                  <a:srgbClr val="A50021"/>
                </a:solidFill>
                <a:latin typeface="Arial" charset="0"/>
              </a:rPr>
              <a:t> – особый товар, выполняющий роль всеобщего эквивалента при обмене товаров.</a:t>
            </a:r>
          </a:p>
        </p:txBody>
      </p:sp>
      <p:grpSp>
        <p:nvGrpSpPr>
          <p:cNvPr id="2" name="Organization Chart 8"/>
          <p:cNvGrpSpPr>
            <a:grpSpLocks/>
          </p:cNvGrpSpPr>
          <p:nvPr/>
        </p:nvGrpSpPr>
        <p:grpSpPr bwMode="auto">
          <a:xfrm>
            <a:off x="152400" y="1828800"/>
            <a:ext cx="8839200" cy="2057400"/>
            <a:chOff x="1152" y="1297"/>
            <a:chExt cx="2880" cy="720"/>
          </a:xfrm>
        </p:grpSpPr>
        <p:cxnSp>
          <p:nvCxnSpPr>
            <p:cNvPr id="57348" name="_s57348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3024" y="1153"/>
              <a:ext cx="144" cy="1008"/>
            </a:xfrm>
            <a:prstGeom prst="bentConnector3">
              <a:avLst>
                <a:gd name="adj1" fmla="val 27694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49" name="_s57349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521" y="1656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0" name="_s57350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016" y="1153"/>
              <a:ext cx="144" cy="1008"/>
            </a:xfrm>
            <a:prstGeom prst="bentConnector3">
              <a:avLst>
                <a:gd name="adj1" fmla="val 27694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57351"/>
            <p:cNvSpPr>
              <a:spLocks noChangeArrowheads="1"/>
            </p:cNvSpPr>
            <p:nvPr/>
          </p:nvSpPr>
          <p:spPr bwMode="auto">
            <a:xfrm>
              <a:off x="2160" y="1297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Виды денег</a:t>
              </a:r>
            </a:p>
          </p:txBody>
        </p:sp>
        <p:sp>
          <p:nvSpPr>
            <p:cNvPr id="4" name="_s57352"/>
            <p:cNvSpPr>
              <a:spLocks noChangeArrowheads="1"/>
            </p:cNvSpPr>
            <p:nvPr/>
          </p:nvSpPr>
          <p:spPr bwMode="auto">
            <a:xfrm>
              <a:off x="1152" y="1729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Товарные </a:t>
              </a:r>
            </a:p>
          </p:txBody>
        </p:sp>
        <p:sp>
          <p:nvSpPr>
            <p:cNvPr id="5" name="_s57353"/>
            <p:cNvSpPr>
              <a:spLocks noChangeArrowheads="1"/>
            </p:cNvSpPr>
            <p:nvPr/>
          </p:nvSpPr>
          <p:spPr bwMode="auto">
            <a:xfrm>
              <a:off x="2160" y="1729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Символические</a:t>
              </a:r>
            </a:p>
          </p:txBody>
        </p:sp>
        <p:sp>
          <p:nvSpPr>
            <p:cNvPr id="6" name="_s57354"/>
            <p:cNvSpPr>
              <a:spLocks noChangeArrowheads="1"/>
            </p:cNvSpPr>
            <p:nvPr/>
          </p:nvSpPr>
          <p:spPr bwMode="auto">
            <a:xfrm>
              <a:off x="3168" y="1729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Кредитные </a:t>
              </a:r>
            </a:p>
          </p:txBody>
        </p:sp>
      </p:grpSp>
      <p:sp>
        <p:nvSpPr>
          <p:cNvPr id="3085" name="Text Box 18"/>
          <p:cNvSpPr txBox="1">
            <a:spLocks noChangeArrowheads="1"/>
          </p:cNvSpPr>
          <p:nvPr/>
        </p:nvSpPr>
        <p:spPr bwMode="auto">
          <a:xfrm>
            <a:off x="6324600" y="3962400"/>
            <a:ext cx="2590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Чеки и кредитные карточки.</a:t>
            </a:r>
          </a:p>
        </p:txBody>
      </p:sp>
      <p:pic>
        <p:nvPicPr>
          <p:cNvPr id="3086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22098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143000"/>
            <a:ext cx="25146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173663"/>
            <a:ext cx="213360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Text Box 24"/>
          <p:cNvSpPr txBox="1">
            <a:spLocks noChangeArrowheads="1"/>
          </p:cNvSpPr>
          <p:nvPr/>
        </p:nvSpPr>
        <p:spPr bwMode="auto">
          <a:xfrm>
            <a:off x="0" y="4038600"/>
            <a:ext cx="2895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Золото и серебро в слитках и монетах, а также любой товар при бартерных сделках.</a:t>
            </a:r>
          </a:p>
        </p:txBody>
      </p:sp>
      <p:sp>
        <p:nvSpPr>
          <p:cNvPr id="3090" name="Text Box 25"/>
          <p:cNvSpPr txBox="1">
            <a:spLocks noChangeArrowheads="1"/>
          </p:cNvSpPr>
          <p:nvPr/>
        </p:nvSpPr>
        <p:spPr bwMode="auto">
          <a:xfrm>
            <a:off x="3733800" y="4114800"/>
            <a:ext cx="2438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Монеты из недорогих металлов, бумажные деньги.</a:t>
            </a:r>
          </a:p>
        </p:txBody>
      </p:sp>
      <p:sp>
        <p:nvSpPr>
          <p:cNvPr id="3091" name="Rectangle 27"/>
          <p:cNvSpPr>
            <a:spLocks noChangeArrowheads="1"/>
          </p:cNvSpPr>
          <p:nvPr/>
        </p:nvSpPr>
        <p:spPr bwMode="auto">
          <a:xfrm>
            <a:off x="5943600" y="5181600"/>
            <a:ext cx="2590800" cy="762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Text Box 28"/>
          <p:cNvSpPr txBox="1">
            <a:spLocks noChangeArrowheads="1"/>
          </p:cNvSpPr>
          <p:nvPr/>
        </p:nvSpPr>
        <p:spPr bwMode="auto">
          <a:xfrm>
            <a:off x="6019800" y="51816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Электронные деньги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4"/>
          <p:cNvSpPr>
            <a:spLocks noChangeArrowheads="1"/>
          </p:cNvSpPr>
          <p:nvPr/>
        </p:nvSpPr>
        <p:spPr bwMode="auto">
          <a:xfrm>
            <a:off x="3962400" y="0"/>
            <a:ext cx="113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Деньги</a:t>
            </a:r>
          </a:p>
        </p:txBody>
      </p:sp>
      <p:grpSp>
        <p:nvGrpSpPr>
          <p:cNvPr id="2" name="Diagram 6"/>
          <p:cNvGrpSpPr>
            <a:grpSpLocks/>
          </p:cNvGrpSpPr>
          <p:nvPr/>
        </p:nvGrpSpPr>
        <p:grpSpPr bwMode="auto">
          <a:xfrm>
            <a:off x="152400" y="381000"/>
            <a:ext cx="8915400" cy="5943600"/>
            <a:chOff x="1415" y="683"/>
            <a:chExt cx="2930" cy="2956"/>
          </a:xfrm>
        </p:grpSpPr>
        <p:sp>
          <p:nvSpPr>
            <p:cNvPr id="3" name="_s58372"/>
            <p:cNvSpPr>
              <a:spLocks noChangeShapeType="1"/>
            </p:cNvSpPr>
            <p:nvPr/>
          </p:nvSpPr>
          <p:spPr bwMode="auto">
            <a:xfrm flipH="1" flipV="1">
              <a:off x="2231" y="1950"/>
              <a:ext cx="324" cy="10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58373"/>
            <p:cNvSpPr>
              <a:spLocks noChangeArrowheads="1"/>
            </p:cNvSpPr>
            <p:nvPr/>
          </p:nvSpPr>
          <p:spPr bwMode="auto">
            <a:xfrm>
              <a:off x="1563" y="1501"/>
              <a:ext cx="684" cy="6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Мировые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деньги </a:t>
              </a:r>
            </a:p>
          </p:txBody>
        </p:sp>
        <p:sp>
          <p:nvSpPr>
            <p:cNvPr id="5" name="_s58374"/>
            <p:cNvSpPr>
              <a:spLocks noChangeShapeType="1"/>
            </p:cNvSpPr>
            <p:nvPr/>
          </p:nvSpPr>
          <p:spPr bwMode="auto">
            <a:xfrm flipH="1">
              <a:off x="2479" y="2437"/>
              <a:ext cx="200" cy="2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58375"/>
            <p:cNvSpPr>
              <a:spLocks noChangeArrowheads="1"/>
            </p:cNvSpPr>
            <p:nvPr/>
          </p:nvSpPr>
          <p:spPr bwMode="auto">
            <a:xfrm>
              <a:off x="1935" y="2648"/>
              <a:ext cx="684" cy="6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Средство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накопления </a:t>
              </a:r>
            </a:p>
          </p:txBody>
        </p:sp>
        <p:sp>
          <p:nvSpPr>
            <p:cNvPr id="7" name="_s58376"/>
            <p:cNvSpPr>
              <a:spLocks noChangeShapeType="1"/>
            </p:cNvSpPr>
            <p:nvPr/>
          </p:nvSpPr>
          <p:spPr bwMode="auto">
            <a:xfrm>
              <a:off x="3081" y="2437"/>
              <a:ext cx="201" cy="2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58377"/>
            <p:cNvSpPr>
              <a:spLocks noChangeArrowheads="1"/>
            </p:cNvSpPr>
            <p:nvPr/>
          </p:nvSpPr>
          <p:spPr bwMode="auto">
            <a:xfrm>
              <a:off x="3141" y="2648"/>
              <a:ext cx="684" cy="6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Средство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платежа </a:t>
              </a:r>
            </a:p>
          </p:txBody>
        </p:sp>
        <p:sp>
          <p:nvSpPr>
            <p:cNvPr id="9" name="_s58378"/>
            <p:cNvSpPr>
              <a:spLocks noChangeShapeType="1"/>
            </p:cNvSpPr>
            <p:nvPr/>
          </p:nvSpPr>
          <p:spPr bwMode="auto">
            <a:xfrm flipV="1">
              <a:off x="3205" y="1949"/>
              <a:ext cx="325" cy="10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58379"/>
            <p:cNvSpPr>
              <a:spLocks noChangeArrowheads="1"/>
            </p:cNvSpPr>
            <p:nvPr/>
          </p:nvSpPr>
          <p:spPr bwMode="auto">
            <a:xfrm>
              <a:off x="3513" y="1501"/>
              <a:ext cx="684" cy="6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Средство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обращения </a:t>
              </a:r>
            </a:p>
          </p:txBody>
        </p:sp>
        <p:sp>
          <p:nvSpPr>
            <p:cNvPr id="11" name="_s58380"/>
            <p:cNvSpPr>
              <a:spLocks noChangeShapeType="1"/>
            </p:cNvSpPr>
            <p:nvPr/>
          </p:nvSpPr>
          <p:spPr bwMode="auto">
            <a:xfrm flipV="1">
              <a:off x="2880" y="1477"/>
              <a:ext cx="0" cy="34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58381"/>
            <p:cNvSpPr>
              <a:spLocks noChangeArrowheads="1"/>
            </p:cNvSpPr>
            <p:nvPr/>
          </p:nvSpPr>
          <p:spPr bwMode="auto">
            <a:xfrm>
              <a:off x="2538" y="793"/>
              <a:ext cx="684" cy="6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Мера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стоимости</a:t>
              </a:r>
            </a:p>
          </p:txBody>
        </p:sp>
        <p:sp>
          <p:nvSpPr>
            <p:cNvPr id="13" name="_s58382"/>
            <p:cNvSpPr>
              <a:spLocks noChangeArrowheads="1"/>
            </p:cNvSpPr>
            <p:nvPr/>
          </p:nvSpPr>
          <p:spPr bwMode="auto">
            <a:xfrm>
              <a:off x="2538" y="1819"/>
              <a:ext cx="684" cy="6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Функции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денег </a:t>
              </a:r>
            </a:p>
          </p:txBody>
        </p:sp>
      </p:grpSp>
      <p:pic>
        <p:nvPicPr>
          <p:cNvPr id="411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191000"/>
            <a:ext cx="15795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3733800"/>
            <a:ext cx="12763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Цена булочки – 25 рублей. Какую функцию денег иллюстрирует данный пример?</a:t>
            </a:r>
          </a:p>
          <a:p>
            <a:pPr>
              <a:buNone/>
            </a:pPr>
            <a:r>
              <a:rPr lang="ru-RU" dirty="0" smtClean="0"/>
              <a:t>  	 1) 	средство обращения</a:t>
            </a:r>
          </a:p>
          <a:p>
            <a:pPr>
              <a:buNone/>
            </a:pPr>
            <a:r>
              <a:rPr lang="ru-RU" dirty="0" smtClean="0"/>
              <a:t>  	 2) 	средство накопления</a:t>
            </a:r>
          </a:p>
          <a:p>
            <a:pPr>
              <a:buNone/>
            </a:pPr>
            <a:r>
              <a:rPr lang="ru-RU" dirty="0" smtClean="0"/>
              <a:t>  	 3) 	мера стоимости</a:t>
            </a:r>
          </a:p>
          <a:p>
            <a:pPr>
              <a:buNone/>
            </a:pPr>
            <a:r>
              <a:rPr lang="ru-RU" dirty="0" smtClean="0"/>
              <a:t>  	 4) 	мировые деньги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Петя </a:t>
            </a:r>
            <a:r>
              <a:rPr lang="ru-RU" b="1" dirty="0" smtClean="0"/>
              <a:t>купил булочку за 25 </a:t>
            </a:r>
            <a:r>
              <a:rPr lang="ru-RU" dirty="0" smtClean="0"/>
              <a:t>рублей. Какую функцию денег иллюстрирует данный пример?</a:t>
            </a:r>
          </a:p>
          <a:p>
            <a:pPr>
              <a:buNone/>
            </a:pPr>
            <a:r>
              <a:rPr lang="ru-RU" dirty="0" smtClean="0"/>
              <a:t>  	 1) 	средство обращения</a:t>
            </a:r>
          </a:p>
          <a:p>
            <a:pPr>
              <a:buNone/>
            </a:pPr>
            <a:r>
              <a:rPr lang="ru-RU" dirty="0" smtClean="0"/>
              <a:t>  	 2) 	средство накопления</a:t>
            </a:r>
          </a:p>
          <a:p>
            <a:pPr>
              <a:buNone/>
            </a:pPr>
            <a:r>
              <a:rPr lang="ru-RU" dirty="0" smtClean="0"/>
              <a:t>  	 3) 	мера стоимости</a:t>
            </a:r>
          </a:p>
          <a:p>
            <a:pPr>
              <a:buNone/>
            </a:pPr>
            <a:r>
              <a:rPr lang="ru-RU" dirty="0" smtClean="0"/>
              <a:t>  	 4) 	мировые деньги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Анна планировала отправиться в путешествие в Южную Африку. Целый год она откладывала определённую часть зарплаты для последующего приобретения туристической путёвки. Какую функцию денег иллюстрирует данный пример?</a:t>
            </a:r>
          </a:p>
          <a:p>
            <a:pPr>
              <a:buNone/>
            </a:pPr>
            <a:r>
              <a:rPr lang="ru-RU" dirty="0" smtClean="0"/>
              <a:t>  	 1) 	мировые деньги</a:t>
            </a:r>
          </a:p>
          <a:p>
            <a:pPr>
              <a:buNone/>
            </a:pPr>
            <a:r>
              <a:rPr lang="ru-RU" dirty="0" smtClean="0"/>
              <a:t>  	 2) 	средство обращения</a:t>
            </a:r>
          </a:p>
          <a:p>
            <a:pPr>
              <a:buNone/>
            </a:pPr>
            <a:r>
              <a:rPr lang="ru-RU" dirty="0" smtClean="0"/>
              <a:t>  	 3) 	мера стоимости</a:t>
            </a:r>
          </a:p>
          <a:p>
            <a:pPr>
              <a:buNone/>
            </a:pPr>
            <a:r>
              <a:rPr lang="ru-RU" dirty="0" smtClean="0"/>
              <a:t>  	 4) 	средство накопления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Международная финансовая организация предоставила кредиты нескольким странам; страны, получившие кредиты ранее, выплатили организации по ним проценты. Какую функцию денег иллюстрирует данный пример?</a:t>
            </a:r>
          </a:p>
          <a:p>
            <a:pPr>
              <a:buNone/>
            </a:pPr>
            <a:r>
              <a:rPr lang="ru-RU" dirty="0" smtClean="0"/>
              <a:t>  	 1) 	мера стоимости</a:t>
            </a:r>
          </a:p>
          <a:p>
            <a:pPr>
              <a:buNone/>
            </a:pPr>
            <a:r>
              <a:rPr lang="ru-RU" dirty="0" smtClean="0"/>
              <a:t>  	 2) 	средство обращения</a:t>
            </a:r>
          </a:p>
          <a:p>
            <a:pPr>
              <a:buNone/>
            </a:pPr>
            <a:r>
              <a:rPr lang="ru-RU" dirty="0" smtClean="0"/>
              <a:t>  	 3) 	средство накопления</a:t>
            </a:r>
          </a:p>
          <a:p>
            <a:pPr>
              <a:buNone/>
            </a:pPr>
            <a:r>
              <a:rPr lang="ru-RU" dirty="0" smtClean="0"/>
              <a:t>  	 4) 	мировые деньги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При покупке товара деньги выступают как средство накопления.</a:t>
            </a:r>
          </a:p>
          <a:p>
            <a:pPr>
              <a:buNone/>
            </a:pPr>
            <a:r>
              <a:rPr lang="ru-RU" dirty="0" smtClean="0"/>
              <a:t>Б. Деньги могут обмениваться на другой товар, связывая участников рынка.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Деньги выполняют роль средства обращения.</a:t>
            </a:r>
          </a:p>
          <a:p>
            <a:pPr>
              <a:buNone/>
            </a:pPr>
            <a:r>
              <a:rPr lang="ru-RU" dirty="0" smtClean="0"/>
              <a:t>Б. Деньги выражают стоимость товаров и услуг.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	Деньги играют роль всеобщего эквивалента стоимости всех остальных благ.</a:t>
            </a:r>
          </a:p>
          <a:p>
            <a:pPr>
              <a:buNone/>
            </a:pPr>
            <a:r>
              <a:rPr lang="ru-RU" dirty="0" smtClean="0"/>
              <a:t>Б.	Деньги могут обмениваться на любой другой товар, облегчая связь между производителями товара.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	При хранении денег на счёте в банке происходит изъятие их из общего денежного оборота страны.</a:t>
            </a:r>
          </a:p>
          <a:p>
            <a:pPr>
              <a:buNone/>
            </a:pPr>
            <a:r>
              <a:rPr lang="ru-RU" dirty="0" smtClean="0"/>
              <a:t>Б. Бумажные деньги имеют ряд преимуществ в обращении по сравнению с другими видами денег.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текстом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Учение </a:t>
            </a:r>
            <a:r>
              <a:rPr lang="ru-RU" dirty="0" smtClean="0"/>
              <a:t>- вот что сейчас нужно молодому человеку </a:t>
            </a:r>
            <a:r>
              <a:rPr lang="ru-RU" b="1" u="sng" dirty="0" smtClean="0"/>
              <a:t>с самого малого возраста</a:t>
            </a:r>
            <a:r>
              <a:rPr lang="ru-RU" dirty="0" smtClean="0"/>
              <a:t>. Учиться нужно всегда. До конца жизни не только учили, но и учились все крупнейшие учёные. Перестанешь учиться - не сможешь и учить. Ибо </a:t>
            </a:r>
            <a:r>
              <a:rPr lang="ru-RU" i="1" u="sng" dirty="0" smtClean="0"/>
              <a:t>знания всё растут и усложняются</a:t>
            </a:r>
            <a:r>
              <a:rPr lang="ru-RU" dirty="0" smtClean="0"/>
              <a:t>. Нужно при этом помнить, что </a:t>
            </a:r>
            <a:r>
              <a:rPr lang="ru-RU" b="1" u="sng" dirty="0" smtClean="0"/>
              <a:t>самое благоприятное время для учения - молодость</a:t>
            </a:r>
            <a:r>
              <a:rPr lang="ru-RU" dirty="0" smtClean="0"/>
              <a:t>. Именно </a:t>
            </a:r>
            <a:r>
              <a:rPr lang="ru-RU" u="sng" dirty="0" smtClean="0"/>
              <a:t>в молодости</a:t>
            </a:r>
            <a:r>
              <a:rPr lang="ru-RU" dirty="0" smtClean="0"/>
              <a:t>, в детстве, в отрочестве, в юности </a:t>
            </a:r>
            <a:r>
              <a:rPr lang="ru-RU" i="1" u="sng" dirty="0" smtClean="0"/>
              <a:t>ум</a:t>
            </a:r>
            <a:r>
              <a:rPr lang="ru-RU" dirty="0" smtClean="0"/>
              <a:t> человека наиболее </a:t>
            </a:r>
            <a:r>
              <a:rPr lang="ru-RU" i="1" u="sng" dirty="0" smtClean="0"/>
              <a:t>восприимчив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dirty="0" smtClean="0"/>
              <a:t>Умейте </a:t>
            </a:r>
            <a:r>
              <a:rPr lang="ru-RU" u="sng" dirty="0" smtClean="0"/>
              <a:t>не терять времени на пустяки</a:t>
            </a:r>
            <a:r>
              <a:rPr lang="ru-RU" dirty="0" smtClean="0"/>
              <a:t>, на «отдых», который иногда утомляет больше, чем самая тяжелая работа, не заполняйте свой светлый разум мутными потоками глупой и бесцельной «информации». </a:t>
            </a:r>
            <a:r>
              <a:rPr lang="ru-RU" i="1" u="sng" dirty="0" smtClean="0"/>
              <a:t>Берегите себя для учения</a:t>
            </a:r>
            <a:r>
              <a:rPr lang="ru-RU" dirty="0" smtClean="0"/>
              <a:t>, для приобретения знаний и навыков, которые </a:t>
            </a:r>
            <a:r>
              <a:rPr lang="ru-RU" i="1" u="sng" dirty="0" smtClean="0"/>
              <a:t>только в молодости </a:t>
            </a:r>
            <a:r>
              <a:rPr lang="ru-RU" dirty="0" smtClean="0"/>
              <a:t>вы освоите легко и быстро.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Деньги используются во внешнеторговых и в международных финансовых операциях.</a:t>
            </a:r>
          </a:p>
          <a:p>
            <a:pPr>
              <a:buNone/>
            </a:pPr>
            <a:r>
              <a:rPr lang="ru-RU" dirty="0" smtClean="0"/>
              <a:t>Б. В современном мире единственной формой платежа является использование наличных денег.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5"/>
          <p:cNvSpPr>
            <a:spLocks noChangeArrowheads="1"/>
          </p:cNvSpPr>
          <p:nvPr/>
        </p:nvSpPr>
        <p:spPr bwMode="auto">
          <a:xfrm>
            <a:off x="1600200" y="0"/>
            <a:ext cx="5894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Заработная плата и стимулирование труда</a:t>
            </a:r>
          </a:p>
        </p:txBody>
      </p:sp>
      <p:sp>
        <p:nvSpPr>
          <p:cNvPr id="6154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8610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Заработная плата</a:t>
            </a:r>
            <a:r>
              <a:rPr lang="ru-RU" sz="2400" b="1">
                <a:solidFill>
                  <a:srgbClr val="A50021"/>
                </a:solidFill>
                <a:latin typeface="Arial" charset="0"/>
              </a:rPr>
              <a:t> – это величина денежного вознаграждения, которое выплачивает работодатель работнику за выполнение определённого объёма работ или исполнение им своих служебных обязанностей в течение определённого времени.</a:t>
            </a:r>
          </a:p>
        </p:txBody>
      </p:sp>
      <p:grpSp>
        <p:nvGrpSpPr>
          <p:cNvPr id="2" name="Organization Chart 8"/>
          <p:cNvGrpSpPr>
            <a:grpSpLocks/>
          </p:cNvGrpSpPr>
          <p:nvPr/>
        </p:nvGrpSpPr>
        <p:grpSpPr bwMode="auto">
          <a:xfrm>
            <a:off x="228600" y="2362200"/>
            <a:ext cx="8763000" cy="1905000"/>
            <a:chOff x="1152" y="1297"/>
            <a:chExt cx="1872" cy="720"/>
          </a:xfrm>
        </p:grpSpPr>
        <p:cxnSp>
          <p:nvCxnSpPr>
            <p:cNvPr id="59396" name="_s59396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2268" y="1405"/>
              <a:ext cx="144" cy="504"/>
            </a:xfrm>
            <a:prstGeom prst="bentConnector3">
              <a:avLst>
                <a:gd name="adj1" fmla="val 3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397" name="_s59397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64" y="1405"/>
              <a:ext cx="144" cy="504"/>
            </a:xfrm>
            <a:prstGeom prst="bentConnector3">
              <a:avLst>
                <a:gd name="adj1" fmla="val 3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59398"/>
            <p:cNvSpPr>
              <a:spLocks noChangeArrowheads="1"/>
            </p:cNvSpPr>
            <p:nvPr/>
          </p:nvSpPr>
          <p:spPr bwMode="auto">
            <a:xfrm>
              <a:off x="1656" y="1297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Формы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заработной платы</a:t>
              </a:r>
            </a:p>
          </p:txBody>
        </p:sp>
        <p:sp>
          <p:nvSpPr>
            <p:cNvPr id="4" name="_s59399"/>
            <p:cNvSpPr>
              <a:spLocks noChangeArrowheads="1"/>
            </p:cNvSpPr>
            <p:nvPr/>
          </p:nvSpPr>
          <p:spPr bwMode="auto">
            <a:xfrm>
              <a:off x="1152" y="1729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Повременная</a:t>
              </a:r>
            </a:p>
          </p:txBody>
        </p:sp>
        <p:sp>
          <p:nvSpPr>
            <p:cNvPr id="5" name="_s59400"/>
            <p:cNvSpPr>
              <a:spLocks noChangeArrowheads="1"/>
            </p:cNvSpPr>
            <p:nvPr/>
          </p:nvSpPr>
          <p:spPr bwMode="auto">
            <a:xfrm>
              <a:off x="2160" y="1729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Сдельная</a:t>
              </a:r>
            </a:p>
          </p:txBody>
        </p:sp>
      </p:grpSp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152400" y="4267200"/>
            <a:ext cx="4267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Ставка зарплаты устанавливается за определённую единицу рабочего времени: час, день, неделю или месяц.</a:t>
            </a:r>
          </a:p>
        </p:txBody>
      </p:sp>
      <p:sp>
        <p:nvSpPr>
          <p:cNvPr id="6156" name="Text Box 17"/>
          <p:cNvSpPr txBox="1">
            <a:spLocks noChangeArrowheads="1"/>
          </p:cNvSpPr>
          <p:nvPr/>
        </p:nvSpPr>
        <p:spPr bwMode="auto">
          <a:xfrm>
            <a:off x="4724400" y="4343400"/>
            <a:ext cx="426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Ставка заработной платы устанавливается за определённый объём работы.</a:t>
            </a:r>
          </a:p>
        </p:txBody>
      </p:sp>
      <p:sp>
        <p:nvSpPr>
          <p:cNvPr id="6158" name="Text Box 21"/>
          <p:cNvSpPr txBox="1">
            <a:spLocks noChangeArrowheads="1"/>
          </p:cNvSpPr>
          <p:nvPr/>
        </p:nvSpPr>
        <p:spPr bwMode="auto">
          <a:xfrm>
            <a:off x="838200" y="63246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Arial" charset="0"/>
              </a:rPr>
              <a:t>Факторы, влияющие на величину заработной </a:t>
            </a:r>
            <a:r>
              <a:rPr lang="ru-RU" b="1" dirty="0" smtClean="0">
                <a:latin typeface="Arial" charset="0"/>
              </a:rPr>
              <a:t>платы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Ирина и Максим – супружеская пара. Ирина работает в банке и получает заработную плату в размере оклада, Максим работает на заводе, и его труд оплачивается сдельно. Сравните условия, учитываемые при оплате труда по каждой из двух форм (типов), упомянутых в условии: оклада и сдельной.</a:t>
            </a:r>
          </a:p>
          <a:p>
            <a:pPr>
              <a:buNone/>
            </a:pPr>
            <a:r>
              <a:rPr lang="ru-RU" dirty="0" smtClean="0"/>
              <a:t>Выберите и запишите порядковые номера черт сходства, черт отличия.</a:t>
            </a:r>
          </a:p>
          <a:p>
            <a:pPr>
              <a:buNone/>
            </a:pPr>
            <a:r>
              <a:rPr lang="ru-RU" dirty="0" smtClean="0"/>
              <a:t> 1) 	учёт квалификации работника</a:t>
            </a:r>
          </a:p>
          <a:p>
            <a:pPr>
              <a:buNone/>
            </a:pPr>
            <a:r>
              <a:rPr lang="ru-RU" dirty="0" smtClean="0"/>
              <a:t>2) 	стабильный, неизменный размер зарплаты</a:t>
            </a:r>
          </a:p>
          <a:p>
            <a:pPr>
              <a:buNone/>
            </a:pPr>
            <a:r>
              <a:rPr lang="ru-RU" dirty="0" smtClean="0"/>
              <a:t>3) 	учёт объёма произведённой работником продукции</a:t>
            </a:r>
          </a:p>
          <a:p>
            <a:pPr>
              <a:buNone/>
            </a:pPr>
            <a:r>
              <a:rPr lang="ru-RU" dirty="0" smtClean="0"/>
              <a:t>4) 	регулярные выплаты зарплаты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Что из перечисленного ниже непосредственно влияет на размер заработной платы работника?</a:t>
            </a:r>
          </a:p>
          <a:p>
            <a:pPr>
              <a:buNone/>
            </a:pPr>
            <a:r>
              <a:rPr lang="ru-RU" dirty="0" smtClean="0"/>
              <a:t>  	 1) 	стоимость потребительских товаров</a:t>
            </a:r>
          </a:p>
          <a:p>
            <a:pPr>
              <a:buNone/>
            </a:pPr>
            <a:r>
              <a:rPr lang="ru-RU" dirty="0" smtClean="0"/>
              <a:t>  	 2) 	стабильность цен на товары и услуги</a:t>
            </a:r>
          </a:p>
          <a:p>
            <a:pPr>
              <a:buNone/>
            </a:pPr>
            <a:r>
              <a:rPr lang="ru-RU" dirty="0" smtClean="0"/>
              <a:t>  	 3) 	квалификация и трудолюбие работника</a:t>
            </a:r>
          </a:p>
          <a:p>
            <a:pPr>
              <a:buNone/>
            </a:pPr>
            <a:r>
              <a:rPr lang="ru-RU" dirty="0" smtClean="0"/>
              <a:t>  	 4) 	неравенство доходов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Марина работает продавцом в магазине. Её заработок зависит от того, сколько и каких вещей она продаст. Как называется такая форма (тип) оплаты труда?</a:t>
            </a:r>
          </a:p>
          <a:p>
            <a:pPr>
              <a:buNone/>
            </a:pPr>
            <a:r>
              <a:rPr lang="ru-RU" dirty="0" smtClean="0"/>
              <a:t>  	 1) 	оклад</a:t>
            </a:r>
          </a:p>
          <a:p>
            <a:pPr>
              <a:buNone/>
            </a:pPr>
            <a:r>
              <a:rPr lang="ru-RU" dirty="0" smtClean="0"/>
              <a:t>  	 2) 	сдельная </a:t>
            </a:r>
          </a:p>
          <a:p>
            <a:pPr>
              <a:buNone/>
            </a:pPr>
            <a:r>
              <a:rPr lang="ru-RU" dirty="0" smtClean="0"/>
              <a:t>  	 3) 	премиальная</a:t>
            </a:r>
          </a:p>
          <a:p>
            <a:pPr>
              <a:buNone/>
            </a:pPr>
            <a:r>
              <a:rPr lang="ru-RU" dirty="0" smtClean="0"/>
              <a:t>  	 4) 	прогрессивная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На размер заработной платы влияет квалификация работника.</a:t>
            </a:r>
          </a:p>
          <a:p>
            <a:pPr>
              <a:buNone/>
            </a:pPr>
            <a:r>
              <a:rPr lang="ru-RU" dirty="0" smtClean="0"/>
              <a:t>Б. Заработная плата всегда зависит от продолжительности рабочего дня.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Зарплата работника зависит исключительно от его личных качеств.</a:t>
            </a:r>
          </a:p>
          <a:p>
            <a:pPr>
              <a:buNone/>
            </a:pPr>
            <a:r>
              <a:rPr lang="ru-RU" dirty="0" smtClean="0"/>
              <a:t>Б. Существуют различные формы оплаты труда работников.</a:t>
            </a:r>
          </a:p>
          <a:p>
            <a:pPr>
              <a:buNone/>
            </a:pP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Заработная плата –– цена трудовых услуг, предоставляемых наёмными работниками.</a:t>
            </a:r>
          </a:p>
          <a:p>
            <a:pPr>
              <a:buNone/>
            </a:pPr>
            <a:r>
              <a:rPr lang="ru-RU" dirty="0" smtClean="0"/>
              <a:t>Б. При сдельной оплате труда зарплата определяется объёмом произведённой работником продукции</a:t>
            </a:r>
            <a:endParaRPr lang="ru-RU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2057400" y="0"/>
            <a:ext cx="498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Налоги, уплачиваемые гражданами</a:t>
            </a:r>
          </a:p>
        </p:txBody>
      </p:sp>
      <p:grpSp>
        <p:nvGrpSpPr>
          <p:cNvPr id="2" name="Organization Chart 8"/>
          <p:cNvGrpSpPr>
            <a:grpSpLocks/>
          </p:cNvGrpSpPr>
          <p:nvPr/>
        </p:nvGrpSpPr>
        <p:grpSpPr bwMode="auto">
          <a:xfrm>
            <a:off x="228600" y="2057400"/>
            <a:ext cx="8763000" cy="1446213"/>
            <a:chOff x="1152" y="1297"/>
            <a:chExt cx="1872" cy="720"/>
          </a:xfrm>
        </p:grpSpPr>
        <p:cxnSp>
          <p:nvCxnSpPr>
            <p:cNvPr id="60420" name="_s60420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2268" y="1405"/>
              <a:ext cx="144" cy="504"/>
            </a:xfrm>
            <a:prstGeom prst="bentConnector3">
              <a:avLst>
                <a:gd name="adj1" fmla="val 39343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1" name="_s60421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64" y="1405"/>
              <a:ext cx="144" cy="504"/>
            </a:xfrm>
            <a:prstGeom prst="bentConnector3">
              <a:avLst>
                <a:gd name="adj1" fmla="val 39343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60422"/>
            <p:cNvSpPr>
              <a:spLocks noChangeArrowheads="1"/>
            </p:cNvSpPr>
            <p:nvPr/>
          </p:nvSpPr>
          <p:spPr bwMode="auto">
            <a:xfrm>
              <a:off x="1656" y="1297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Виды налогов</a:t>
              </a:r>
            </a:p>
          </p:txBody>
        </p:sp>
        <p:sp>
          <p:nvSpPr>
            <p:cNvPr id="4" name="_s60423"/>
            <p:cNvSpPr>
              <a:spLocks noChangeArrowheads="1"/>
            </p:cNvSpPr>
            <p:nvPr/>
          </p:nvSpPr>
          <p:spPr bwMode="auto">
            <a:xfrm>
              <a:off x="1152" y="1729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Прямые </a:t>
              </a:r>
            </a:p>
          </p:txBody>
        </p:sp>
        <p:sp>
          <p:nvSpPr>
            <p:cNvPr id="5" name="_s60424"/>
            <p:cNvSpPr>
              <a:spLocks noChangeArrowheads="1"/>
            </p:cNvSpPr>
            <p:nvPr/>
          </p:nvSpPr>
          <p:spPr bwMode="auto">
            <a:xfrm>
              <a:off x="2160" y="1729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Косвенные </a:t>
              </a:r>
            </a:p>
          </p:txBody>
        </p:sp>
      </p:grpSp>
      <p:sp>
        <p:nvSpPr>
          <p:cNvPr id="8202" name="Text Box 16"/>
          <p:cNvSpPr txBox="1">
            <a:spLocks noChangeArrowheads="1"/>
          </p:cNvSpPr>
          <p:nvPr/>
        </p:nvSpPr>
        <p:spPr bwMode="auto">
          <a:xfrm>
            <a:off x="152400" y="3581400"/>
            <a:ext cx="4419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Обязательные платежи, взимаемые государством непосредственно с доходов и имущества физических и юридических лиц (подоходный налог, налог на прибыль, налог на имущество).</a:t>
            </a:r>
          </a:p>
        </p:txBody>
      </p:sp>
      <p:sp>
        <p:nvSpPr>
          <p:cNvPr id="8203" name="Text Box 17"/>
          <p:cNvSpPr txBox="1">
            <a:spLocks noChangeArrowheads="1"/>
          </p:cNvSpPr>
          <p:nvPr/>
        </p:nvSpPr>
        <p:spPr bwMode="auto">
          <a:xfrm>
            <a:off x="4648200" y="3581400"/>
            <a:ext cx="4495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Налоги на товары и услуги, включённые в цену товара или в тариф (акцизы, налог с продаж, частично налог на добавленную стоимость).</a:t>
            </a:r>
          </a:p>
        </p:txBody>
      </p:sp>
      <p:pic>
        <p:nvPicPr>
          <p:cNvPr id="820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2300"/>
            <a:ext cx="2362200" cy="19748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8207" name="Text Box 21"/>
          <p:cNvSpPr txBox="1">
            <a:spLocks noChangeArrowheads="1"/>
          </p:cNvSpPr>
          <p:nvPr/>
        </p:nvSpPr>
        <p:spPr bwMode="auto">
          <a:xfrm>
            <a:off x="2514600" y="381000"/>
            <a:ext cx="6629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Налоги</a:t>
            </a:r>
            <a:r>
              <a:rPr lang="ru-RU" sz="2400" b="1">
                <a:solidFill>
                  <a:srgbClr val="A50021"/>
                </a:solidFill>
                <a:latin typeface="Arial" charset="0"/>
              </a:rPr>
              <a:t> – обязательные платежи, взимаемые государством с физических и юридических лиц в государственные и местные бюджеты.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Обязательные невозвратные платежи в пользу государства, осуществляемые плательщиками на основании закона, обозначают понятием</a:t>
            </a:r>
          </a:p>
          <a:p>
            <a:pPr>
              <a:buNone/>
            </a:pPr>
            <a:r>
              <a:rPr lang="ru-RU" dirty="0" smtClean="0"/>
              <a:t>  	 1) 	затраты</a:t>
            </a:r>
          </a:p>
          <a:p>
            <a:pPr>
              <a:buNone/>
            </a:pPr>
            <a:r>
              <a:rPr lang="ru-RU" dirty="0" smtClean="0"/>
              <a:t>  	 2) 	расходы</a:t>
            </a:r>
          </a:p>
          <a:p>
            <a:pPr>
              <a:buNone/>
            </a:pPr>
            <a:r>
              <a:rPr lang="ru-RU" dirty="0" smtClean="0"/>
              <a:t>  	 3) 	доходы</a:t>
            </a:r>
          </a:p>
          <a:p>
            <a:pPr>
              <a:buNone/>
            </a:pPr>
            <a:r>
              <a:rPr lang="ru-RU" dirty="0" smtClean="0"/>
              <a:t>  	 4) 	налоги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План. Озаглавим 2 часть текста.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Молодые годы – время учебы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 основным источникам средств, поступающих в государственный бюджет, относят</a:t>
            </a:r>
          </a:p>
          <a:p>
            <a:pPr>
              <a:buNone/>
            </a:pPr>
            <a:r>
              <a:rPr lang="ru-RU" dirty="0" smtClean="0"/>
              <a:t>  	 1) 	прибыль фирм</a:t>
            </a:r>
          </a:p>
          <a:p>
            <a:pPr>
              <a:buNone/>
            </a:pPr>
            <a:r>
              <a:rPr lang="ru-RU" dirty="0" smtClean="0"/>
              <a:t>  	 2) 	выплаты по полученным кредитам</a:t>
            </a:r>
          </a:p>
          <a:p>
            <a:pPr>
              <a:buNone/>
            </a:pPr>
            <a:r>
              <a:rPr lang="ru-RU" dirty="0" smtClean="0"/>
              <a:t>  	 3) 	зарплату наёмных работников</a:t>
            </a:r>
          </a:p>
          <a:p>
            <a:pPr>
              <a:buNone/>
            </a:pPr>
            <a:r>
              <a:rPr lang="ru-RU" dirty="0" smtClean="0"/>
              <a:t>  	 4) 	прямые и косвенные налоги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К. пришло уведомление из налоговой инспекции о необходимости выплатить налог с гонорара, полученного им от издания книги. О каком виде налога идёт речь?</a:t>
            </a:r>
          </a:p>
          <a:p>
            <a:pPr>
              <a:buNone/>
            </a:pPr>
            <a:r>
              <a:rPr lang="ru-RU" dirty="0" smtClean="0"/>
              <a:t>  	 1) 	о налоге на доходы физических лиц</a:t>
            </a:r>
          </a:p>
          <a:p>
            <a:pPr>
              <a:buNone/>
            </a:pPr>
            <a:r>
              <a:rPr lang="ru-RU" dirty="0" smtClean="0"/>
              <a:t>  	 2) 	о налоге на добавленную стоимость</a:t>
            </a:r>
          </a:p>
          <a:p>
            <a:pPr>
              <a:buNone/>
            </a:pPr>
            <a:r>
              <a:rPr lang="ru-RU" dirty="0" smtClean="0"/>
              <a:t>  	 3) 	об акцизе</a:t>
            </a:r>
          </a:p>
          <a:p>
            <a:pPr>
              <a:buNone/>
            </a:pPr>
            <a:r>
              <a:rPr lang="ru-RU" dirty="0" smtClean="0"/>
              <a:t>  	 4) 	о налоге на имущество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13-процентный налог взимается с доходов физических лиц (граждан). Объектом налога является</a:t>
            </a:r>
          </a:p>
          <a:p>
            <a:pPr>
              <a:buNone/>
            </a:pPr>
            <a:r>
              <a:rPr lang="ru-RU" dirty="0" smtClean="0"/>
              <a:t>  	 1) 	налогоплательщик</a:t>
            </a:r>
          </a:p>
          <a:p>
            <a:pPr>
              <a:buNone/>
            </a:pPr>
            <a:r>
              <a:rPr lang="ru-RU" dirty="0" smtClean="0"/>
              <a:t>  	 2) 	заработная плата</a:t>
            </a:r>
          </a:p>
          <a:p>
            <a:pPr>
              <a:buNone/>
            </a:pPr>
            <a:r>
              <a:rPr lang="ru-RU" dirty="0" smtClean="0"/>
              <a:t>  	 3) 	фирма</a:t>
            </a:r>
          </a:p>
          <a:p>
            <a:pPr>
              <a:buNone/>
            </a:pPr>
            <a:r>
              <a:rPr lang="ru-RU" dirty="0" smtClean="0"/>
              <a:t>  	 4) 	налоговая служба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Какой из приведённых ниже налогов является косвенным?</a:t>
            </a:r>
          </a:p>
          <a:p>
            <a:pPr>
              <a:buNone/>
            </a:pPr>
            <a:r>
              <a:rPr lang="ru-RU" dirty="0" smtClean="0"/>
              <a:t>  	 1) 	на доходы физических лиц</a:t>
            </a:r>
          </a:p>
          <a:p>
            <a:pPr>
              <a:buNone/>
            </a:pPr>
            <a:r>
              <a:rPr lang="ru-RU" dirty="0" smtClean="0"/>
              <a:t>  	 2) 	на добавленную стоимость</a:t>
            </a:r>
          </a:p>
          <a:p>
            <a:pPr>
              <a:buNone/>
            </a:pPr>
            <a:r>
              <a:rPr lang="ru-RU" dirty="0" smtClean="0"/>
              <a:t>  	 3) 	транспортный налог</a:t>
            </a:r>
          </a:p>
          <a:p>
            <a:pPr>
              <a:buNone/>
            </a:pPr>
            <a:r>
              <a:rPr lang="ru-RU" dirty="0" smtClean="0"/>
              <a:t>  	 4) 	на недвижимость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 соответствие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ПРИМЕРЫ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А)</a:t>
            </a:r>
            <a:r>
              <a:rPr lang="ru-RU" dirty="0" smtClean="0"/>
              <a:t>  акцизный сбор</a:t>
            </a:r>
          </a:p>
          <a:p>
            <a:pPr>
              <a:buNone/>
            </a:pPr>
            <a:r>
              <a:rPr lang="ru-RU" b="1" dirty="0" smtClean="0"/>
              <a:t>Б)</a:t>
            </a:r>
            <a:r>
              <a:rPr lang="ru-RU" dirty="0" smtClean="0"/>
              <a:t>  налог на доходы физических лиц</a:t>
            </a:r>
          </a:p>
          <a:p>
            <a:pPr>
              <a:buNone/>
            </a:pPr>
            <a:r>
              <a:rPr lang="ru-RU" b="1" dirty="0" smtClean="0"/>
              <a:t>В)</a:t>
            </a:r>
            <a:r>
              <a:rPr lang="ru-RU" dirty="0" smtClean="0"/>
              <a:t>  транспортный налог</a:t>
            </a:r>
          </a:p>
          <a:p>
            <a:pPr>
              <a:buNone/>
            </a:pPr>
            <a:r>
              <a:rPr lang="ru-RU" b="1" dirty="0" smtClean="0"/>
              <a:t>Г)</a:t>
            </a:r>
            <a:r>
              <a:rPr lang="ru-RU" dirty="0" smtClean="0"/>
              <a:t>  налог с продаж</a:t>
            </a:r>
          </a:p>
          <a:p>
            <a:pPr>
              <a:buNone/>
            </a:pPr>
            <a:r>
              <a:rPr lang="ru-RU" b="1" dirty="0" smtClean="0"/>
              <a:t>Д)</a:t>
            </a:r>
            <a:r>
              <a:rPr lang="ru-RU" dirty="0" smtClean="0"/>
              <a:t>  земельный налог</a:t>
            </a:r>
          </a:p>
          <a:p>
            <a:pPr>
              <a:buNone/>
            </a:pPr>
            <a:r>
              <a:rPr lang="ru-RU" dirty="0" smtClean="0"/>
              <a:t>   </a:t>
            </a:r>
            <a:r>
              <a:rPr lang="ru-RU" b="1" u="sng" dirty="0" smtClean="0"/>
              <a:t>ВИДЫ НАЛОГОВ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1)</a:t>
            </a:r>
            <a:r>
              <a:rPr lang="ru-RU" dirty="0" smtClean="0"/>
              <a:t>  прямые налоги</a:t>
            </a:r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  косвенные налоги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Прямые и косвенные налоги взимаются с граждан и предприятий.</a:t>
            </a:r>
          </a:p>
          <a:p>
            <a:pPr>
              <a:buNone/>
            </a:pPr>
            <a:r>
              <a:rPr lang="ru-RU" dirty="0" smtClean="0"/>
              <a:t>Б. Косвенные налоги необязательны для уплаты.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Одной из целей налоговой политики государства является перераспределение доходов от богатых к бедным с целью стабилизации общественных отношений.</a:t>
            </a:r>
          </a:p>
          <a:p>
            <a:pPr>
              <a:buNone/>
            </a:pPr>
            <a:r>
              <a:rPr lang="ru-RU" dirty="0" smtClean="0"/>
              <a:t>Б. Целями налоговой политики государства являются: обеспечение обороноспособности страны; развитие науки, образования и здравоохранения.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	Налоги –– основной источник доходов государства.</a:t>
            </a:r>
          </a:p>
          <a:p>
            <a:pPr>
              <a:buNone/>
            </a:pPr>
            <a:r>
              <a:rPr lang="ru-RU" dirty="0" smtClean="0"/>
              <a:t>Б.	Транспортный налог относится  к прямым налогам.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Налоги в РФ делятся на федеральные, региональные, местные.</a:t>
            </a:r>
          </a:p>
          <a:p>
            <a:pPr>
              <a:buNone/>
            </a:pPr>
            <a:r>
              <a:rPr lang="ru-RU" dirty="0" smtClean="0"/>
              <a:t>Б. Уплата налогов –– обязанность всех участников экономической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Прямые налоги существуют в виде надбавок к цене определённых товаров.</a:t>
            </a:r>
          </a:p>
          <a:p>
            <a:pPr>
              <a:buNone/>
            </a:pPr>
            <a:r>
              <a:rPr lang="ru-RU" dirty="0" smtClean="0"/>
              <a:t>Б. К прямым налогам относят налог на имущество.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28. Подсказка к 26 заданию – обращение к тексту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Почему, по мнению автора, </a:t>
            </a:r>
            <a:r>
              <a:rPr lang="ru-RU" b="1" dirty="0" smtClean="0"/>
              <a:t>молодому</a:t>
            </a:r>
            <a:r>
              <a:rPr lang="ru-RU" dirty="0" smtClean="0"/>
              <a:t> человеку необходимо </a:t>
            </a:r>
            <a:r>
              <a:rPr lang="ru-RU" b="1" dirty="0" smtClean="0"/>
              <a:t>учиться с самого раннего возраста</a:t>
            </a:r>
            <a:r>
              <a:rPr lang="ru-RU" dirty="0" smtClean="0"/>
              <a:t>? Используя текст, укажите две причины</a:t>
            </a:r>
          </a:p>
          <a:p>
            <a:r>
              <a:rPr lang="ru-RU" dirty="0" smtClean="0"/>
              <a:t>Ответ: - </a:t>
            </a:r>
            <a:r>
              <a:rPr lang="ru-RU" sz="3200" dirty="0" smtClean="0"/>
              <a:t>знания всё растут и усложняются;</a:t>
            </a:r>
          </a:p>
          <a:p>
            <a:pPr lvl="3"/>
            <a:r>
              <a:rPr lang="ru-RU" sz="3200" dirty="0" smtClean="0"/>
              <a:t> именно в молодости ум человека наиболее восприимчив</a:t>
            </a:r>
            <a:r>
              <a:rPr lang="ru-RU" dirty="0" smtClean="0"/>
              <a:t>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Взимание прямых налогов не связано с учётом доходов или имущества.</a:t>
            </a:r>
          </a:p>
          <a:p>
            <a:pPr>
              <a:buNone/>
            </a:pPr>
            <a:r>
              <a:rPr lang="ru-RU" dirty="0" smtClean="0"/>
              <a:t>Б. Налоги с продажи товаров и услуг относятся к косвенным налогам.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Акциз –– вид косвенного налога.</a:t>
            </a:r>
          </a:p>
          <a:p>
            <a:pPr>
              <a:buNone/>
            </a:pPr>
            <a:r>
              <a:rPr lang="ru-RU" dirty="0" smtClean="0"/>
              <a:t>Б. Подоходный налог взимается только с промышленных предприятий.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524000" y="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Экономические цели и функции государства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609600"/>
            <a:ext cx="34194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28600" y="533400"/>
            <a:ext cx="8458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 dirty="0">
                <a:solidFill>
                  <a:srgbClr val="A50021"/>
                </a:solidFill>
                <a:latin typeface="Arial" charset="0"/>
              </a:rPr>
              <a:t>Экономические цели государства: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charset="0"/>
              </a:rPr>
              <a:t>1) повышение </a:t>
            </a:r>
            <a:r>
              <a:rPr lang="ru-RU" sz="2400" b="1" dirty="0">
                <a:latin typeface="Arial" charset="0"/>
              </a:rPr>
              <a:t>благосостояния и                        качества жизни населения в России;                                                           2) обеспечение устойчивых темпов        качественного экономического роста;                                                      3) усиление конкурентных позиций                      России и её регионов в мире;                                                                4) развитие человеческого капитала, повышение пространственной и квалификационной мобильности населения;                                                      </a:t>
            </a:r>
            <a:endParaRPr lang="ru-RU" sz="2400" b="1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charset="0"/>
              </a:rPr>
              <a:t>5</a:t>
            </a:r>
            <a:r>
              <a:rPr lang="ru-RU" sz="2400" b="1" dirty="0">
                <a:latin typeface="Arial" charset="0"/>
              </a:rPr>
              <a:t>) предотвращение отрицательных последствий рыночной системы и др.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152400" y="5410200"/>
            <a:ext cx="883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Государственное регулирование экономики</a:t>
            </a:r>
            <a:r>
              <a:rPr lang="ru-RU" sz="2400" b="1">
                <a:latin typeface="Arial" charset="0"/>
              </a:rPr>
              <a:t> – это целенаправленное воздействие государства на экономику.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524000" y="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Экономические цели и функции государства</a:t>
            </a:r>
          </a:p>
        </p:txBody>
      </p:sp>
      <p:sp>
        <p:nvSpPr>
          <p:cNvPr id="22531" name="AutoShape 7"/>
          <p:cNvSpPr>
            <a:spLocks noChangeArrowheads="1"/>
          </p:cNvSpPr>
          <p:nvPr/>
        </p:nvSpPr>
        <p:spPr bwMode="auto">
          <a:xfrm>
            <a:off x="2209800" y="44958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AutoShape 8"/>
          <p:cNvSpPr>
            <a:spLocks noChangeArrowheads="1"/>
          </p:cNvSpPr>
          <p:nvPr/>
        </p:nvSpPr>
        <p:spPr bwMode="auto">
          <a:xfrm>
            <a:off x="6400800" y="45720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0" y="5029200"/>
            <a:ext cx="441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Налогообложение</a:t>
            </a:r>
            <a:r>
              <a:rPr lang="ru-RU" sz="2400" b="1">
                <a:latin typeface="Arial" charset="0"/>
              </a:rPr>
              <a:t> – процесс установления и взимания налогов в стране.</a:t>
            </a:r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4419600" y="5029200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Государственный бюджет</a:t>
            </a:r>
            <a:r>
              <a:rPr lang="ru-RU" sz="2400" b="1">
                <a:latin typeface="Arial" charset="0"/>
              </a:rPr>
              <a:t> – фонд денежных ресурсов, которым распоряжается правительство страны.</a:t>
            </a:r>
          </a:p>
        </p:txBody>
      </p:sp>
      <p:sp>
        <p:nvSpPr>
          <p:cNvPr id="22537" name="Text Box 15"/>
          <p:cNvSpPr txBox="1">
            <a:spLocks noChangeArrowheads="1"/>
          </p:cNvSpPr>
          <p:nvPr/>
        </p:nvSpPr>
        <p:spPr bwMode="auto">
          <a:xfrm>
            <a:off x="381000" y="40386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Способы воздействия государства на экономику</a:t>
            </a:r>
          </a:p>
        </p:txBody>
      </p:sp>
      <p:sp>
        <p:nvSpPr>
          <p:cNvPr id="22538" name="Text Box 16"/>
          <p:cNvSpPr txBox="1">
            <a:spLocks noChangeArrowheads="1"/>
          </p:cNvSpPr>
          <p:nvPr/>
        </p:nvSpPr>
        <p:spPr bwMode="auto">
          <a:xfrm>
            <a:off x="152400" y="533400"/>
            <a:ext cx="81534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 dirty="0">
                <a:solidFill>
                  <a:srgbClr val="A50021"/>
                </a:solidFill>
                <a:latin typeface="Arial" charset="0"/>
              </a:rPr>
              <a:t>Экономические функции государства: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latin typeface="Arial" charset="0"/>
              </a:rPr>
              <a:t>1) создание условий для стабильного экономического роста;                                                        2) производство общественных благ;                            3) ограничение отрицательных и стимулирование положительных внешних эффектов;                               4) организация денежного обращения;                               5) законодательное регулирование.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4"/>
          <p:cNvSpPr>
            <a:spLocks noChangeArrowheads="1"/>
          </p:cNvSpPr>
          <p:nvPr/>
        </p:nvSpPr>
        <p:spPr bwMode="auto">
          <a:xfrm>
            <a:off x="1524000" y="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Экономические цели и функции государства</a:t>
            </a:r>
          </a:p>
        </p:txBody>
      </p:sp>
      <p:grpSp>
        <p:nvGrpSpPr>
          <p:cNvPr id="2" name="Organization Chart 6"/>
          <p:cNvGrpSpPr>
            <a:grpSpLocks/>
          </p:cNvGrpSpPr>
          <p:nvPr/>
        </p:nvGrpSpPr>
        <p:grpSpPr bwMode="auto">
          <a:xfrm>
            <a:off x="381000" y="1905000"/>
            <a:ext cx="8458200" cy="1905000"/>
            <a:chOff x="1152" y="1297"/>
            <a:chExt cx="1872" cy="720"/>
          </a:xfrm>
        </p:grpSpPr>
        <p:cxnSp>
          <p:nvCxnSpPr>
            <p:cNvPr id="61444" name="_s61444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2268" y="1405"/>
              <a:ext cx="144" cy="504"/>
            </a:xfrm>
            <a:prstGeom prst="bentConnector3">
              <a:avLst>
                <a:gd name="adj1" fmla="val 3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45" name="_s61445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64" y="1405"/>
              <a:ext cx="144" cy="504"/>
            </a:xfrm>
            <a:prstGeom prst="bentConnector3">
              <a:avLst>
                <a:gd name="adj1" fmla="val 3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61446"/>
            <p:cNvSpPr>
              <a:spLocks noChangeArrowheads="1"/>
            </p:cNvSpPr>
            <p:nvPr/>
          </p:nvSpPr>
          <p:spPr bwMode="auto">
            <a:xfrm>
              <a:off x="1656" y="1297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Бюджет</a:t>
              </a:r>
            </a:p>
          </p:txBody>
        </p:sp>
        <p:sp>
          <p:nvSpPr>
            <p:cNvPr id="4" name="_s61447"/>
            <p:cNvSpPr>
              <a:spLocks noChangeArrowheads="1"/>
            </p:cNvSpPr>
            <p:nvPr/>
          </p:nvSpPr>
          <p:spPr bwMode="auto">
            <a:xfrm>
              <a:off x="1152" y="1729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</a:t>
              </a:r>
            </a:p>
          </p:txBody>
        </p:sp>
        <p:sp>
          <p:nvSpPr>
            <p:cNvPr id="5" name="_s61448"/>
            <p:cNvSpPr>
              <a:spLocks noChangeArrowheads="1"/>
            </p:cNvSpPr>
            <p:nvPr/>
          </p:nvSpPr>
          <p:spPr bwMode="auto">
            <a:xfrm>
              <a:off x="2160" y="1729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Расходы </a:t>
              </a:r>
            </a:p>
          </p:txBody>
        </p:sp>
      </p:grp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304800" y="4038600"/>
            <a:ext cx="4191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>
                <a:latin typeface="Arial" charset="0"/>
              </a:rPr>
              <a:t> налоговые поступления;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>
                <a:latin typeface="Arial" charset="0"/>
              </a:rPr>
              <a:t> государственные займы;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>
                <a:latin typeface="Arial" charset="0"/>
              </a:rPr>
              <a:t> эмиссия бумажных и кредитных денег и др.</a:t>
            </a: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4724400" y="3886200"/>
            <a:ext cx="4191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>
                <a:latin typeface="Arial" charset="0"/>
              </a:rPr>
              <a:t> приоритетные области развития экономики;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>
                <a:latin typeface="Arial" charset="0"/>
              </a:rPr>
              <a:t> социально-культурные программы;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>
                <a:latin typeface="Arial" charset="0"/>
              </a:rPr>
              <a:t> оборона;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>
                <a:latin typeface="Arial" charset="0"/>
              </a:rPr>
              <a:t> управление и др.</a:t>
            </a:r>
          </a:p>
        </p:txBody>
      </p:sp>
      <p:sp>
        <p:nvSpPr>
          <p:cNvPr id="9228" name="Text Box 16"/>
          <p:cNvSpPr txBox="1">
            <a:spLocks noChangeArrowheads="1"/>
          </p:cNvSpPr>
          <p:nvPr/>
        </p:nvSpPr>
        <p:spPr bwMode="auto">
          <a:xfrm>
            <a:off x="533400" y="3810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Государственный бюджет</a:t>
            </a:r>
            <a:r>
              <a:rPr lang="ru-RU" sz="2400" b="1">
                <a:latin typeface="Arial" charset="0"/>
              </a:rPr>
              <a:t> – роспись доходов и расходов государства на определённый период.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Общественное благо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благо, которое потребляется коллективно всеми гражданами независимо от того, платят они за него или нет. </a:t>
            </a:r>
          </a:p>
          <a:p>
            <a:pPr>
              <a:buNone/>
            </a:pPr>
            <a:r>
              <a:rPr lang="ru-RU" b="1" dirty="0" smtClean="0"/>
              <a:t>Примеры</a:t>
            </a:r>
          </a:p>
          <a:p>
            <a:r>
              <a:rPr lang="ru-RU" dirty="0" smtClean="0"/>
              <a:t>маяк, направляющий моряков ночью, светит всем, до кого доходит его свет</a:t>
            </a:r>
          </a:p>
          <a:p>
            <a:r>
              <a:rPr lang="ru-RU" dirty="0" smtClean="0"/>
              <a:t>Правопорядок</a:t>
            </a:r>
          </a:p>
          <a:p>
            <a:r>
              <a:rPr lang="ru-RU" dirty="0" smtClean="0"/>
              <a:t>Оборона </a:t>
            </a:r>
          </a:p>
          <a:p>
            <a:r>
              <a:rPr lang="ru-RU" dirty="0" smtClean="0"/>
              <a:t>общественный транспорт</a:t>
            </a:r>
          </a:p>
          <a:p>
            <a:r>
              <a:rPr lang="ru-RU" dirty="0" smtClean="0"/>
              <a:t>Дороги</a:t>
            </a:r>
          </a:p>
          <a:p>
            <a:r>
              <a:rPr lang="ru-RU" dirty="0" smtClean="0"/>
              <a:t>Библиотека</a:t>
            </a:r>
          </a:p>
          <a:p>
            <a:r>
              <a:rPr lang="ru-RU" dirty="0" smtClean="0"/>
              <a:t>Мост </a:t>
            </a:r>
          </a:p>
          <a:p>
            <a:r>
              <a:rPr lang="ru-RU" dirty="0" smtClean="0"/>
              <a:t>Поликлиника</a:t>
            </a:r>
          </a:p>
          <a:p>
            <a:r>
              <a:rPr lang="ru-RU" dirty="0" smtClean="0"/>
              <a:t>Парк</a:t>
            </a:r>
          </a:p>
          <a:p>
            <a:r>
              <a:rPr lang="ru-RU" dirty="0" smtClean="0"/>
              <a:t>Пожарная охрана</a:t>
            </a:r>
          </a:p>
          <a:p>
            <a:r>
              <a:rPr lang="ru-RU" dirty="0" smtClean="0"/>
              <a:t>Освещение улиц</a:t>
            </a:r>
            <a:endParaRPr lang="ru-RU" dirty="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Государство финансирует систему здравоохранения. Какую экономическую функцию при этом выполняет государство?</a:t>
            </a:r>
          </a:p>
          <a:p>
            <a:pPr>
              <a:buNone/>
            </a:pPr>
            <a:r>
              <a:rPr lang="ru-RU" dirty="0" smtClean="0"/>
              <a:t>  	 1) 	наполнение государственного бюджета</a:t>
            </a:r>
          </a:p>
          <a:p>
            <a:pPr>
              <a:buNone/>
            </a:pPr>
            <a:r>
              <a:rPr lang="ru-RU" dirty="0" smtClean="0"/>
              <a:t>  	 2) 	правовое регулирование экономики</a:t>
            </a:r>
          </a:p>
          <a:p>
            <a:pPr>
              <a:buNone/>
            </a:pPr>
            <a:r>
              <a:rPr lang="ru-RU" dirty="0" smtClean="0"/>
              <a:t>  	 3) 	регулирование денежной массы в обращении</a:t>
            </a:r>
          </a:p>
          <a:p>
            <a:pPr>
              <a:buNone/>
            </a:pPr>
            <a:r>
              <a:rPr lang="ru-RU" dirty="0" smtClean="0"/>
              <a:t>  	 4) 	производство общественных благ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Правительство приняло меры по укреплению курса национальной валюты и снижению инфляции. Какую экономическую функцию государства иллюстрирует данный пример?</a:t>
            </a:r>
          </a:p>
          <a:p>
            <a:pPr>
              <a:buNone/>
            </a:pPr>
            <a:r>
              <a:rPr lang="ru-RU" dirty="0" smtClean="0"/>
              <a:t>  	 1) 	поддержание устойчивости финансовой системы</a:t>
            </a:r>
          </a:p>
          <a:p>
            <a:pPr>
              <a:buNone/>
            </a:pPr>
            <a:r>
              <a:rPr lang="ru-RU" dirty="0" smtClean="0"/>
              <a:t>  	 2) 	правовое регулирование экономики</a:t>
            </a:r>
          </a:p>
          <a:p>
            <a:pPr>
              <a:buNone/>
            </a:pPr>
            <a:r>
              <a:rPr lang="ru-RU" dirty="0" smtClean="0"/>
              <a:t>  	 3) 	регулирование отношений между работниками и работодателями</a:t>
            </a:r>
          </a:p>
          <a:p>
            <a:pPr>
              <a:buNone/>
            </a:pPr>
            <a:r>
              <a:rPr lang="ru-RU" dirty="0" smtClean="0"/>
              <a:t>  	 4) 	защита конкуренции от монополизма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Государство в рыночной экономике выполняет различные функции. Что относится к правовому регулированию экономической деятельности?</a:t>
            </a:r>
          </a:p>
          <a:p>
            <a:pPr>
              <a:buNone/>
            </a:pPr>
            <a:r>
              <a:rPr lang="ru-RU" dirty="0" smtClean="0"/>
              <a:t>  	 1) 	эмиссия денег</a:t>
            </a:r>
          </a:p>
          <a:p>
            <a:pPr>
              <a:buNone/>
            </a:pPr>
            <a:r>
              <a:rPr lang="ru-RU" dirty="0" smtClean="0"/>
              <a:t>  	 2) 	выплата пенсий и социальных пособий</a:t>
            </a:r>
          </a:p>
          <a:p>
            <a:pPr>
              <a:buNone/>
            </a:pPr>
            <a:r>
              <a:rPr lang="ru-RU" dirty="0" smtClean="0"/>
              <a:t>  	 3) 	принятие Налогового кодекса</a:t>
            </a:r>
          </a:p>
          <a:p>
            <a:pPr>
              <a:buNone/>
            </a:pPr>
            <a:r>
              <a:rPr lang="ru-RU" dirty="0" smtClean="0"/>
              <a:t>  	 4) 	введение в оборот новой денежной купюры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 стране Z государство создаёт благоприятные условия для развития малого бизнеса. Непосредственным следствием этого может стать</a:t>
            </a:r>
          </a:p>
          <a:p>
            <a:pPr>
              <a:buNone/>
            </a:pPr>
            <a:r>
              <a:rPr lang="ru-RU" dirty="0" smtClean="0"/>
              <a:t>  	 1) 	техническая модернизация производства</a:t>
            </a:r>
          </a:p>
          <a:p>
            <a:pPr>
              <a:buNone/>
            </a:pPr>
            <a:r>
              <a:rPr lang="ru-RU" dirty="0" smtClean="0"/>
              <a:t>  	 2) 	возникновение дефицита государственного бюджета</a:t>
            </a:r>
          </a:p>
          <a:p>
            <a:pPr>
              <a:buNone/>
            </a:pPr>
            <a:r>
              <a:rPr lang="ru-RU" dirty="0" smtClean="0"/>
              <a:t>  	 3) 	рост количества частных предприятий</a:t>
            </a:r>
          </a:p>
          <a:p>
            <a:pPr>
              <a:buNone/>
            </a:pPr>
            <a:r>
              <a:rPr lang="ru-RU" dirty="0" smtClean="0"/>
              <a:t>  	 4) 	снижение потребительских расходов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И вот тут я слышу тяжкий вздох молодого человека: какую же скучную жизнь вы предлагает нашей молодёжи! Только учиться. А где же отдых, развлечения? Что же, нам и не радоваться?</a:t>
            </a:r>
          </a:p>
          <a:p>
            <a:pPr>
              <a:buNone/>
            </a:pPr>
            <a:r>
              <a:rPr lang="ru-RU" dirty="0" smtClean="0"/>
              <a:t>Да нет же. Приобретение навыков и знаний - это тот же спорт. Учение тяжело, когда мы не умеем найти в нём радость. Надо любить учиться и формы отдыха и развлечений выбирать умные, способные также чему-то научить, развить в нас какие-то способности, которые понадобятся в жизни...</a:t>
            </a:r>
          </a:p>
          <a:p>
            <a:pPr>
              <a:buNone/>
            </a:pPr>
            <a:r>
              <a:rPr lang="ru-RU" dirty="0" smtClean="0"/>
              <a:t>Учитесь любить учиться!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Установите соответствие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/>
              <a:t>ПРИМЕРЫ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А)</a:t>
            </a:r>
            <a:r>
              <a:rPr lang="ru-RU" dirty="0" smtClean="0"/>
              <a:t>  установление таможенных пошлин</a:t>
            </a:r>
          </a:p>
          <a:p>
            <a:pPr>
              <a:buNone/>
            </a:pPr>
            <a:r>
              <a:rPr lang="ru-RU" b="1" dirty="0" smtClean="0"/>
              <a:t>Б)</a:t>
            </a:r>
            <a:r>
              <a:rPr lang="ru-RU" dirty="0" smtClean="0"/>
              <a:t>  правовое обеспечение конкуренции</a:t>
            </a:r>
          </a:p>
          <a:p>
            <a:pPr>
              <a:buNone/>
            </a:pPr>
            <a:r>
              <a:rPr lang="ru-RU" b="1" dirty="0" smtClean="0"/>
              <a:t>В)</a:t>
            </a:r>
            <a:r>
              <a:rPr lang="ru-RU" dirty="0" smtClean="0"/>
              <a:t>  предоставление коммунальных услуг</a:t>
            </a:r>
          </a:p>
          <a:p>
            <a:pPr>
              <a:buNone/>
            </a:pPr>
            <a:r>
              <a:rPr lang="ru-RU" b="1" dirty="0" smtClean="0"/>
              <a:t>Г)</a:t>
            </a:r>
            <a:r>
              <a:rPr lang="ru-RU" dirty="0" smtClean="0"/>
              <a:t>  строительство дорог общегосударственного значения</a:t>
            </a:r>
          </a:p>
          <a:p>
            <a:pPr>
              <a:buNone/>
            </a:pPr>
            <a:r>
              <a:rPr lang="ru-RU" b="1" dirty="0" smtClean="0"/>
              <a:t>Д)</a:t>
            </a:r>
            <a:r>
              <a:rPr lang="ru-RU" dirty="0" smtClean="0"/>
              <a:t>  техническое переоснащение медицинских учреждений</a:t>
            </a:r>
          </a:p>
          <a:p>
            <a:pPr>
              <a:buNone/>
            </a:pPr>
            <a:r>
              <a:rPr lang="ru-RU" dirty="0" smtClean="0"/>
              <a:t>   </a:t>
            </a:r>
            <a:r>
              <a:rPr lang="ru-RU" b="1" u="sng" dirty="0" smtClean="0"/>
              <a:t>ФУНКЦИИ ГОСУДАРСТВА В РЫНОЧНОЙ ЭКОНОМИКЕ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1)</a:t>
            </a:r>
            <a:r>
              <a:rPr lang="ru-RU" dirty="0" smtClean="0"/>
              <a:t> регулирование рыночных отношений</a:t>
            </a:r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 производство общественных благ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11222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Установите соответствие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/>
              <a:t>ПРИМЕРЫ ДЕЯТЕЛЬНОСТИ ГОСУДАРСТВА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А)</a:t>
            </a:r>
            <a:r>
              <a:rPr lang="ru-RU" dirty="0" smtClean="0"/>
              <a:t>  правовое обеспечение конкуренции</a:t>
            </a:r>
          </a:p>
          <a:p>
            <a:pPr>
              <a:buNone/>
            </a:pPr>
            <a:r>
              <a:rPr lang="ru-RU" b="1" dirty="0" smtClean="0"/>
              <a:t>Б)</a:t>
            </a:r>
            <a:r>
              <a:rPr lang="ru-RU" dirty="0" smtClean="0"/>
              <a:t>  борьба с монополизацией экономики</a:t>
            </a:r>
          </a:p>
          <a:p>
            <a:pPr>
              <a:buNone/>
            </a:pPr>
            <a:r>
              <a:rPr lang="ru-RU" b="1" dirty="0" smtClean="0"/>
              <a:t>В)</a:t>
            </a:r>
            <a:r>
              <a:rPr lang="ru-RU" dirty="0" smtClean="0"/>
              <a:t>  организация работы общественного транспорта</a:t>
            </a:r>
          </a:p>
          <a:p>
            <a:pPr>
              <a:buNone/>
            </a:pPr>
            <a:r>
              <a:rPr lang="ru-RU" b="1" dirty="0" smtClean="0"/>
              <a:t>Г)</a:t>
            </a:r>
            <a:r>
              <a:rPr lang="ru-RU" dirty="0" smtClean="0"/>
              <a:t>  выплата пособий многодетным семьям</a:t>
            </a:r>
          </a:p>
          <a:p>
            <a:pPr>
              <a:buNone/>
            </a:pPr>
            <a:r>
              <a:rPr lang="ru-RU" b="1" dirty="0" smtClean="0"/>
              <a:t>Д)</a:t>
            </a:r>
            <a:r>
              <a:rPr lang="ru-RU" dirty="0" smtClean="0"/>
              <a:t>  предоставление коммунальных услуг</a:t>
            </a:r>
          </a:p>
          <a:p>
            <a:pPr>
              <a:buNone/>
            </a:pPr>
            <a:r>
              <a:rPr lang="ru-RU" dirty="0" smtClean="0"/>
              <a:t>   </a:t>
            </a:r>
            <a:r>
              <a:rPr lang="ru-RU" b="1" u="sng" dirty="0" smtClean="0"/>
              <a:t>ФУНКЦИИ ГОСУДАРСТВА В РЫНОЧНОЙ ЭКОНОМИКЕ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1)</a:t>
            </a:r>
            <a:r>
              <a:rPr lang="ru-RU" dirty="0" smtClean="0"/>
              <a:t> производство общественных благ</a:t>
            </a:r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 регулирование рыночных отношений</a:t>
            </a:r>
          </a:p>
          <a:p>
            <a:pPr>
              <a:buNone/>
            </a:pPr>
            <a:r>
              <a:rPr lang="ru-RU" b="1" dirty="0" smtClean="0"/>
              <a:t>3)</a:t>
            </a:r>
            <a:r>
              <a:rPr lang="ru-RU" dirty="0" smtClean="0"/>
              <a:t> социальное обеспечение населения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Установите соответствие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/>
              <a:t>ПРИМЕРЫ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А)</a:t>
            </a:r>
            <a:r>
              <a:rPr lang="ru-RU" dirty="0" smtClean="0"/>
              <a:t>  обеспечение охраны правопорядка</a:t>
            </a:r>
          </a:p>
          <a:p>
            <a:pPr>
              <a:buNone/>
            </a:pPr>
            <a:r>
              <a:rPr lang="ru-RU" b="1" dirty="0" smtClean="0"/>
              <a:t>Б)</a:t>
            </a:r>
            <a:r>
              <a:rPr lang="ru-RU" dirty="0" smtClean="0"/>
              <a:t> организация работы общественного транспорта</a:t>
            </a:r>
          </a:p>
          <a:p>
            <a:pPr>
              <a:buNone/>
            </a:pPr>
            <a:r>
              <a:rPr lang="ru-RU" b="1" dirty="0" smtClean="0"/>
              <a:t>В)</a:t>
            </a:r>
            <a:r>
              <a:rPr lang="ru-RU" dirty="0" smtClean="0"/>
              <a:t> выплата пенсий, субсидий</a:t>
            </a:r>
          </a:p>
          <a:p>
            <a:pPr>
              <a:buNone/>
            </a:pPr>
            <a:r>
              <a:rPr lang="ru-RU" b="1" dirty="0" smtClean="0"/>
              <a:t>Г)</a:t>
            </a:r>
            <a:r>
              <a:rPr lang="ru-RU" dirty="0" smtClean="0"/>
              <a:t> государственное финансирование строительства диагностических медицинских центров</a:t>
            </a:r>
          </a:p>
          <a:p>
            <a:pPr>
              <a:buNone/>
            </a:pPr>
            <a:r>
              <a:rPr lang="ru-RU" b="1" dirty="0" smtClean="0"/>
              <a:t>Д) </a:t>
            </a:r>
            <a:r>
              <a:rPr lang="ru-RU" dirty="0" smtClean="0"/>
              <a:t>бесплатное обеспечение отдельных групп граждан лекарственными препаратами</a:t>
            </a:r>
          </a:p>
          <a:p>
            <a:pPr>
              <a:buNone/>
            </a:pPr>
            <a:r>
              <a:rPr lang="ru-RU" dirty="0" smtClean="0"/>
              <a:t>   </a:t>
            </a:r>
            <a:r>
              <a:rPr lang="ru-RU" b="1" u="sng" dirty="0" smtClean="0"/>
              <a:t>ФУНКЦИИ ГОСУДАРСТВА В РЫНОЧНОЙ ЭКОНОМИКЕ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1)</a:t>
            </a:r>
            <a:r>
              <a:rPr lang="ru-RU" dirty="0" smtClean="0"/>
              <a:t> социальное обеспечение населения</a:t>
            </a:r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 производство общественных благ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И вот тут я слышу тяжкий вздох молодого человека: какую же скучную </a:t>
            </a:r>
            <a:r>
              <a:rPr lang="ru-RU" b="1" dirty="0" smtClean="0"/>
              <a:t>жизнь</a:t>
            </a:r>
            <a:r>
              <a:rPr lang="ru-RU" dirty="0" smtClean="0"/>
              <a:t> вы </a:t>
            </a:r>
            <a:r>
              <a:rPr lang="ru-RU" b="1" dirty="0" smtClean="0"/>
              <a:t>предлагает</a:t>
            </a:r>
            <a:r>
              <a:rPr lang="ru-RU" dirty="0" smtClean="0"/>
              <a:t> нашей </a:t>
            </a:r>
            <a:r>
              <a:rPr lang="ru-RU" b="1" dirty="0" smtClean="0"/>
              <a:t>молодёжи</a:t>
            </a:r>
            <a:r>
              <a:rPr lang="ru-RU" dirty="0" smtClean="0"/>
              <a:t>! </a:t>
            </a:r>
            <a:r>
              <a:rPr lang="ru-RU" b="1" u="sng" dirty="0" smtClean="0"/>
              <a:t>Только учиться</a:t>
            </a:r>
            <a:r>
              <a:rPr lang="ru-RU" dirty="0" smtClean="0"/>
              <a:t>. А где же отдых, развлечения? </a:t>
            </a:r>
            <a:r>
              <a:rPr lang="ru-RU" u="sng" dirty="0" smtClean="0"/>
              <a:t>Что же, нам и не радоваться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Да нет же. Приобретение навыков и знаний - это тот же спорт. </a:t>
            </a:r>
            <a:r>
              <a:rPr lang="ru-RU" b="1" u="sng" dirty="0" smtClean="0"/>
              <a:t>Учение тяжело, когда мы не умеем найти в нём радость</a:t>
            </a:r>
            <a:r>
              <a:rPr lang="ru-RU" dirty="0" smtClean="0"/>
              <a:t>. Надо любить учиться и формы отдыха и развлечений выбирать умные, способные также чему-то научить, развить в нас какие-то способности, которые понадобятся в жизни...</a:t>
            </a:r>
          </a:p>
          <a:p>
            <a:pPr>
              <a:buNone/>
            </a:pPr>
            <a:r>
              <a:rPr lang="ru-RU" dirty="0" smtClean="0"/>
              <a:t>Учитесь любить учиться!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План. Озаглавим 3 часть текста.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Уметь найти радость в учебе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Составьте план текста. Для этого выделите основные </a:t>
            </a:r>
            <a:r>
              <a:rPr lang="ru-RU" b="1" dirty="0" smtClean="0"/>
              <a:t>СМЫСЛОВЫЕ</a:t>
            </a:r>
            <a:r>
              <a:rPr lang="ru-RU" dirty="0" smtClean="0"/>
              <a:t> фрагменты текста и ОЗАГЛАВЬТЕ  каждый из них.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29. Подсказка к 26 заданию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Какие </a:t>
            </a:r>
            <a:r>
              <a:rPr lang="ru-RU" i="1" u="sng" dirty="0" smtClean="0"/>
              <a:t>формы отдыха и развлечений автор рекомендует молодёжи</a:t>
            </a:r>
            <a:r>
              <a:rPr lang="ru-RU" dirty="0" smtClean="0"/>
              <a:t>? Приведите два примера таких форм; в каждом случае укажите, какие качества развивает данная форма.</a:t>
            </a:r>
          </a:p>
          <a:p>
            <a:r>
              <a:rPr lang="ru-RU" dirty="0" smtClean="0"/>
              <a:t>Ответ: автор рекомендует </a:t>
            </a:r>
            <a:r>
              <a:rPr lang="ru-RU" u="sng" dirty="0" smtClean="0"/>
              <a:t>«умные» формы отдыха и развлечений</a:t>
            </a:r>
            <a:r>
              <a:rPr lang="ru-RU" dirty="0" smtClean="0"/>
              <a:t>, способные также чему-то научить, развить в нас способности, которые понадобятся в жизни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29. Подсказка к 26 заданию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Какие формы отдыха и развлечений автор рекомендует молодёжи? Приведите </a:t>
            </a:r>
            <a:r>
              <a:rPr lang="ru-RU" i="1" u="sng" dirty="0" smtClean="0"/>
              <a:t>два примера таких форм</a:t>
            </a:r>
            <a:r>
              <a:rPr lang="ru-RU" dirty="0" smtClean="0"/>
              <a:t>; в каждом случае </a:t>
            </a:r>
            <a:r>
              <a:rPr lang="ru-RU" b="1" u="sng" dirty="0" smtClean="0"/>
              <a:t>укажите, какие качества </a:t>
            </a:r>
            <a:r>
              <a:rPr lang="ru-RU" dirty="0" smtClean="0"/>
              <a:t>развивает данная форма.</a:t>
            </a:r>
          </a:p>
          <a:p>
            <a:pPr lvl="0">
              <a:buNone/>
            </a:pPr>
            <a:r>
              <a:rPr lang="ru-RU" dirty="0" smtClean="0"/>
              <a:t>Ответ:</a:t>
            </a:r>
          </a:p>
          <a:p>
            <a:r>
              <a:rPr lang="ru-RU" dirty="0" smtClean="0"/>
              <a:t> </a:t>
            </a:r>
            <a:r>
              <a:rPr lang="ru-RU" u="sng" dirty="0" smtClean="0"/>
              <a:t>занятия в спортивной секции </a:t>
            </a:r>
            <a:r>
              <a:rPr lang="ru-RU" dirty="0" smtClean="0"/>
              <a:t>развивают силу, ловкость, волевые качества, умения взаимодействовать с партнёрами и соперниками;</a:t>
            </a:r>
          </a:p>
          <a:p>
            <a:r>
              <a:rPr lang="ru-RU" u="sng" dirty="0" smtClean="0"/>
              <a:t>чтение художественных произведений </a:t>
            </a:r>
            <a:r>
              <a:rPr lang="ru-RU" dirty="0" smtClean="0"/>
              <a:t>развивает воображение, чувство сопереживания; расширяет представления о мире и человеке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текста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273050">
              <a:buFont typeface="+mj-lt"/>
              <a:buAutoNum type="arabicPeriod"/>
            </a:pPr>
            <a:r>
              <a:rPr lang="ru-RU" sz="3200" dirty="0" smtClean="0"/>
              <a:t>роль образования в XXI в.;</a:t>
            </a:r>
          </a:p>
          <a:p>
            <a:pPr marL="0" lvl="2" indent="273050">
              <a:buFont typeface="+mj-lt"/>
              <a:buAutoNum type="arabicPeriod"/>
            </a:pPr>
            <a:r>
              <a:rPr lang="ru-RU" sz="3200" dirty="0" smtClean="0"/>
              <a:t>нравственная ответственность человека науки;</a:t>
            </a:r>
          </a:p>
          <a:p>
            <a:pPr marL="0" lvl="2" indent="273050">
              <a:buFont typeface="+mj-lt"/>
              <a:buAutoNum type="arabicPeriod"/>
            </a:pPr>
            <a:r>
              <a:rPr lang="ru-RU" sz="3200" dirty="0" smtClean="0"/>
              <a:t>молодые годы - время учёбы;</a:t>
            </a:r>
          </a:p>
          <a:p>
            <a:pPr marL="0" lvl="2" indent="273050">
              <a:buFont typeface="+mj-lt"/>
              <a:buAutoNum type="arabicPeriod"/>
            </a:pPr>
            <a:r>
              <a:rPr lang="ru-RU" sz="3200" dirty="0" smtClean="0"/>
              <a:t>уметь найти радость в учёбе.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Экономика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Понятие «Экономика»: </a:t>
            </a:r>
          </a:p>
        </p:txBody>
      </p:sp>
      <p:sp>
        <p:nvSpPr>
          <p:cNvPr id="12292" name="Подзаголовок 5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6958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 древнегреческого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dirty="0" err="1" smtClean="0">
                <a:solidFill>
                  <a:srgbClr val="C00000"/>
                </a:solidFill>
              </a:rPr>
              <a:t>οἶκος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дом, хозяйство,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νόμος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— ном, территория управления хозяйствованием и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правило, закон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>
              <a:buFont typeface="Wingdings 2" pitchFamily="18" charset="2"/>
              <a:buNone/>
              <a:defRPr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- буквально «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правила ведения хозяйства дома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3.1 Экономика, ее роль в жизни общества</a:t>
            </a:r>
          </a:p>
          <a:p>
            <a:pPr>
              <a:buNone/>
            </a:pPr>
            <a:r>
              <a:rPr lang="ru-RU" sz="2400" dirty="0" smtClean="0"/>
              <a:t>3.2 Товары и услуги, ресурсы и потребности, ограниченность ресурсов</a:t>
            </a:r>
          </a:p>
          <a:p>
            <a:pPr>
              <a:buNone/>
            </a:pPr>
            <a:r>
              <a:rPr lang="ru-RU" sz="2400" dirty="0" smtClean="0"/>
              <a:t>3.3 Экономические системы и собственность</a:t>
            </a:r>
          </a:p>
          <a:p>
            <a:pPr>
              <a:buNone/>
            </a:pPr>
            <a:r>
              <a:rPr lang="ru-RU" sz="2400" dirty="0" smtClean="0"/>
              <a:t>3.4 Производство, производительность труда. Разделение труда и специализация</a:t>
            </a:r>
          </a:p>
          <a:p>
            <a:pPr>
              <a:buNone/>
            </a:pPr>
            <a:r>
              <a:rPr lang="ru-RU" sz="2400" dirty="0" smtClean="0"/>
              <a:t>3.5 Обмен, торговля</a:t>
            </a:r>
          </a:p>
          <a:p>
            <a:pPr>
              <a:buNone/>
            </a:pPr>
            <a:r>
              <a:rPr lang="ru-RU" sz="2400" dirty="0" smtClean="0"/>
              <a:t>3.6 Рынок и рыночный механизм</a:t>
            </a:r>
          </a:p>
          <a:p>
            <a:pPr>
              <a:buNone/>
            </a:pPr>
            <a:r>
              <a:rPr lang="ru-RU" sz="2400" dirty="0" smtClean="0"/>
              <a:t>3.7 Предпринимательство. Малое предпринимательство и фермерское хозяйство</a:t>
            </a:r>
          </a:p>
          <a:p>
            <a:pPr>
              <a:buNone/>
            </a:pPr>
            <a:r>
              <a:rPr lang="ru-RU" sz="2400" dirty="0" smtClean="0"/>
              <a:t>3.8 Деньги</a:t>
            </a:r>
          </a:p>
          <a:p>
            <a:pPr>
              <a:buNone/>
            </a:pPr>
            <a:r>
              <a:rPr lang="ru-RU" sz="2400" dirty="0" smtClean="0"/>
              <a:t>3.9 Заработная плата и стимулирование труда</a:t>
            </a:r>
          </a:p>
          <a:p>
            <a:pPr>
              <a:buNone/>
            </a:pPr>
            <a:r>
              <a:rPr lang="ru-RU" sz="2400" dirty="0" smtClean="0"/>
              <a:t>3.10 Неравенство доходов и экономические меры социальной поддержки</a:t>
            </a:r>
          </a:p>
          <a:p>
            <a:pPr>
              <a:buNone/>
            </a:pPr>
            <a:r>
              <a:rPr lang="ru-RU" sz="2400" dirty="0" smtClean="0"/>
              <a:t>3.11 Налоги, уплачиваемые гражданами</a:t>
            </a:r>
          </a:p>
          <a:p>
            <a:pPr>
              <a:buNone/>
            </a:pPr>
            <a:r>
              <a:rPr lang="ru-RU" sz="2400" dirty="0" smtClean="0"/>
              <a:t>3.12 Экономические цели и функции государства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3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Экономика: как наука и как хозяйство</a:t>
            </a:r>
            <a:endParaRPr lang="ru-RU" sz="4400" dirty="0" smtClean="0">
              <a:solidFill>
                <a:srgbClr val="002060"/>
              </a:solidFill>
            </a:endParaRPr>
          </a:p>
        </p:txBody>
      </p:sp>
      <p:sp>
        <p:nvSpPr>
          <p:cNvPr id="13316" name="Содержимое 4"/>
          <p:cNvSpPr>
            <a:spLocks noGrp="1"/>
          </p:cNvSpPr>
          <p:nvPr>
            <p:ph idx="1"/>
          </p:nvPr>
        </p:nvSpPr>
        <p:spPr>
          <a:xfrm>
            <a:off x="457200" y="1700213"/>
            <a:ext cx="8686800" cy="4624387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Отношения в системе производства, распределения, обмена, потребления (1)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Совокупность знаний, расчеты, прогнозы, анализ хозяйственной деятельности (2)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(1) хозяйство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(2) наука</a:t>
            </a:r>
          </a:p>
          <a:p>
            <a:endParaRPr lang="ru-RU" sz="2800" dirty="0" smtClean="0">
              <a:solidFill>
                <a:srgbClr val="01672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52400" y="381000"/>
            <a:ext cx="4191000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 b="1">
                <a:solidFill>
                  <a:srgbClr val="A50021"/>
                </a:solidFill>
                <a:latin typeface="Arial" charset="0"/>
              </a:rPr>
              <a:t>Макроэкономика</a:t>
            </a:r>
            <a:r>
              <a:rPr lang="ru-RU" sz="2400" b="1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400" b="1">
                <a:latin typeface="Arial" charset="0"/>
              </a:rPr>
              <a:t>– это наука, изучающая такие крупномасштабные экономические явления, как: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 b="1">
                <a:latin typeface="Arial" charset="0"/>
              </a:rPr>
              <a:t>экономический рост;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 b="1">
                <a:latin typeface="Arial" charset="0"/>
              </a:rPr>
              <a:t>инфляция;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 b="1">
                <a:latin typeface="Arial" charset="0"/>
              </a:rPr>
              <a:t>безработица;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 b="1">
                <a:latin typeface="Arial" charset="0"/>
              </a:rPr>
              <a:t>конкуренция;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 b="1">
                <a:latin typeface="Arial" charset="0"/>
              </a:rPr>
              <a:t>налоги;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 b="1">
                <a:latin typeface="Arial" charset="0"/>
              </a:rPr>
              <a:t>ВВП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 b="1">
                <a:latin typeface="Arial" charset="0"/>
              </a:rPr>
              <a:t>международная торговля и др.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5105400" y="381000"/>
            <a:ext cx="38862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 b="1">
                <a:solidFill>
                  <a:srgbClr val="A50021"/>
                </a:solidFill>
                <a:latin typeface="Arial" charset="0"/>
              </a:rPr>
              <a:t>Микроэкономика</a:t>
            </a:r>
            <a:r>
              <a:rPr lang="ru-RU" sz="2400" b="1">
                <a:latin typeface="Arial" charset="0"/>
              </a:rPr>
              <a:t> – это наука, изучающая деятельность экономических единиц, таких, как: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 b="1">
                <a:latin typeface="Arial" charset="0"/>
              </a:rPr>
              <a:t>семейные хозяйства;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 b="1">
                <a:latin typeface="Arial" charset="0"/>
              </a:rPr>
              <a:t>фирмы;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 b="1">
                <a:latin typeface="Arial" charset="0"/>
              </a:rPr>
              <a:t>государственные предприятия и учреждения и др.</a:t>
            </a:r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>
            <a:off x="3810000" y="533400"/>
            <a:ext cx="1295400" cy="228600"/>
          </a:xfrm>
          <a:prstGeom prst="leftRightArrow">
            <a:avLst>
              <a:gd name="adj1" fmla="val 50000"/>
              <a:gd name="adj2" fmla="val 113333"/>
            </a:avLst>
          </a:prstGeom>
          <a:solidFill>
            <a:schemeClr val="accent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Экономика как наука и как хозяйство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Существует несколько значений понятия «экономика». Что иллюстрирует экономику </a:t>
            </a:r>
            <a:r>
              <a:rPr lang="ru-RU" b="1" dirty="0" smtClean="0"/>
              <a:t>как хозяйство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  	 1) 	открытие сети продовольственных гипермаркетов</a:t>
            </a:r>
          </a:p>
          <a:p>
            <a:pPr>
              <a:buNone/>
            </a:pPr>
            <a:r>
              <a:rPr lang="ru-RU" dirty="0" smtClean="0"/>
              <a:t>  	 2) 	расчёт показателей государственного бюджета</a:t>
            </a:r>
          </a:p>
          <a:p>
            <a:pPr>
              <a:buNone/>
            </a:pPr>
            <a:r>
              <a:rPr lang="ru-RU" dirty="0" smtClean="0"/>
              <a:t>  	 3) 	объяснение причин роста инфляции</a:t>
            </a:r>
          </a:p>
          <a:p>
            <a:pPr>
              <a:buNone/>
            </a:pPr>
            <a:r>
              <a:rPr lang="ru-RU" dirty="0" smtClean="0"/>
              <a:t>  	 4) 	прогнозирование спроса на товары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Существует несколько значений понятия «экономика». Что иллюстрирует экономику </a:t>
            </a:r>
            <a:r>
              <a:rPr lang="ru-RU" b="1" dirty="0" smtClean="0"/>
              <a:t>как хозяйство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  	 1) 	анализ изменения показателей биржевой активности</a:t>
            </a:r>
          </a:p>
          <a:p>
            <a:pPr>
              <a:buNone/>
            </a:pPr>
            <a:r>
              <a:rPr lang="ru-RU" dirty="0" smtClean="0"/>
              <a:t>  	 2) 	объяснение причин роста инфляции</a:t>
            </a:r>
          </a:p>
          <a:p>
            <a:pPr>
              <a:buNone/>
            </a:pPr>
            <a:r>
              <a:rPr lang="ru-RU" dirty="0" smtClean="0"/>
              <a:t>  	 3) 	выявление закономерностей формирования спроса</a:t>
            </a:r>
          </a:p>
          <a:p>
            <a:pPr>
              <a:buNone/>
            </a:pPr>
            <a:r>
              <a:rPr lang="ru-RU" dirty="0" smtClean="0"/>
              <a:t>  	 4) 	оказание населению парикмахерских услуг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Четкое последовательное представление частей содержания изученного текста в кратких формулировках отражающих тему и/или основную идею соответствующего </a:t>
            </a:r>
            <a:r>
              <a:rPr lang="ru-RU" dirty="0" err="1" smtClean="0"/>
              <a:t>фагмента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Существует несколько значений понятия «экономика». Что из перечисленного иллюстрирует экономику </a:t>
            </a:r>
            <a:r>
              <a:rPr lang="ru-RU" b="1" dirty="0" smtClean="0"/>
              <a:t>как науку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  	 1) 	оказание населению банковских услуг</a:t>
            </a:r>
          </a:p>
          <a:p>
            <a:pPr>
              <a:buNone/>
            </a:pPr>
            <a:r>
              <a:rPr lang="ru-RU" dirty="0" smtClean="0"/>
              <a:t>  	 2) 	изучение роли государства  в экономике</a:t>
            </a:r>
          </a:p>
          <a:p>
            <a:pPr>
              <a:buNone/>
            </a:pPr>
            <a:r>
              <a:rPr lang="ru-RU" dirty="0" smtClean="0"/>
              <a:t>  	 3) 	продажа продукции фермерских хозяйств</a:t>
            </a:r>
          </a:p>
          <a:p>
            <a:pPr>
              <a:buNone/>
            </a:pPr>
            <a:r>
              <a:rPr lang="ru-RU" dirty="0" smtClean="0"/>
              <a:t>  	 4) 	продажа акций предприятий на бирже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Существует несколько значений понятия «экономика». Какая позиция иллюстрирует экономику </a:t>
            </a:r>
            <a:r>
              <a:rPr lang="ru-RU" b="1" dirty="0" smtClean="0"/>
              <a:t>как науку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  	 1) 	расширение сети продуктовых магазинов</a:t>
            </a:r>
          </a:p>
          <a:p>
            <a:pPr>
              <a:buNone/>
            </a:pPr>
            <a:r>
              <a:rPr lang="ru-RU" dirty="0" smtClean="0"/>
              <a:t>  	 2) 	оказание населению услуг по ремонту бытовой техники</a:t>
            </a:r>
          </a:p>
          <a:p>
            <a:pPr>
              <a:buNone/>
            </a:pPr>
            <a:r>
              <a:rPr lang="ru-RU" dirty="0" smtClean="0"/>
              <a:t>  	 3) 	открытие детской спортивной школы в областном центре</a:t>
            </a:r>
          </a:p>
          <a:p>
            <a:pPr>
              <a:buNone/>
            </a:pPr>
            <a:r>
              <a:rPr lang="ru-RU" dirty="0" smtClean="0"/>
              <a:t>  	 4) 	анализ причин роста цен на молочную продукцию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экономики в жизни общества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Верны ли следующие суждения о роли экономики в жизни общества?</a:t>
            </a:r>
          </a:p>
          <a:p>
            <a:pPr>
              <a:buNone/>
            </a:pPr>
            <a:r>
              <a:rPr lang="ru-RU" dirty="0" smtClean="0"/>
              <a:t>А. Экономика обеспечивает удовлетворение потребностей людей.</a:t>
            </a:r>
          </a:p>
          <a:p>
            <a:pPr>
              <a:buNone/>
            </a:pPr>
            <a:r>
              <a:rPr lang="ru-RU" dirty="0" smtClean="0"/>
              <a:t>Б. Экономика, прежде всего, закрепляет и обеспечивает равенство прав граждан.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экономики в жизни общества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Верны ли следующие суждения о роли экономики в жизни общества?</a:t>
            </a:r>
          </a:p>
          <a:p>
            <a:pPr>
              <a:buNone/>
            </a:pPr>
            <a:r>
              <a:rPr lang="ru-RU" dirty="0" smtClean="0"/>
              <a:t>А. Экономика обеспечивает людей материальными благами.</a:t>
            </a:r>
          </a:p>
          <a:p>
            <a:pPr>
              <a:buNone/>
            </a:pPr>
            <a:r>
              <a:rPr lang="ru-RU" dirty="0" smtClean="0"/>
              <a:t>Б. Экономика исследует становление и развитие общества в целом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экономики в жизни общества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Верны ли следующие суждения о роли экономики в жизни общества?</a:t>
            </a:r>
          </a:p>
          <a:p>
            <a:pPr>
              <a:buNone/>
            </a:pPr>
            <a:r>
              <a:rPr lang="ru-RU" dirty="0" smtClean="0"/>
              <a:t>А. Экономика исследует политическую организацию общества, проблемы внутренней и внешней политики.</a:t>
            </a:r>
          </a:p>
          <a:p>
            <a:pPr>
              <a:buNone/>
            </a:pPr>
            <a:r>
              <a:rPr lang="ru-RU" dirty="0" smtClean="0"/>
              <a:t>Б. Экономика изучает способы распределения обществом ограниченных ресурсов.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 соответствие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 </a:t>
            </a:r>
            <a:r>
              <a:rPr lang="ru-RU" b="1" u="sng" dirty="0" smtClean="0"/>
              <a:t>ПРИМЕРЫ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А)</a:t>
            </a:r>
            <a:r>
              <a:rPr lang="ru-RU" dirty="0" smtClean="0"/>
              <a:t> Работники участвуют в управлении своим предприятием.</a:t>
            </a:r>
          </a:p>
          <a:p>
            <a:pPr>
              <a:buNone/>
            </a:pPr>
            <a:r>
              <a:rPr lang="ru-RU" b="1" dirty="0" smtClean="0"/>
              <a:t>Б)</a:t>
            </a:r>
            <a:r>
              <a:rPr lang="ru-RU" dirty="0" smtClean="0"/>
              <a:t> Банк предоставил предпринимателю кредит на закупку нового оборудования.</a:t>
            </a:r>
          </a:p>
          <a:p>
            <a:pPr>
              <a:buNone/>
            </a:pPr>
            <a:r>
              <a:rPr lang="ru-RU" b="1" dirty="0" smtClean="0"/>
              <a:t>В)</a:t>
            </a:r>
            <a:r>
              <a:rPr lang="ru-RU" dirty="0" smtClean="0"/>
              <a:t> Иван был принят на работу в строительную фирму.</a:t>
            </a:r>
          </a:p>
          <a:p>
            <a:pPr>
              <a:buNone/>
            </a:pPr>
            <a:r>
              <a:rPr lang="ru-RU" b="1" dirty="0" smtClean="0"/>
              <a:t>Г)</a:t>
            </a:r>
            <a:r>
              <a:rPr lang="ru-RU" dirty="0" smtClean="0"/>
              <a:t> Анна открыла накопительный счёт в отделении пенсионного фонда.</a:t>
            </a:r>
          </a:p>
          <a:p>
            <a:pPr>
              <a:buNone/>
            </a:pPr>
            <a:r>
              <a:rPr lang="ru-RU" b="1" dirty="0" smtClean="0"/>
              <a:t>Д)</a:t>
            </a:r>
            <a:r>
              <a:rPr lang="ru-RU" dirty="0" smtClean="0"/>
              <a:t> Инженер проинструктировал работника предприятия по технике безопасности на производстве.</a:t>
            </a:r>
          </a:p>
          <a:p>
            <a:pPr>
              <a:buNone/>
            </a:pPr>
            <a:r>
              <a:rPr lang="ru-RU" dirty="0" smtClean="0"/>
              <a:t>  </a:t>
            </a:r>
          </a:p>
          <a:p>
            <a:pPr>
              <a:buNone/>
            </a:pPr>
            <a:r>
              <a:rPr lang="ru-RU" b="1" u="sng" dirty="0" smtClean="0"/>
              <a:t>ВИДЫ ЭКОНОМИЧЕСКИХ ОТНОШЕНИЙ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1)</a:t>
            </a:r>
            <a:r>
              <a:rPr lang="ru-RU" dirty="0" smtClean="0"/>
              <a:t> трудовые</a:t>
            </a:r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 финансовые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54200" y="0"/>
            <a:ext cx="6902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Товары и услуги, ресурсы и потребности, ограниченность ресурсов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724400" y="1196752"/>
            <a:ext cx="4419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Услуга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– результат полезной деятельности предприятий (организаций) и отдельных лиц, направленной на удовлетворение определённых потребностей населения и общества.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381000" y="381000"/>
            <a:ext cx="381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Товар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– продукт труда, произведённый для продажи на рынке.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467544" y="1700808"/>
            <a:ext cx="3810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 b="1" u="sng" dirty="0">
                <a:solidFill>
                  <a:srgbClr val="A50021"/>
                </a:solidFill>
                <a:latin typeface="Arial" charset="0"/>
              </a:rPr>
              <a:t>Свойства товара:</a:t>
            </a:r>
            <a:r>
              <a:rPr lang="ru-RU" sz="2400" b="1" dirty="0">
                <a:latin typeface="Arial" charset="0"/>
              </a:rPr>
              <a:t> </a:t>
            </a:r>
            <a:endParaRPr lang="ru-RU" sz="2400" b="1" dirty="0" smtClean="0"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 b="1" dirty="0" smtClean="0">
                <a:latin typeface="Arial" charset="0"/>
              </a:rPr>
              <a:t>Удовлетворяет потребность людей в чём-либо;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 b="1" dirty="0" smtClean="0">
                <a:latin typeface="Arial" charset="0"/>
              </a:rPr>
              <a:t>Имеет </a:t>
            </a:r>
            <a:r>
              <a:rPr lang="ru-RU" sz="2400" b="1" dirty="0">
                <a:latin typeface="Arial" charset="0"/>
              </a:rPr>
              <a:t>определённое соотношение с другими товарами, в соответствии с которыми товары могут обмениваться.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Любой продукт, предназначенный для продажи или обмена на рынке, называют</a:t>
            </a:r>
          </a:p>
          <a:p>
            <a:pPr>
              <a:buNone/>
            </a:pPr>
            <a:r>
              <a:rPr lang="ru-RU" dirty="0" smtClean="0"/>
              <a:t>  	 1) 	деньгами</a:t>
            </a:r>
          </a:p>
          <a:p>
            <a:pPr>
              <a:buNone/>
            </a:pPr>
            <a:r>
              <a:rPr lang="ru-RU" dirty="0" smtClean="0"/>
              <a:t>  	 2) 	ресурсом</a:t>
            </a:r>
          </a:p>
          <a:p>
            <a:pPr>
              <a:buNone/>
            </a:pPr>
            <a:r>
              <a:rPr lang="ru-RU" dirty="0" smtClean="0"/>
              <a:t>  	 3) 	ценой</a:t>
            </a:r>
          </a:p>
          <a:p>
            <a:pPr>
              <a:buNone/>
            </a:pPr>
            <a:r>
              <a:rPr lang="ru-RU" dirty="0" smtClean="0"/>
              <a:t>  	 4) 	товаром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 какому виду экономической деятельности относится продажа товаров в магазине?</a:t>
            </a:r>
          </a:p>
          <a:p>
            <a:pPr>
              <a:buNone/>
            </a:pPr>
            <a:r>
              <a:rPr lang="ru-RU" dirty="0" smtClean="0"/>
              <a:t>  	 1) 	производству</a:t>
            </a:r>
          </a:p>
          <a:p>
            <a:pPr>
              <a:buNone/>
            </a:pPr>
            <a:r>
              <a:rPr lang="ru-RU" dirty="0" smtClean="0"/>
              <a:t>  	 2) 	распределению</a:t>
            </a:r>
          </a:p>
          <a:p>
            <a:pPr>
              <a:buNone/>
            </a:pPr>
            <a:r>
              <a:rPr lang="ru-RU" dirty="0" smtClean="0"/>
              <a:t>  	 3) 	обмену</a:t>
            </a:r>
          </a:p>
          <a:p>
            <a:pPr>
              <a:buNone/>
            </a:pPr>
            <a:r>
              <a:rPr lang="ru-RU" dirty="0" smtClean="0"/>
              <a:t>  	 4) 	потреблению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Систему взаимодействия покупателей и продавцов для совершения ими сделок купли-продажи товаров и услуг называют</a:t>
            </a:r>
          </a:p>
          <a:p>
            <a:pPr>
              <a:buNone/>
            </a:pPr>
            <a:r>
              <a:rPr lang="ru-RU" dirty="0" smtClean="0"/>
              <a:t>  	 1) 	рынком</a:t>
            </a:r>
          </a:p>
          <a:p>
            <a:pPr>
              <a:buNone/>
            </a:pPr>
            <a:r>
              <a:rPr lang="ru-RU" dirty="0" smtClean="0"/>
              <a:t>  	 2) 	спросом</a:t>
            </a:r>
          </a:p>
          <a:p>
            <a:pPr>
              <a:buNone/>
            </a:pPr>
            <a:r>
              <a:rPr lang="ru-RU" dirty="0" smtClean="0"/>
              <a:t>  	 3) 	предложением</a:t>
            </a:r>
          </a:p>
          <a:p>
            <a:pPr>
              <a:buNone/>
            </a:pPr>
            <a:r>
              <a:rPr lang="ru-RU" dirty="0" smtClean="0"/>
              <a:t>  	 4) 	производством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Внимательно прочитать текст</a:t>
            </a:r>
          </a:p>
          <a:p>
            <a:r>
              <a:rPr lang="ru-RU" dirty="0" smtClean="0"/>
              <a:t>Во время чтения </a:t>
            </a:r>
            <a:r>
              <a:rPr lang="ru-RU" b="1" dirty="0" smtClean="0"/>
              <a:t>ПОДЧЕРКИВАТЬ </a:t>
            </a:r>
            <a:r>
              <a:rPr lang="ru-RU" dirty="0" smtClean="0"/>
              <a:t>главные, на ваш взгляд, слова или словосочетания в каждом абзаце</a:t>
            </a:r>
          </a:p>
          <a:p>
            <a:r>
              <a:rPr lang="ru-RU" dirty="0" smtClean="0"/>
              <a:t>Попытаться </a:t>
            </a:r>
            <a:r>
              <a:rPr lang="ru-RU" b="1" dirty="0" smtClean="0"/>
              <a:t>ОЗАГЛАВИТЬ</a:t>
            </a:r>
            <a:r>
              <a:rPr lang="ru-RU" dirty="0" smtClean="0"/>
              <a:t> текст. О чем идет речь в тексте? Кратко проговорить или записать</a:t>
            </a:r>
          </a:p>
          <a:p>
            <a:r>
              <a:rPr lang="ru-RU" dirty="0" smtClean="0"/>
              <a:t>Посмотреть </a:t>
            </a:r>
            <a:r>
              <a:rPr lang="ru-RU" b="1" dirty="0" smtClean="0"/>
              <a:t>КОЛИЧЕСТВО</a:t>
            </a:r>
            <a:r>
              <a:rPr lang="ru-RU" dirty="0" smtClean="0"/>
              <a:t> абзацев или статей, которые необходимо озаглавить</a:t>
            </a:r>
          </a:p>
          <a:p>
            <a:r>
              <a:rPr lang="ru-RU" dirty="0" smtClean="0"/>
              <a:t>Прочитать  задания №27 – 31, чаще всего в формулировках этих заданий есть </a:t>
            </a:r>
            <a:r>
              <a:rPr lang="ru-RU" b="1" dirty="0" smtClean="0"/>
              <a:t>ПОДСКАЗКИ</a:t>
            </a:r>
            <a:r>
              <a:rPr lang="ru-RU" dirty="0" smtClean="0"/>
              <a:t> для заголовков пунктов плана.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Установите соответствие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ПРИМЕРЫ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А)</a:t>
            </a:r>
            <a:r>
              <a:rPr lang="ru-RU" dirty="0" smtClean="0"/>
              <a:t> стрижка волос в салоне красоты</a:t>
            </a:r>
          </a:p>
          <a:p>
            <a:pPr>
              <a:buNone/>
            </a:pPr>
            <a:r>
              <a:rPr lang="ru-RU" b="1" dirty="0" smtClean="0"/>
              <a:t>Б)</a:t>
            </a:r>
            <a:r>
              <a:rPr lang="ru-RU" dirty="0" smtClean="0"/>
              <a:t> стиральная машинка</a:t>
            </a:r>
          </a:p>
          <a:p>
            <a:pPr>
              <a:buNone/>
            </a:pPr>
            <a:r>
              <a:rPr lang="ru-RU" b="1" dirty="0" smtClean="0"/>
              <a:t>В)</a:t>
            </a:r>
            <a:r>
              <a:rPr lang="ru-RU" dirty="0" smtClean="0"/>
              <a:t> организация туристической поездки</a:t>
            </a:r>
          </a:p>
          <a:p>
            <a:pPr>
              <a:buNone/>
            </a:pPr>
            <a:r>
              <a:rPr lang="ru-RU" b="1" dirty="0" smtClean="0"/>
              <a:t>Г)</a:t>
            </a:r>
            <a:r>
              <a:rPr lang="ru-RU" dirty="0" smtClean="0"/>
              <a:t> гоночный автомобиль</a:t>
            </a:r>
          </a:p>
          <a:p>
            <a:pPr>
              <a:buNone/>
            </a:pPr>
            <a:r>
              <a:rPr lang="ru-RU" b="1" dirty="0" smtClean="0"/>
              <a:t>Д)</a:t>
            </a:r>
            <a:r>
              <a:rPr lang="ru-RU" dirty="0" smtClean="0"/>
              <a:t> пара обуви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u="sng" dirty="0" smtClean="0"/>
              <a:t>ВИДЫ ЭКОНОМИЧЕСКОГО ПРОДУКТА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1)</a:t>
            </a:r>
            <a:r>
              <a:rPr lang="ru-RU" dirty="0" smtClean="0"/>
              <a:t> товар</a:t>
            </a:r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 услуга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154200" y="0"/>
            <a:ext cx="6902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Товары и услуги, ресурсы и потребности, ограниченность ресурсов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52400" y="1828800"/>
            <a:ext cx="3048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Ресурсы</a:t>
            </a:r>
            <a:r>
              <a:rPr lang="ru-RU" sz="2400" b="1" u="sng">
                <a:latin typeface="Arial" charset="0"/>
              </a:rPr>
              <a:t> </a:t>
            </a:r>
            <a:r>
              <a:rPr lang="ru-RU" sz="2400" b="1">
                <a:latin typeface="Arial" charset="0"/>
              </a:rPr>
              <a:t>– денежные средства, ценности, запасы, возможности, источники средств, доходов.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638800" y="1828800"/>
            <a:ext cx="3352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Факторы производства</a:t>
            </a:r>
            <a:r>
              <a:rPr lang="ru-RU" sz="2400" b="1">
                <a:latin typeface="Arial" charset="0"/>
              </a:rPr>
              <a:t> – ресурсы, участвующие в процессе производства.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457200" y="381000"/>
            <a:ext cx="845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Экономические потребности</a:t>
            </a:r>
            <a:r>
              <a:rPr lang="ru-RU" sz="2400" b="1">
                <a:latin typeface="Arial" charset="0"/>
              </a:rPr>
              <a:t> – внутренние мотивы, побуждающие к экономической деятельности.    </a:t>
            </a: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Блага</a:t>
            </a:r>
            <a:r>
              <a:rPr lang="ru-RU" sz="2400" b="1">
                <a:latin typeface="Arial" charset="0"/>
              </a:rPr>
              <a:t> – средства, удовлетворяющие потребности.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228600" y="3429000"/>
            <a:ext cx="8686800" cy="2743200"/>
            <a:chOff x="1152" y="1297"/>
            <a:chExt cx="3887" cy="720"/>
          </a:xfrm>
        </p:grpSpPr>
        <p:cxnSp>
          <p:nvCxnSpPr>
            <p:cNvPr id="1028" name="_s1028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3780" y="900"/>
              <a:ext cx="144" cy="1513"/>
            </a:xfrm>
            <a:prstGeom prst="bentConnector3">
              <a:avLst>
                <a:gd name="adj1" fmla="val 20810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3276" y="1404"/>
              <a:ext cx="144" cy="505"/>
            </a:xfrm>
            <a:prstGeom prst="bentConnector3">
              <a:avLst>
                <a:gd name="adj1" fmla="val 20810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772" y="1405"/>
              <a:ext cx="144" cy="503"/>
            </a:xfrm>
            <a:prstGeom prst="bentConnector3">
              <a:avLst>
                <a:gd name="adj1" fmla="val 20810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268" y="901"/>
              <a:ext cx="144" cy="1511"/>
            </a:xfrm>
            <a:prstGeom prst="bentConnector3">
              <a:avLst>
                <a:gd name="adj1" fmla="val 20810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2"/>
            <p:cNvSpPr>
              <a:spLocks noChangeArrowheads="1"/>
            </p:cNvSpPr>
            <p:nvPr/>
          </p:nvSpPr>
          <p:spPr bwMode="auto">
            <a:xfrm>
              <a:off x="2663" y="1297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EEBE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Факторы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производ-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ства </a:t>
              </a:r>
            </a:p>
          </p:txBody>
        </p:sp>
        <p:sp>
          <p:nvSpPr>
            <p:cNvPr id="4" name="_s1033"/>
            <p:cNvSpPr>
              <a:spLocks noChangeArrowheads="1"/>
            </p:cNvSpPr>
            <p:nvPr/>
          </p:nvSpPr>
          <p:spPr bwMode="auto">
            <a:xfrm>
              <a:off x="1152" y="1729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EEBE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Труд</a:t>
              </a: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5" name="_s1034"/>
            <p:cNvSpPr>
              <a:spLocks noChangeArrowheads="1"/>
            </p:cNvSpPr>
            <p:nvPr/>
          </p:nvSpPr>
          <p:spPr bwMode="auto">
            <a:xfrm>
              <a:off x="2160" y="1729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EEBE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Земля </a:t>
              </a:r>
            </a:p>
          </p:txBody>
        </p:sp>
        <p:sp>
          <p:nvSpPr>
            <p:cNvPr id="6" name="_s1035"/>
            <p:cNvSpPr>
              <a:spLocks noChangeArrowheads="1"/>
            </p:cNvSpPr>
            <p:nvPr/>
          </p:nvSpPr>
          <p:spPr bwMode="auto">
            <a:xfrm>
              <a:off x="3168" y="1729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EEBE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Капитал </a:t>
              </a:r>
            </a:p>
          </p:txBody>
        </p:sp>
        <p:sp>
          <p:nvSpPr>
            <p:cNvPr id="7" name="_s1036"/>
            <p:cNvSpPr>
              <a:spLocks noChangeArrowheads="1"/>
            </p:cNvSpPr>
            <p:nvPr/>
          </p:nvSpPr>
          <p:spPr bwMode="auto">
            <a:xfrm>
              <a:off x="4176" y="1729"/>
              <a:ext cx="863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EEBE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Предприни-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мательство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Экономические блага специально производятся для удовлетворения потребностей отдельных людей и общества в целом.</a:t>
            </a:r>
          </a:p>
          <a:p>
            <a:pPr>
              <a:buNone/>
            </a:pPr>
            <a:r>
              <a:rPr lang="ru-RU" dirty="0" smtClean="0"/>
              <a:t>Б. Ограниченность экономических благ заставляет людей рационально хозяйствовать и делать экономический выбор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Заголовок 3"/>
          <p:cNvSpPr>
            <a:spLocks noGrp="1"/>
          </p:cNvSpPr>
          <p:nvPr>
            <p:ph type="title"/>
          </p:nvPr>
        </p:nvSpPr>
        <p:spPr>
          <a:xfrm>
            <a:off x="468313" y="476250"/>
            <a:ext cx="8675687" cy="1008063"/>
          </a:xfrm>
        </p:spPr>
        <p:txBody>
          <a:bodyPr/>
          <a:lstStyle/>
          <a:p>
            <a:pPr algn="ctr"/>
            <a:r>
              <a:rPr lang="ru-RU" sz="2800" b="1" smtClean="0"/>
              <a:t>Прочитайте текст. Выделите в тексте основные ВИДЫ и примеры экономических ресурсов</a:t>
            </a:r>
            <a:endParaRPr lang="ru-RU" sz="28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Содержимое 8"/>
          <p:cNvSpPr>
            <a:spLocks noGrp="1"/>
          </p:cNvSpPr>
          <p:nvPr>
            <p:ph sz="quarter" idx="2"/>
          </p:nvPr>
        </p:nvSpPr>
        <p:spPr>
          <a:xfrm>
            <a:off x="0" y="1557338"/>
            <a:ext cx="9396413" cy="48037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Важнейший экономический ресурс – земля, включает в себя все полезное, что дано природой: полезные ископаемые, леса, поля, пашни, реки, моря.</a:t>
            </a:r>
          </a:p>
          <a:p>
            <a:r>
              <a:rPr lang="ru-RU" dirty="0" smtClean="0"/>
              <a:t>Другим ресурсом является труд человека: высококвалифицированный и малоквалифицированный, умственный и физический.</a:t>
            </a:r>
          </a:p>
          <a:p>
            <a:r>
              <a:rPr lang="ru-RU" dirty="0" smtClean="0"/>
              <a:t>Экономический ресурс в форме денег, имущества, средств производства, орудий труда, оборудования принято называть капиталом (от лат. </a:t>
            </a:r>
            <a:r>
              <a:rPr lang="la-Latn" i="1" dirty="0" smtClean="0"/>
              <a:t>Capitalis</a:t>
            </a:r>
            <a:r>
              <a:rPr lang="ru-RU" i="1" dirty="0" smtClean="0"/>
              <a:t> – </a:t>
            </a:r>
            <a:r>
              <a:rPr lang="ru-RU" dirty="0" smtClean="0"/>
              <a:t>главный, основной).</a:t>
            </a:r>
          </a:p>
          <a:p>
            <a:r>
              <a:rPr lang="ru-RU" dirty="0" smtClean="0"/>
              <a:t>Еще одним важным ресурсом являются предпринимательские способности, которые используются в процессе производства и при принятии управленческих решений: управленческие и организаторские навыки, навыки контроля и координации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Установите соответствие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numCol="2">
            <a:normAutofit lnSpcReduction="10000"/>
          </a:bodyPr>
          <a:lstStyle/>
          <a:p>
            <a:pPr>
              <a:buNone/>
            </a:pPr>
            <a:r>
              <a:rPr lang="ru-RU" b="1" u="sng" dirty="0" smtClean="0"/>
              <a:t>ФАКТОРЫ ПРОИЗВОДСТВА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А)</a:t>
            </a:r>
            <a:r>
              <a:rPr lang="ru-RU" dirty="0" smtClean="0"/>
              <a:t> здание завода</a:t>
            </a:r>
          </a:p>
          <a:p>
            <a:pPr>
              <a:buNone/>
            </a:pPr>
            <a:r>
              <a:rPr lang="ru-RU" b="1" dirty="0" smtClean="0"/>
              <a:t>Б)</a:t>
            </a:r>
            <a:r>
              <a:rPr lang="ru-RU" dirty="0" smtClean="0"/>
              <a:t> полезные ископаемые</a:t>
            </a:r>
          </a:p>
          <a:p>
            <a:pPr>
              <a:buNone/>
            </a:pPr>
            <a:r>
              <a:rPr lang="ru-RU" b="1" dirty="0" smtClean="0"/>
              <a:t>В)</a:t>
            </a:r>
            <a:r>
              <a:rPr lang="ru-RU" dirty="0" smtClean="0"/>
              <a:t> станки и оборудование</a:t>
            </a:r>
          </a:p>
          <a:p>
            <a:pPr>
              <a:buNone/>
            </a:pPr>
            <a:r>
              <a:rPr lang="ru-RU" b="1" dirty="0" smtClean="0"/>
              <a:t>Г)</a:t>
            </a:r>
            <a:r>
              <a:rPr lang="ru-RU" dirty="0" smtClean="0"/>
              <a:t> стройматериалы</a:t>
            </a:r>
          </a:p>
          <a:p>
            <a:pPr>
              <a:buNone/>
            </a:pPr>
            <a:r>
              <a:rPr lang="ru-RU" b="1" dirty="0" smtClean="0"/>
              <a:t>Д)</a:t>
            </a:r>
            <a:r>
              <a:rPr lang="ru-RU" dirty="0" smtClean="0"/>
              <a:t> работники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u="sng" dirty="0" smtClean="0"/>
              <a:t>ВИДЫ РЕСУРСОВ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1)</a:t>
            </a:r>
            <a:r>
              <a:rPr lang="ru-RU" dirty="0" smtClean="0"/>
              <a:t> земля</a:t>
            </a:r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 капитал</a:t>
            </a:r>
          </a:p>
          <a:p>
            <a:pPr>
              <a:buNone/>
            </a:pPr>
            <a:r>
              <a:rPr lang="ru-RU" b="1" dirty="0" smtClean="0"/>
              <a:t>3)</a:t>
            </a:r>
            <a:r>
              <a:rPr lang="ru-RU" dirty="0" smtClean="0"/>
              <a:t> труд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 факторам (ресурсам) производства относится</a:t>
            </a:r>
          </a:p>
          <a:p>
            <a:pPr>
              <a:buNone/>
            </a:pPr>
            <a:r>
              <a:rPr lang="ru-RU" dirty="0" smtClean="0"/>
              <a:t>  	 1) 	земля</a:t>
            </a:r>
          </a:p>
          <a:p>
            <a:pPr>
              <a:buNone/>
            </a:pPr>
            <a:r>
              <a:rPr lang="ru-RU" dirty="0" smtClean="0"/>
              <a:t>  	 2) 	предложение</a:t>
            </a:r>
          </a:p>
          <a:p>
            <a:pPr>
              <a:buNone/>
            </a:pPr>
            <a:r>
              <a:rPr lang="ru-RU" dirty="0" smtClean="0"/>
              <a:t>  	 3) 	спрос</a:t>
            </a:r>
          </a:p>
          <a:p>
            <a:pPr>
              <a:buNone/>
            </a:pPr>
            <a:r>
              <a:rPr lang="ru-RU" dirty="0" smtClean="0"/>
              <a:t>  	 4) 	конкуренция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 факторам (ресурсам) производства относится</a:t>
            </a:r>
          </a:p>
          <a:p>
            <a:pPr>
              <a:buNone/>
            </a:pPr>
            <a:r>
              <a:rPr lang="ru-RU" dirty="0" smtClean="0"/>
              <a:t>  	 1) 	затраты</a:t>
            </a:r>
          </a:p>
          <a:p>
            <a:pPr>
              <a:buNone/>
            </a:pPr>
            <a:r>
              <a:rPr lang="ru-RU" dirty="0" smtClean="0"/>
              <a:t>  	 2) 	предложение</a:t>
            </a:r>
          </a:p>
          <a:p>
            <a:pPr>
              <a:buNone/>
            </a:pPr>
            <a:r>
              <a:rPr lang="ru-RU" dirty="0" smtClean="0"/>
              <a:t>  	 3) 	спрос</a:t>
            </a:r>
          </a:p>
          <a:p>
            <a:pPr>
              <a:buNone/>
            </a:pPr>
            <a:r>
              <a:rPr lang="ru-RU" dirty="0" smtClean="0"/>
              <a:t>  	 4) 	капитал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Фирма построила теплицы на арендованном участке земли, где на протяжении всего года выращивает овощи и зелень. Продукция фирмы поставляется в крупные магазины города. Что относится к капиталу фирмы?</a:t>
            </a:r>
          </a:p>
          <a:p>
            <a:pPr>
              <a:buNone/>
            </a:pPr>
            <a:r>
              <a:rPr lang="ru-RU" dirty="0" smtClean="0"/>
              <a:t>  	 1) 	теплицы и оборудование</a:t>
            </a:r>
          </a:p>
          <a:p>
            <a:pPr>
              <a:buNone/>
            </a:pPr>
            <a:r>
              <a:rPr lang="ru-RU" dirty="0" smtClean="0"/>
              <a:t>  	 2) 	работники фирмы</a:t>
            </a:r>
          </a:p>
          <a:p>
            <a:pPr>
              <a:buNone/>
            </a:pPr>
            <a:r>
              <a:rPr lang="ru-RU" dirty="0" smtClean="0"/>
              <a:t>  	 3) 	участок земли</a:t>
            </a:r>
          </a:p>
          <a:p>
            <a:pPr>
              <a:buNone/>
            </a:pPr>
            <a:r>
              <a:rPr lang="ru-RU" dirty="0" smtClean="0"/>
              <a:t>  	 4) 	руководитель фирмы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Предприниматель открыл сеть недорогих кафе. Труд как фактор производства в данной фирме представляет(-ют)</a:t>
            </a:r>
          </a:p>
          <a:p>
            <a:pPr>
              <a:buNone/>
            </a:pPr>
            <a:r>
              <a:rPr lang="ru-RU" dirty="0" smtClean="0"/>
              <a:t>  	 1) 	оборудование, мебель</a:t>
            </a:r>
          </a:p>
          <a:p>
            <a:pPr>
              <a:buNone/>
            </a:pPr>
            <a:r>
              <a:rPr lang="ru-RU" dirty="0" smtClean="0"/>
              <a:t>  	 2) 	штат поваров, кондитеров и официантов</a:t>
            </a:r>
          </a:p>
          <a:p>
            <a:pPr>
              <a:buNone/>
            </a:pPr>
            <a:r>
              <a:rPr lang="ru-RU" dirty="0" smtClean="0"/>
              <a:t>  	 3) 	оригинальное оформление залов</a:t>
            </a:r>
          </a:p>
          <a:p>
            <a:pPr>
              <a:buNone/>
            </a:pPr>
            <a:r>
              <a:rPr lang="ru-RU" dirty="0" smtClean="0"/>
              <a:t>  	 4) 	средства на закупку продуктов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Предприятие выпекает торты. Что из приведённого ниже отражает производительность труда на предприятии?</a:t>
            </a:r>
          </a:p>
          <a:p>
            <a:pPr>
              <a:buNone/>
            </a:pPr>
            <a:r>
              <a:rPr lang="ru-RU" dirty="0" smtClean="0"/>
              <a:t>  	 1) 	15 работников выпекают за сутки 1500 тортов</a:t>
            </a:r>
          </a:p>
          <a:p>
            <a:pPr>
              <a:buNone/>
            </a:pPr>
            <a:r>
              <a:rPr lang="ru-RU" dirty="0" smtClean="0"/>
              <a:t>  	 2) 	предприятие выпускает 35 наименований тортов</a:t>
            </a:r>
          </a:p>
          <a:p>
            <a:pPr>
              <a:buNone/>
            </a:pPr>
            <a:r>
              <a:rPr lang="ru-RU" dirty="0" smtClean="0"/>
              <a:t>  	 3) 	на предприятии работают 10 кондитеров высшей квалификации</a:t>
            </a:r>
          </a:p>
          <a:p>
            <a:pPr>
              <a:buNone/>
            </a:pPr>
            <a:r>
              <a:rPr lang="ru-RU" dirty="0" smtClean="0"/>
              <a:t>  	 4) 	торты ежедневно поставляются в 40 магазинов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плана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Простой или сложный</a:t>
            </a:r>
          </a:p>
          <a:p>
            <a:r>
              <a:rPr lang="ru-RU" dirty="0" smtClean="0"/>
              <a:t>Назывной</a:t>
            </a:r>
          </a:p>
          <a:p>
            <a:r>
              <a:rPr lang="ru-RU" dirty="0" smtClean="0"/>
              <a:t>Вопросный</a:t>
            </a:r>
          </a:p>
          <a:p>
            <a:r>
              <a:rPr lang="ru-RU" dirty="0" smtClean="0"/>
              <a:t>Тезисный (обязательно должен быть ГЛАГОЛ)</a:t>
            </a:r>
          </a:p>
          <a:p>
            <a:pPr>
              <a:buNone/>
            </a:pPr>
            <a:r>
              <a:rPr lang="ru-RU" dirty="0" smtClean="0"/>
              <a:t>ВАЖНО! Названия пунктов плана не должны полностью воспроизводить отдельные фразы текста – краткая формулировка идеи</a:t>
            </a:r>
          </a:p>
          <a:p>
            <a:pPr>
              <a:buNone/>
            </a:pPr>
            <a:r>
              <a:rPr lang="ru-RU" dirty="0" smtClean="0"/>
              <a:t>ВАЖНО! Название пункта плана не должно состоять из одного слова/понятия.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Для обозначения количества продукции, выпущенной работником за определённое время, учёные используют термин</a:t>
            </a:r>
          </a:p>
          <a:p>
            <a:pPr>
              <a:buNone/>
            </a:pPr>
            <a:r>
              <a:rPr lang="ru-RU" dirty="0" smtClean="0"/>
              <a:t>  	 1) 	заработная плата</a:t>
            </a:r>
          </a:p>
          <a:p>
            <a:pPr>
              <a:buNone/>
            </a:pPr>
            <a:r>
              <a:rPr lang="ru-RU" dirty="0" smtClean="0"/>
              <a:t>  	 2) 	стимулирование труда</a:t>
            </a:r>
          </a:p>
          <a:p>
            <a:pPr>
              <a:buNone/>
            </a:pPr>
            <a:r>
              <a:rPr lang="ru-RU" dirty="0" smtClean="0"/>
              <a:t>  	 3) 	фактор производства</a:t>
            </a:r>
          </a:p>
          <a:p>
            <a:pPr>
              <a:buNone/>
            </a:pPr>
            <a:r>
              <a:rPr lang="ru-RU" dirty="0" smtClean="0"/>
              <a:t>  	 4) 	производительность труда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Факторы производства необходимы для создания товаров и услуг, удовлетворяющих потребности общества.</a:t>
            </a:r>
          </a:p>
          <a:p>
            <a:pPr>
              <a:buNone/>
            </a:pPr>
            <a:r>
              <a:rPr lang="ru-RU" dirty="0" smtClean="0"/>
              <a:t>Б. Все факторы производства имеются в обществе в необходимом объеме.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154200" y="152400"/>
            <a:ext cx="6902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Товары и услуги, ресурсы и потребности, ограниченность ресурсов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81000" y="685800"/>
            <a:ext cx="8534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Ограниченность ресурсов</a:t>
            </a:r>
            <a:r>
              <a:rPr lang="ru-RU" sz="2400" b="1">
                <a:solidFill>
                  <a:srgbClr val="A50021"/>
                </a:solidFill>
                <a:latin typeface="Arial" charset="0"/>
              </a:rPr>
              <a:t> – недостаточность имеющихся в распоряжении людей ресурсов для производства благ способных удовлетворить возрастающие потребности человека и общества.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0200" y="23622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Ресурсы ограниченны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 flipV="1">
            <a:off x="3581400" y="2514600"/>
            <a:ext cx="1828800" cy="1066800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152400" y="3886200"/>
            <a:ext cx="8839200" cy="2514600"/>
            <a:chOff x="1152" y="1297"/>
            <a:chExt cx="2880" cy="720"/>
          </a:xfrm>
        </p:grpSpPr>
        <p:cxnSp>
          <p:nvCxnSpPr>
            <p:cNvPr id="54276" name="_s54276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3024" y="1153"/>
              <a:ext cx="144" cy="1008"/>
            </a:xfrm>
            <a:prstGeom prst="bentConnector3">
              <a:avLst>
                <a:gd name="adj1" fmla="val 22787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7" name="_s54277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521" y="1656"/>
              <a:ext cx="144" cy="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8" name="_s54278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016" y="1153"/>
              <a:ext cx="144" cy="1008"/>
            </a:xfrm>
            <a:prstGeom prst="bentConnector3">
              <a:avLst>
                <a:gd name="adj1" fmla="val 22787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54279"/>
            <p:cNvSpPr>
              <a:spLocks noChangeArrowheads="1"/>
            </p:cNvSpPr>
            <p:nvPr/>
          </p:nvSpPr>
          <p:spPr bwMode="auto">
            <a:xfrm>
              <a:off x="2160" y="1297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EEBE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Главные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вопросы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экономики</a:t>
              </a:r>
            </a:p>
          </p:txBody>
        </p:sp>
        <p:sp>
          <p:nvSpPr>
            <p:cNvPr id="4" name="_s54280"/>
            <p:cNvSpPr>
              <a:spLocks noChangeArrowheads="1"/>
            </p:cNvSpPr>
            <p:nvPr/>
          </p:nvSpPr>
          <p:spPr bwMode="auto">
            <a:xfrm>
              <a:off x="1152" y="1729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EEBE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Что надо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производить</a:t>
              </a:r>
            </a:p>
          </p:txBody>
        </p:sp>
        <p:sp>
          <p:nvSpPr>
            <p:cNvPr id="5" name="_s54281"/>
            <p:cNvSpPr>
              <a:spLocks noChangeArrowheads="1"/>
            </p:cNvSpPr>
            <p:nvPr/>
          </p:nvSpPr>
          <p:spPr bwMode="auto">
            <a:xfrm>
              <a:off x="2160" y="1729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EEBE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Как надо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производить </a:t>
              </a:r>
            </a:p>
          </p:txBody>
        </p:sp>
        <p:sp>
          <p:nvSpPr>
            <p:cNvPr id="6" name="_s54282"/>
            <p:cNvSpPr>
              <a:spLocks noChangeArrowheads="1"/>
            </p:cNvSpPr>
            <p:nvPr/>
          </p:nvSpPr>
          <p:spPr bwMode="auto">
            <a:xfrm>
              <a:off x="3168" y="1729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EEBE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Кто будет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потребителем </a:t>
              </a:r>
            </a:p>
          </p:txBody>
        </p:sp>
      </p:grp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1219200" y="23622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Потребности безграничны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	Под ограниченностью ресурсов понимают их недостаточность для создания необходимых товаров и услуг в сравнении с безграничными человеческими потребностями.</a:t>
            </a:r>
          </a:p>
          <a:p>
            <a:pPr>
              <a:buNone/>
            </a:pPr>
            <a:r>
              <a:rPr lang="ru-RU" dirty="0" smtClean="0"/>
              <a:t>Б.	Ограниченность ресурсов требует от общества разумной организации его хозяйственной деятельности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Экономическая деятельность происходит в условиях ограниченности экономических ресурсов.</a:t>
            </a:r>
          </a:p>
          <a:p>
            <a:pPr>
              <a:buNone/>
            </a:pPr>
            <a:r>
              <a:rPr lang="ru-RU" dirty="0" smtClean="0"/>
              <a:t>Б. Общество стремится найти оптимальные пути распределения и использования ограниченных ресурсов.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Проблема ограниченности ресурсов может быть полностью решена современной наукой.</a:t>
            </a:r>
          </a:p>
          <a:p>
            <a:pPr>
              <a:buNone/>
            </a:pPr>
            <a:r>
              <a:rPr lang="ru-RU" dirty="0" smtClean="0"/>
              <a:t>Б. Ограниченность ресурсов связана с ростом потребностей общества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Проблема ограниченности ресурсов проявляется только в условиях рыночной экономической системы.</a:t>
            </a:r>
          </a:p>
          <a:p>
            <a:pPr>
              <a:buNone/>
            </a:pPr>
            <a:r>
              <a:rPr lang="ru-RU" dirty="0" smtClean="0"/>
              <a:t>Б. Ограниченность ресурсов порождает проблему экономического выбора.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	Проблема ограниченности ресурсов связана с нехваткой имеющихся ресурсов для производства необходимого объёма благ.</a:t>
            </a:r>
          </a:p>
          <a:p>
            <a:pPr>
              <a:buNone/>
            </a:pPr>
            <a:r>
              <a:rPr lang="ru-RU" dirty="0" smtClean="0"/>
              <a:t>Б.	Проблема ограниченности ресурсов ощущается даже в развитых странах.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Экономическая система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установленная и действующая совокупность принципов, правил, законов, определяющих форму и содержание основных экономических отношений, которые возникают в процессе производства, распределения, обмена и потребления экономического продукта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 экономической системы характеризуется: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формами собственности; </a:t>
            </a:r>
          </a:p>
          <a:p>
            <a:r>
              <a:rPr lang="ru-RU" dirty="0" smtClean="0"/>
              <a:t>способами распределения ограниченных ресурсов; </a:t>
            </a:r>
          </a:p>
          <a:p>
            <a:r>
              <a:rPr lang="ru-RU" dirty="0" smtClean="0"/>
              <a:t>способами регулирования экономики.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текстом.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Мы вступаем в век, в котором образование, знания, профессиональные навыки будут играть определяющую роль в судьбе человека. Без знаний, кстати сказать, всё усложняющихся, просто нельзя будет работать, приносить пользу... Человек будет вносить новые идеи, думать над тем, над чем не сможет думать машина. А для этого всё больше нужна будет общая интеллигентность человека, его способность создавать новое и, конечно, нравственная ответственность, которую никак не сможет нести машина... на человека ляжет тяжелейшая и сложнейшая задача быть человеком не просто, а человеком науки, человеком, нравственно отвечающим за всё, что происходит в век машин и роботов. Общее образование может создать человека будущего, человека творческого, созидателя всего нового и нравственно отвечающего за всё, что будет создаваться.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u="sng" dirty="0" smtClean="0"/>
              <a:t>Формы  экономической организации производства </a:t>
            </a:r>
            <a:r>
              <a:rPr lang="ru-RU" sz="3600" b="1" dirty="0" smtClean="0"/>
              <a:t>: </a:t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b="1" i="1" u="sng" dirty="0" smtClean="0"/>
              <a:t>натуральное хозяйство </a:t>
            </a:r>
            <a:r>
              <a:rPr lang="ru-RU" dirty="0" smtClean="0"/>
              <a:t>— </a:t>
            </a:r>
            <a:r>
              <a:rPr lang="ru-RU" dirty="0" err="1" smtClean="0"/>
              <a:t>хозяйство</a:t>
            </a:r>
            <a:r>
              <a:rPr lang="ru-RU" dirty="0" smtClean="0"/>
              <a:t>, в котором люди производят продукты лишь для </a:t>
            </a:r>
            <a:r>
              <a:rPr lang="ru-RU" i="1" dirty="0" smtClean="0"/>
              <a:t>удовлетворения своих собственных потребностей, не прибегая к обмену, к рынку.</a:t>
            </a:r>
            <a:endParaRPr lang="ru-RU" dirty="0" smtClean="0"/>
          </a:p>
          <a:p>
            <a:pPr lvl="0"/>
            <a:r>
              <a:rPr lang="ru-RU" b="1" i="1" u="sng" dirty="0" smtClean="0"/>
              <a:t>товарное хозяйство </a:t>
            </a:r>
            <a:r>
              <a:rPr lang="ru-RU" dirty="0" smtClean="0"/>
              <a:t>— </a:t>
            </a:r>
            <a:r>
              <a:rPr lang="ru-RU" dirty="0" err="1" smtClean="0"/>
              <a:t>хозяйство</a:t>
            </a:r>
            <a:r>
              <a:rPr lang="ru-RU" dirty="0" smtClean="0"/>
              <a:t>, при котором продукты производятся </a:t>
            </a:r>
            <a:r>
              <a:rPr lang="ru-RU" i="1" dirty="0" smtClean="0"/>
              <a:t>для продажи, </a:t>
            </a:r>
            <a:r>
              <a:rPr lang="ru-RU" dirty="0" smtClean="0"/>
              <a:t>а связь производителей и потребителей осуществляется </a:t>
            </a:r>
            <a:r>
              <a:rPr lang="ru-RU" i="1" dirty="0" smtClean="0"/>
              <a:t>посредством рынка.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Традиционная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Способ организации экономической жизни, базирующийся на </a:t>
            </a:r>
            <a:r>
              <a:rPr lang="ru-RU" u="sng" dirty="0" smtClean="0"/>
              <a:t>отсталой</a:t>
            </a:r>
            <a:r>
              <a:rPr lang="ru-RU" dirty="0" smtClean="0"/>
              <a:t> технологии, широком распространении </a:t>
            </a:r>
            <a:r>
              <a:rPr lang="ru-RU" u="sng" dirty="0" smtClean="0"/>
              <a:t>ручного труда</a:t>
            </a:r>
            <a:r>
              <a:rPr lang="ru-RU" dirty="0" smtClean="0"/>
              <a:t>, </a:t>
            </a:r>
            <a:r>
              <a:rPr lang="ru-RU" u="sng" dirty="0" err="1" smtClean="0"/>
              <a:t>многоукладности</a:t>
            </a:r>
            <a:r>
              <a:rPr lang="ru-RU" dirty="0" smtClean="0"/>
              <a:t>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производить?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Продукты сельского хозяйства, охоты, рыболовства. </a:t>
            </a:r>
          </a:p>
          <a:p>
            <a:r>
              <a:rPr lang="ru-RU" dirty="0" smtClean="0"/>
              <a:t>Производится мало продуктов и услуг. </a:t>
            </a:r>
          </a:p>
          <a:p>
            <a:r>
              <a:rPr lang="ru-RU" dirty="0" smtClean="0"/>
              <a:t>Что производить, определяется обычаями и традициями, которые меняются медленно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производить?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Производят так и тем, как и чем производили предки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получает товары и услуги?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Большинство людей существует на грани выживания. </a:t>
            </a:r>
          </a:p>
          <a:p>
            <a:r>
              <a:rPr lang="ru-RU" dirty="0" smtClean="0"/>
              <a:t>Добавочный продукт достается вождям или собственникам земли, оставшаяся его часть распределяется согласно обычаям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Командная (плановая)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Способ организации экономической жизни, при котором капитал и земля, практически все экономические ресурсы находятся в </a:t>
            </a:r>
            <a:r>
              <a:rPr lang="ru-RU" b="1" u="sng" dirty="0" smtClean="0"/>
              <a:t>собственности государства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производить?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Определяется группами профессионалов: инженеров, экономистов, специалистов по компьютерам, представителями промышленности —  плановиками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производить?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Определяется планом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получает товары и услуги?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«Плановики», направляемые политическими лидерами, определяют, кто и сколько будет получать товаров и услуг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Рыночная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Способ организации экономической жизни, при котором капитал и земля находятся в </a:t>
            </a:r>
            <a:r>
              <a:rPr lang="ru-RU" u="sng" dirty="0" smtClean="0"/>
              <a:t>частной собственности </a:t>
            </a:r>
            <a:r>
              <a:rPr lang="ru-RU" dirty="0" smtClean="0"/>
              <a:t>отдельных лиц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текстом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Мы </a:t>
            </a:r>
            <a:r>
              <a:rPr lang="ru-RU" i="1" dirty="0" smtClean="0"/>
              <a:t>вступаем </a:t>
            </a:r>
            <a:r>
              <a:rPr lang="ru-RU" i="1" u="sng" dirty="0" smtClean="0"/>
              <a:t>в век</a:t>
            </a:r>
            <a:r>
              <a:rPr lang="ru-RU" dirty="0" smtClean="0"/>
              <a:t>, в котором </a:t>
            </a:r>
            <a:r>
              <a:rPr lang="ru-RU" b="1" dirty="0" smtClean="0"/>
              <a:t>образование</a:t>
            </a:r>
            <a:r>
              <a:rPr lang="ru-RU" dirty="0" smtClean="0"/>
              <a:t>, знания, профессиональные навыки будут </a:t>
            </a:r>
            <a:r>
              <a:rPr lang="ru-RU" u="sng" dirty="0" smtClean="0"/>
              <a:t>играть </a:t>
            </a:r>
            <a:r>
              <a:rPr lang="ru-RU" b="1" i="1" dirty="0" smtClean="0"/>
              <a:t>определяющую </a:t>
            </a:r>
            <a:r>
              <a:rPr lang="ru-RU" b="1" i="1" u="sng" dirty="0" smtClean="0"/>
              <a:t>роль в судьбе</a:t>
            </a:r>
            <a:r>
              <a:rPr lang="ru-RU" u="sng" dirty="0" smtClean="0"/>
              <a:t> </a:t>
            </a:r>
            <a:r>
              <a:rPr lang="ru-RU" dirty="0" smtClean="0"/>
              <a:t>человека. Без знаний, кстати сказать, всё усложняющихся, просто нельзя будет работать, приносить пользу... </a:t>
            </a:r>
          </a:p>
          <a:p>
            <a:pPr>
              <a:buNone/>
            </a:pPr>
            <a:r>
              <a:rPr lang="ru-RU" dirty="0" smtClean="0"/>
              <a:t>Человек будет вносить новые идеи, думать над тем, над чем не сможет думать машина. </a:t>
            </a:r>
          </a:p>
          <a:p>
            <a:pPr>
              <a:buNone/>
            </a:pPr>
            <a:r>
              <a:rPr lang="ru-RU" dirty="0" smtClean="0"/>
              <a:t>А для этого всё больше </a:t>
            </a:r>
            <a:r>
              <a:rPr lang="ru-RU" b="1" dirty="0" smtClean="0"/>
              <a:t>нужна</a:t>
            </a:r>
            <a:r>
              <a:rPr lang="ru-RU" dirty="0" smtClean="0"/>
              <a:t> будет общая интеллигентность человека, его способность создавать новое и, конечно, нравственная ответственность, которую никак не сможет нести машина... на человека ляжет </a:t>
            </a:r>
            <a:r>
              <a:rPr lang="ru-RU" b="1" dirty="0" smtClean="0"/>
              <a:t>тяжелейшая и сложнейшая задача </a:t>
            </a:r>
            <a:r>
              <a:rPr lang="ru-RU" b="1" i="1" u="sng" dirty="0" smtClean="0"/>
              <a:t>быть</a:t>
            </a:r>
            <a:r>
              <a:rPr lang="ru-RU" dirty="0" smtClean="0"/>
              <a:t> человеком не просто, а </a:t>
            </a:r>
            <a:r>
              <a:rPr lang="ru-RU" b="1" i="1" u="sng" dirty="0" smtClean="0"/>
              <a:t>человеком науки</a:t>
            </a:r>
            <a:r>
              <a:rPr lang="ru-RU" dirty="0" smtClean="0"/>
              <a:t>, человеком, нравственно </a:t>
            </a:r>
            <a:r>
              <a:rPr lang="ru-RU" b="1" i="1" u="sng" dirty="0" smtClean="0"/>
              <a:t>отвечающим</a:t>
            </a:r>
            <a:r>
              <a:rPr lang="ru-RU" dirty="0" smtClean="0"/>
              <a:t> за всё, что происходит в век машин и роботов.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Общее образование </a:t>
            </a:r>
            <a:r>
              <a:rPr lang="ru-RU" dirty="0" smtClean="0"/>
              <a:t>может </a:t>
            </a:r>
            <a:r>
              <a:rPr lang="ru-RU" u="sng" dirty="0" smtClean="0"/>
              <a:t>создать человека</a:t>
            </a:r>
            <a:r>
              <a:rPr lang="ru-RU" dirty="0" smtClean="0"/>
              <a:t> </a:t>
            </a:r>
            <a:r>
              <a:rPr lang="ru-RU" b="1" i="1" dirty="0" smtClean="0"/>
              <a:t>будущего</a:t>
            </a:r>
            <a:r>
              <a:rPr lang="ru-RU" dirty="0" smtClean="0"/>
              <a:t>, человека творческого, созидателя всего нового и нравственно отвечающего за всё, что будет создаваться.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производить?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Определяют сами потребители. </a:t>
            </a:r>
          </a:p>
          <a:p>
            <a:r>
              <a:rPr lang="ru-RU" dirty="0" smtClean="0"/>
              <a:t>Производители производят то, что хотят потребители, т. е. то, что может быть куплено</a:t>
            </a:r>
          </a:p>
          <a:p>
            <a:r>
              <a:rPr lang="ru-RU" dirty="0" smtClean="0"/>
              <a:t>Работает </a:t>
            </a:r>
            <a:r>
              <a:rPr lang="ru-RU" b="1" u="sng" dirty="0" smtClean="0"/>
              <a:t>закон спроса и предложения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производить?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Определяют сами производители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получает товары и услуги?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Потребители получают столько, сколько хотят, </a:t>
            </a:r>
          </a:p>
          <a:p>
            <a:r>
              <a:rPr lang="ru-RU" dirty="0" smtClean="0"/>
              <a:t>Производители получают прибыль.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28600" y="4648200"/>
            <a:ext cx="8763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Смешанная экономическая система</a:t>
            </a:r>
            <a:r>
              <a:rPr lang="ru-RU" sz="2400" b="1">
                <a:solidFill>
                  <a:srgbClr val="A50021"/>
                </a:solidFill>
                <a:latin typeface="Arial" charset="0"/>
              </a:rPr>
              <a:t> – способ организации экономической жизни, основанный на использовании различных форм собственности, решение экономических вопросов осуществляется как рынком, так и государством.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152400" y="457200"/>
            <a:ext cx="8839200" cy="1295400"/>
            <a:chOff x="1152" y="1297"/>
            <a:chExt cx="1872" cy="720"/>
          </a:xfrm>
        </p:grpSpPr>
        <p:cxnSp>
          <p:nvCxnSpPr>
            <p:cNvPr id="56324" name="_s56324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2268" y="1405"/>
              <a:ext cx="144" cy="504"/>
            </a:xfrm>
            <a:prstGeom prst="bentConnector3">
              <a:avLst>
                <a:gd name="adj1" fmla="val 43903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25" name="_s56325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64" y="1405"/>
              <a:ext cx="144" cy="504"/>
            </a:xfrm>
            <a:prstGeom prst="bentConnector3">
              <a:avLst>
                <a:gd name="adj1" fmla="val 43903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56326"/>
            <p:cNvSpPr>
              <a:spLocks noChangeArrowheads="1"/>
            </p:cNvSpPr>
            <p:nvPr/>
          </p:nvSpPr>
          <p:spPr bwMode="auto">
            <a:xfrm>
              <a:off x="1656" y="1297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EEBE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Рыночная экономика</a:t>
              </a:r>
            </a:p>
          </p:txBody>
        </p:sp>
        <p:sp>
          <p:nvSpPr>
            <p:cNvPr id="4" name="_s56327"/>
            <p:cNvSpPr>
              <a:spLocks noChangeArrowheads="1"/>
            </p:cNvSpPr>
            <p:nvPr/>
          </p:nvSpPr>
          <p:spPr bwMode="auto">
            <a:xfrm>
              <a:off x="1152" y="1729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EEBE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Основные плюсы</a:t>
              </a:r>
            </a:p>
          </p:txBody>
        </p:sp>
        <p:sp>
          <p:nvSpPr>
            <p:cNvPr id="5" name="_s56328"/>
            <p:cNvSpPr>
              <a:spLocks noChangeArrowheads="1"/>
            </p:cNvSpPr>
            <p:nvPr/>
          </p:nvSpPr>
          <p:spPr bwMode="auto">
            <a:xfrm>
              <a:off x="2160" y="1729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EEBE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Основные минусы</a:t>
              </a:r>
            </a:p>
          </p:txBody>
        </p:sp>
      </p:grp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304800" y="2057400"/>
            <a:ext cx="4038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- стимулирует высокую предприимчивость и эффективность;                        - больше прав и возможностей у потребителей и др.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4648200" y="2057400"/>
            <a:ext cx="4343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- усиливает неравенство в обществе;                               - нестабильность в экономике;                              - не заботиться о создании общественных благ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Установите соответствия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А)</a:t>
            </a:r>
            <a:r>
              <a:rPr lang="ru-RU" dirty="0" smtClean="0"/>
              <a:t> свободное ценообразование</a:t>
            </a:r>
          </a:p>
          <a:p>
            <a:pPr>
              <a:buNone/>
            </a:pPr>
            <a:r>
              <a:rPr lang="ru-RU" b="1" dirty="0" smtClean="0"/>
              <a:t>Б)</a:t>
            </a:r>
            <a:r>
              <a:rPr lang="ru-RU" dirty="0" smtClean="0"/>
              <a:t> баланс спроса и предложения</a:t>
            </a:r>
          </a:p>
          <a:p>
            <a:pPr>
              <a:buNone/>
            </a:pPr>
            <a:r>
              <a:rPr lang="ru-RU" b="1" dirty="0" smtClean="0"/>
              <a:t>В)</a:t>
            </a:r>
            <a:r>
              <a:rPr lang="ru-RU" dirty="0" smtClean="0"/>
              <a:t> общинное ведение хозяйства</a:t>
            </a:r>
          </a:p>
          <a:p>
            <a:pPr>
              <a:buNone/>
            </a:pPr>
            <a:r>
              <a:rPr lang="ru-RU" b="1" dirty="0" smtClean="0"/>
              <a:t>Г)</a:t>
            </a:r>
            <a:r>
              <a:rPr lang="ru-RU" dirty="0" smtClean="0"/>
              <a:t> директивное планирование производства</a:t>
            </a:r>
          </a:p>
          <a:p>
            <a:pPr>
              <a:buNone/>
            </a:pPr>
            <a:r>
              <a:rPr lang="ru-RU" b="1" dirty="0" smtClean="0"/>
              <a:t>Д)</a:t>
            </a:r>
            <a:r>
              <a:rPr lang="ru-RU" dirty="0" smtClean="0"/>
              <a:t> натуральный обмен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1)</a:t>
            </a:r>
            <a:r>
              <a:rPr lang="ru-RU" dirty="0" smtClean="0"/>
              <a:t> рыночная</a:t>
            </a:r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 традиционная</a:t>
            </a:r>
          </a:p>
          <a:p>
            <a:pPr>
              <a:buNone/>
            </a:pPr>
            <a:r>
              <a:rPr lang="ru-RU" b="1" dirty="0" smtClean="0"/>
              <a:t>3)</a:t>
            </a:r>
            <a:r>
              <a:rPr lang="ru-RU" dirty="0" smtClean="0"/>
              <a:t> командная (плановая)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Установите соответствия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А)</a:t>
            </a:r>
            <a:r>
              <a:rPr lang="ru-RU" dirty="0" smtClean="0"/>
              <a:t> свобода предпринимательской деятельности</a:t>
            </a:r>
          </a:p>
          <a:p>
            <a:pPr>
              <a:buNone/>
            </a:pPr>
            <a:r>
              <a:rPr lang="ru-RU" b="1" dirty="0" smtClean="0"/>
              <a:t>Б)</a:t>
            </a:r>
            <a:r>
              <a:rPr lang="ru-RU" dirty="0" smtClean="0"/>
              <a:t> централизованное планирование производства товаров и услуг</a:t>
            </a:r>
          </a:p>
          <a:p>
            <a:pPr>
              <a:buNone/>
            </a:pPr>
            <a:r>
              <a:rPr lang="ru-RU" b="1" dirty="0" smtClean="0"/>
              <a:t>В)</a:t>
            </a:r>
            <a:r>
              <a:rPr lang="ru-RU" dirty="0" smtClean="0"/>
              <a:t> решение основных вопросов экономики с опорой на опыт предков</a:t>
            </a:r>
          </a:p>
          <a:p>
            <a:pPr>
              <a:buNone/>
            </a:pPr>
            <a:r>
              <a:rPr lang="ru-RU" b="1" dirty="0" smtClean="0"/>
              <a:t>Г)</a:t>
            </a:r>
            <a:r>
              <a:rPr lang="ru-RU" dirty="0" smtClean="0"/>
              <a:t> фактическое отсутствие товарно-денежных отношений</a:t>
            </a:r>
          </a:p>
          <a:p>
            <a:pPr>
              <a:buNone/>
            </a:pPr>
            <a:r>
              <a:rPr lang="ru-RU" b="1" dirty="0" smtClean="0"/>
              <a:t>Д)</a:t>
            </a:r>
            <a:r>
              <a:rPr lang="ru-RU" dirty="0" smtClean="0"/>
              <a:t> установление цены в зависимости от соотношения спроса и предложения товаров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1)</a:t>
            </a:r>
            <a:r>
              <a:rPr lang="ru-RU" dirty="0" smtClean="0"/>
              <a:t> рыночная</a:t>
            </a:r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 традиционная</a:t>
            </a:r>
          </a:p>
          <a:p>
            <a:pPr>
              <a:buNone/>
            </a:pPr>
            <a:r>
              <a:rPr lang="ru-RU" b="1" dirty="0" smtClean="0"/>
              <a:t>3)</a:t>
            </a:r>
            <a:r>
              <a:rPr lang="ru-RU" dirty="0" smtClean="0"/>
              <a:t> командная (плановая)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Установите соответствия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А)</a:t>
            </a:r>
            <a:r>
              <a:rPr lang="ru-RU" dirty="0" smtClean="0"/>
              <a:t> свобода предпринимательской деятельности</a:t>
            </a:r>
          </a:p>
          <a:p>
            <a:pPr>
              <a:buNone/>
            </a:pPr>
            <a:r>
              <a:rPr lang="ru-RU" b="1" dirty="0" smtClean="0"/>
              <a:t>Б)</a:t>
            </a:r>
            <a:r>
              <a:rPr lang="ru-RU" dirty="0" smtClean="0"/>
              <a:t> централизованное планирование производства товаров и услуг</a:t>
            </a:r>
          </a:p>
          <a:p>
            <a:pPr>
              <a:buNone/>
            </a:pPr>
            <a:r>
              <a:rPr lang="ru-RU" b="1" dirty="0" smtClean="0"/>
              <a:t>В)</a:t>
            </a:r>
            <a:r>
              <a:rPr lang="ru-RU" dirty="0" smtClean="0"/>
              <a:t> решение основных вопросов экономики с опорой на опыт предков</a:t>
            </a:r>
          </a:p>
          <a:p>
            <a:pPr>
              <a:buNone/>
            </a:pPr>
            <a:r>
              <a:rPr lang="ru-RU" b="1" dirty="0" smtClean="0"/>
              <a:t>Г)</a:t>
            </a:r>
            <a:r>
              <a:rPr lang="ru-RU" dirty="0" smtClean="0"/>
              <a:t> фактическое отсутствие товарно-денежных отношений</a:t>
            </a:r>
          </a:p>
          <a:p>
            <a:pPr>
              <a:buNone/>
            </a:pPr>
            <a:r>
              <a:rPr lang="ru-RU" b="1" dirty="0" smtClean="0"/>
              <a:t>Д)</a:t>
            </a:r>
            <a:r>
              <a:rPr lang="ru-RU" dirty="0" smtClean="0"/>
              <a:t> установление цены в зависимости от соотношения спроса и предложения товаров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1)</a:t>
            </a:r>
            <a:r>
              <a:rPr lang="ru-RU" dirty="0" smtClean="0"/>
              <a:t> рыночная</a:t>
            </a:r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 традиционная</a:t>
            </a:r>
          </a:p>
          <a:p>
            <a:pPr>
              <a:buNone/>
            </a:pPr>
            <a:r>
              <a:rPr lang="ru-RU" b="1" dirty="0" smtClean="0"/>
              <a:t>3)</a:t>
            </a:r>
            <a:r>
              <a:rPr lang="ru-RU" dirty="0" smtClean="0"/>
              <a:t> командная (плановая)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Установите соответствия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А)</a:t>
            </a:r>
            <a:r>
              <a:rPr lang="ru-RU" dirty="0" smtClean="0"/>
              <a:t> свободный выбор потребителя</a:t>
            </a:r>
          </a:p>
          <a:p>
            <a:pPr>
              <a:buNone/>
            </a:pPr>
            <a:r>
              <a:rPr lang="ru-RU" b="1" dirty="0" smtClean="0"/>
              <a:t>Б)</a:t>
            </a:r>
            <a:r>
              <a:rPr lang="ru-RU" dirty="0" smtClean="0"/>
              <a:t> конкуренция производителей и продавцов товаров и услуг</a:t>
            </a:r>
          </a:p>
          <a:p>
            <a:pPr>
              <a:buNone/>
            </a:pPr>
            <a:r>
              <a:rPr lang="ru-RU" b="1" dirty="0" smtClean="0"/>
              <a:t>В)</a:t>
            </a:r>
            <a:r>
              <a:rPr lang="ru-RU" dirty="0" smtClean="0"/>
              <a:t> директивное планирование производства</a:t>
            </a:r>
          </a:p>
          <a:p>
            <a:pPr>
              <a:buNone/>
            </a:pPr>
            <a:r>
              <a:rPr lang="ru-RU" b="1" dirty="0" smtClean="0"/>
              <a:t>Г)</a:t>
            </a:r>
            <a:r>
              <a:rPr lang="ru-RU" dirty="0" smtClean="0"/>
              <a:t> преобладание государственной собственности</a:t>
            </a:r>
          </a:p>
          <a:p>
            <a:pPr>
              <a:buNone/>
            </a:pPr>
            <a:r>
              <a:rPr lang="ru-RU" b="1" dirty="0" smtClean="0"/>
              <a:t>Д)</a:t>
            </a:r>
            <a:r>
              <a:rPr lang="ru-RU" dirty="0" smtClean="0"/>
              <a:t> централизованное распределение ресурсов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1)</a:t>
            </a:r>
            <a:r>
              <a:rPr lang="ru-RU" dirty="0" smtClean="0"/>
              <a:t> рыночная</a:t>
            </a:r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  командная (плановая)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Установите соответствия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А)</a:t>
            </a:r>
            <a:r>
              <a:rPr lang="ru-RU" dirty="0" smtClean="0"/>
              <a:t> государство определяет количество производимой продукции</a:t>
            </a:r>
          </a:p>
          <a:p>
            <a:pPr>
              <a:buNone/>
            </a:pPr>
            <a:r>
              <a:rPr lang="ru-RU" b="1" dirty="0" smtClean="0"/>
              <a:t>Б)</a:t>
            </a:r>
            <a:r>
              <a:rPr lang="ru-RU" dirty="0" smtClean="0"/>
              <a:t> многообразие форм собственности</a:t>
            </a:r>
          </a:p>
          <a:p>
            <a:pPr>
              <a:buNone/>
            </a:pPr>
            <a:r>
              <a:rPr lang="ru-RU" b="1" dirty="0" smtClean="0"/>
              <a:t>В)</a:t>
            </a:r>
            <a:r>
              <a:rPr lang="ru-RU" dirty="0" smtClean="0"/>
              <a:t> директивное распределение производственных ресурсов</a:t>
            </a:r>
          </a:p>
          <a:p>
            <a:pPr>
              <a:buNone/>
            </a:pPr>
            <a:r>
              <a:rPr lang="ru-RU" b="1" dirty="0" smtClean="0"/>
              <a:t>Г)</a:t>
            </a:r>
            <a:r>
              <a:rPr lang="ru-RU" dirty="0" smtClean="0"/>
              <a:t> цены определяются соотношением спроса и предложения</a:t>
            </a:r>
          </a:p>
          <a:p>
            <a:pPr>
              <a:buNone/>
            </a:pPr>
            <a:r>
              <a:rPr lang="ru-RU" b="1" dirty="0" smtClean="0"/>
              <a:t>Д)</a:t>
            </a:r>
            <a:r>
              <a:rPr lang="ru-RU" dirty="0" smtClean="0"/>
              <a:t> производитель свободен в принятии решений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1)</a:t>
            </a:r>
            <a:r>
              <a:rPr lang="ru-RU" dirty="0" smtClean="0"/>
              <a:t> рыночная</a:t>
            </a:r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  командная (плановая)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Сходства-отличия: командная и рыночная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1)</a:t>
            </a:r>
            <a:r>
              <a:rPr lang="ru-RU" dirty="0" smtClean="0"/>
              <a:t> конкуренция товаропроизводителей</a:t>
            </a:r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 господство государственной собственности</a:t>
            </a:r>
          </a:p>
          <a:p>
            <a:pPr>
              <a:buNone/>
            </a:pPr>
            <a:r>
              <a:rPr lang="ru-RU" b="1" dirty="0" smtClean="0"/>
              <a:t>3)</a:t>
            </a:r>
            <a:r>
              <a:rPr lang="ru-RU" dirty="0" smtClean="0"/>
              <a:t> решение проблемы ограниченности ресурсов</a:t>
            </a:r>
          </a:p>
          <a:p>
            <a:pPr>
              <a:buNone/>
            </a:pPr>
            <a:r>
              <a:rPr lang="ru-RU" b="1" dirty="0" smtClean="0"/>
              <a:t>4)</a:t>
            </a:r>
            <a:r>
              <a:rPr lang="ru-RU" dirty="0" smtClean="0"/>
              <a:t> производство товаров и услуг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 чем идет речь?</a:t>
            </a:r>
          </a:p>
          <a:p>
            <a:r>
              <a:rPr lang="ru-RU" dirty="0" smtClean="0"/>
              <a:t>О роли Образования в жизни человека</a:t>
            </a:r>
          </a:p>
          <a:p>
            <a:pPr>
              <a:buNone/>
            </a:pPr>
            <a:r>
              <a:rPr lang="ru-RU" dirty="0" smtClean="0"/>
              <a:t>Для чего нужно образование?</a:t>
            </a:r>
          </a:p>
          <a:p>
            <a:r>
              <a:rPr lang="ru-RU" dirty="0" smtClean="0"/>
              <a:t>Создать человека будущего</a:t>
            </a:r>
          </a:p>
          <a:p>
            <a:pPr>
              <a:buNone/>
            </a:pPr>
            <a:r>
              <a:rPr lang="ru-RU" dirty="0" smtClean="0"/>
              <a:t>Когда мы создадим человека будущего?</a:t>
            </a:r>
          </a:p>
          <a:p>
            <a:r>
              <a:rPr lang="ru-RU" dirty="0" smtClean="0"/>
              <a:t>В </a:t>
            </a:r>
            <a:r>
              <a:rPr lang="en-US" dirty="0" smtClean="0"/>
              <a:t>XXI</a:t>
            </a:r>
            <a:r>
              <a:rPr lang="ru-RU" dirty="0" smtClean="0"/>
              <a:t> веке</a:t>
            </a:r>
          </a:p>
          <a:p>
            <a:r>
              <a:rPr lang="ru-RU" dirty="0" smtClean="0"/>
              <a:t>Какие качества будут присущи человеку науки?</a:t>
            </a:r>
          </a:p>
          <a:p>
            <a:r>
              <a:rPr lang="ru-RU" dirty="0" smtClean="0"/>
              <a:t>Общая интеллигентность, его способность создавать новое, нравственная ответственность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Сходства-отличия: командная и рыночная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1)</a:t>
            </a:r>
            <a:r>
              <a:rPr lang="ru-RU" dirty="0" smtClean="0"/>
              <a:t> решение проблемы использования ограниченных ресурсов</a:t>
            </a:r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 централизованное распределение материальных благ</a:t>
            </a:r>
          </a:p>
          <a:p>
            <a:pPr>
              <a:buNone/>
            </a:pPr>
            <a:r>
              <a:rPr lang="ru-RU" b="1" dirty="0" smtClean="0"/>
              <a:t>3)</a:t>
            </a:r>
            <a:r>
              <a:rPr lang="ru-RU" dirty="0" smtClean="0"/>
              <a:t> господство государственной собственности</a:t>
            </a:r>
          </a:p>
          <a:p>
            <a:pPr>
              <a:buNone/>
            </a:pPr>
            <a:r>
              <a:rPr lang="ru-RU" b="1" dirty="0" smtClean="0"/>
              <a:t>4)</a:t>
            </a:r>
            <a:r>
              <a:rPr lang="ru-RU" dirty="0" smtClean="0"/>
              <a:t> стремление повысить эффективность использования основных факторов производства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Сходства-отличия: командная и рыночная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1)</a:t>
            </a:r>
            <a:r>
              <a:rPr lang="ru-RU" dirty="0" smtClean="0"/>
              <a:t> производство товаров и услуг</a:t>
            </a:r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 государственное регулирование производства</a:t>
            </a:r>
          </a:p>
          <a:p>
            <a:pPr>
              <a:buNone/>
            </a:pPr>
            <a:r>
              <a:rPr lang="ru-RU" b="1" dirty="0" smtClean="0"/>
              <a:t>3)</a:t>
            </a:r>
            <a:r>
              <a:rPr lang="ru-RU" dirty="0" smtClean="0"/>
              <a:t> разделение труда на предприятиях</a:t>
            </a:r>
          </a:p>
          <a:p>
            <a:pPr>
              <a:buNone/>
            </a:pPr>
            <a:r>
              <a:rPr lang="ru-RU" b="1" dirty="0" smtClean="0"/>
              <a:t>4)</a:t>
            </a:r>
            <a:r>
              <a:rPr lang="ru-RU" dirty="0" smtClean="0"/>
              <a:t> централизованное ценообразование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Сходства-отличия: командная и рыночная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1)</a:t>
            </a:r>
            <a:r>
              <a:rPr lang="ru-RU" dirty="0" smtClean="0"/>
              <a:t> господство частной формы собственности</a:t>
            </a:r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 решение проблемы ограниченности ресурсов</a:t>
            </a:r>
          </a:p>
          <a:p>
            <a:pPr>
              <a:buNone/>
            </a:pPr>
            <a:r>
              <a:rPr lang="ru-RU" b="1" dirty="0" smtClean="0"/>
              <a:t>3)</a:t>
            </a:r>
            <a:r>
              <a:rPr lang="ru-RU" dirty="0" smtClean="0"/>
              <a:t> производство товаров и услуг</a:t>
            </a:r>
          </a:p>
          <a:p>
            <a:pPr>
              <a:buNone/>
            </a:pPr>
            <a:r>
              <a:rPr lang="ru-RU" b="1" dirty="0" smtClean="0"/>
              <a:t>4)</a:t>
            </a:r>
            <a:r>
              <a:rPr lang="ru-RU" dirty="0" smtClean="0"/>
              <a:t> конкуренция товаропроизводителей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стране Z предприятия самостоятельно решают, что и сколько производить, ориентируясь на поведение и пристрастия потребителей. К какому типу хозяйственных систем можно отнести экономику страны Z?</a:t>
            </a:r>
          </a:p>
          <a:p>
            <a:pPr>
              <a:buNone/>
            </a:pPr>
            <a:r>
              <a:rPr lang="ru-RU" dirty="0" smtClean="0"/>
              <a:t>  	 1) 	плановому</a:t>
            </a:r>
          </a:p>
          <a:p>
            <a:pPr>
              <a:buNone/>
            </a:pPr>
            <a:r>
              <a:rPr lang="ru-RU" dirty="0" smtClean="0"/>
              <a:t>  	 2) 	командному</a:t>
            </a:r>
          </a:p>
          <a:p>
            <a:pPr>
              <a:buNone/>
            </a:pPr>
            <a:r>
              <a:rPr lang="ru-RU" dirty="0" smtClean="0"/>
              <a:t>  	 3) 	рыночному</a:t>
            </a:r>
          </a:p>
          <a:p>
            <a:pPr>
              <a:buNone/>
            </a:pPr>
            <a:r>
              <a:rPr lang="ru-RU" dirty="0" smtClean="0"/>
              <a:t>  	 4) 	традиционному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Для рыночной экономики характерно централизованное планирование производства.</a:t>
            </a:r>
          </a:p>
          <a:p>
            <a:pPr>
              <a:buNone/>
            </a:pPr>
            <a:r>
              <a:rPr lang="ru-RU" dirty="0" smtClean="0"/>
              <a:t>Б. Основой рыночной экономики является частная собственность на средства производства.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В условиях рыночной экономики государство устанавливает цены на товары и услуги.</a:t>
            </a:r>
          </a:p>
          <a:p>
            <a:pPr>
              <a:buNone/>
            </a:pPr>
            <a:r>
              <a:rPr lang="ru-RU" dirty="0" smtClean="0"/>
              <a:t>Б. В условиях рыночной экономики государство регулирует экономику страны на основе антимонопольного законодательства.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Сокращение предложения товара на рынке, как правило, сопровождается ростом цен.</a:t>
            </a:r>
          </a:p>
          <a:p>
            <a:pPr>
              <a:buNone/>
            </a:pPr>
            <a:r>
              <a:rPr lang="ru-RU" dirty="0" smtClean="0"/>
              <a:t>Б. Конкуренция позволяет потребителю получить более качественный товар.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Для рыночной экономики характерно многообразие форм собственности.</a:t>
            </a:r>
          </a:p>
          <a:p>
            <a:pPr>
              <a:buNone/>
            </a:pPr>
            <a:r>
              <a:rPr lang="ru-RU" dirty="0" smtClean="0"/>
              <a:t>Б. Только спрос в рыночной экономике определяет рыночную цену товара.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Рыночной экономике свойственна конкуренция производителей.</a:t>
            </a:r>
          </a:p>
          <a:p>
            <a:pPr>
              <a:buNone/>
            </a:pPr>
            <a:r>
              <a:rPr lang="ru-RU" dirty="0" smtClean="0"/>
              <a:t>Б. Рыночная экономика периодически подвержена кризисам.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	В рыночной экономике производитель ограничен рамками директивного плана.</a:t>
            </a:r>
          </a:p>
          <a:p>
            <a:pPr>
              <a:buNone/>
            </a:pPr>
            <a:r>
              <a:rPr lang="ru-RU" dirty="0" smtClean="0"/>
              <a:t>Б. 	В командной экономике цены на товары и услуги устанавливаются, прежде всего, с учётом интересов потребителей.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План. Озаглавить 1 часть текста.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Роль образования в </a:t>
            </a:r>
            <a:r>
              <a:rPr lang="en-US" dirty="0" smtClean="0"/>
              <a:t>XXI</a:t>
            </a:r>
            <a:r>
              <a:rPr lang="ru-RU" dirty="0" smtClean="0"/>
              <a:t> веке</a:t>
            </a:r>
          </a:p>
          <a:p>
            <a:pPr>
              <a:buNone/>
            </a:pPr>
            <a:r>
              <a:rPr lang="ru-RU" dirty="0" smtClean="0"/>
              <a:t>ИЛИ</a:t>
            </a:r>
          </a:p>
          <a:p>
            <a:r>
              <a:rPr lang="ru-RU" dirty="0" smtClean="0"/>
              <a:t>Какова роль образования в </a:t>
            </a:r>
            <a:r>
              <a:rPr lang="en-US" dirty="0" smtClean="0"/>
              <a:t>XXI</a:t>
            </a:r>
            <a:r>
              <a:rPr lang="ru-RU" dirty="0" smtClean="0"/>
              <a:t> веке?</a:t>
            </a:r>
          </a:p>
          <a:p>
            <a:pPr>
              <a:buNone/>
            </a:pPr>
            <a:r>
              <a:rPr lang="ru-RU" dirty="0" smtClean="0"/>
              <a:t>2. Нравственная ответственность человека науки</a:t>
            </a:r>
          </a:p>
          <a:p>
            <a:pPr>
              <a:buNone/>
            </a:pPr>
            <a:r>
              <a:rPr lang="ru-RU" dirty="0" smtClean="0"/>
              <a:t>ИЛИ</a:t>
            </a:r>
          </a:p>
          <a:p>
            <a:r>
              <a:rPr lang="ru-RU" dirty="0" smtClean="0"/>
              <a:t>Какова нравственная ответственность человека науки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Рыночный механизм основан на государственной собственности на средства производства.</a:t>
            </a:r>
          </a:p>
          <a:p>
            <a:pPr>
              <a:buNone/>
            </a:pPr>
            <a:r>
              <a:rPr lang="ru-RU" dirty="0" smtClean="0"/>
              <a:t>Б. Важным элементом рыночного механизма является конкуренция производителей товаров и услуг.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Государство в условиях рынка организует производство общественных благ.</a:t>
            </a:r>
          </a:p>
          <a:p>
            <a:pPr>
              <a:buNone/>
            </a:pPr>
            <a:r>
              <a:rPr lang="ru-RU" dirty="0" smtClean="0"/>
              <a:t>Б. Государство в рыночной экономике решает задачу перераспределения доходов граждан и хозяйственных организаций с помощью налоговой системы.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21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Производство, производительность труда. Разделение труда и специализация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3429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Разделение труда</a:t>
            </a:r>
            <a:r>
              <a:rPr lang="ru-RU" sz="2400" b="1">
                <a:latin typeface="Arial" charset="0"/>
              </a:rPr>
              <a:t> – разделение процесса производства на ряд отдельных операций, этапов, выполняемых разными работниками.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648200" y="685800"/>
            <a:ext cx="4343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A50021"/>
                </a:solidFill>
                <a:latin typeface="Arial" charset="0"/>
              </a:rPr>
              <a:t>Специализация</a:t>
            </a:r>
            <a:r>
              <a:rPr lang="ru-RU" sz="2400" b="1">
                <a:latin typeface="Arial" charset="0"/>
              </a:rPr>
              <a:t> – это сосредоточение деятельности на относительно узких направлениях, производственных операциях или видах выпускаемой продукции.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3581400" y="2438400"/>
            <a:ext cx="1371600" cy="228600"/>
          </a:xfrm>
          <a:prstGeom prst="leftRightArrow">
            <a:avLst>
              <a:gd name="adj1" fmla="val 50000"/>
              <a:gd name="adj2" fmla="val 120000"/>
            </a:avLst>
          </a:prstGeom>
          <a:solidFill>
            <a:schemeClr val="accent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4114800" y="27432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23728" y="4077072"/>
            <a:ext cx="548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Увеличение производительности труда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2051720" y="5445224"/>
            <a:ext cx="563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Более лучшее удовлетворение потребностей человека и общества</a:t>
            </a:r>
          </a:p>
        </p:txBody>
      </p:sp>
      <p:sp>
        <p:nvSpPr>
          <p:cNvPr id="30736" name="AutoShape 16"/>
          <p:cNvSpPr>
            <a:spLocks noChangeArrowheads="1"/>
          </p:cNvSpPr>
          <p:nvPr/>
        </p:nvSpPr>
        <p:spPr bwMode="auto">
          <a:xfrm>
            <a:off x="4283968" y="4941168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Разделение труда между отраслями является причиной повышения общей производительности труда.</a:t>
            </a:r>
          </a:p>
          <a:p>
            <a:pPr>
              <a:buNone/>
            </a:pPr>
            <a:r>
              <a:rPr lang="ru-RU" dirty="0" smtClean="0"/>
              <a:t>Б. Разделение труда в современной экономике осуществляется только на уровне отраслей, на предприятиях оно не применяется.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Разделение труда связано с требованиями к профессиональным качествам работников.</a:t>
            </a:r>
          </a:p>
          <a:p>
            <a:pPr>
              <a:buNone/>
            </a:pPr>
            <a:r>
              <a:rPr lang="ru-RU" dirty="0" smtClean="0"/>
              <a:t>Б. Разделение труда позволяет сэкономить время на производство единицы продукции.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 Разделение труда способствует повышению производительности труда работников.</a:t>
            </a:r>
          </a:p>
          <a:p>
            <a:pPr>
              <a:buNone/>
            </a:pPr>
            <a:r>
              <a:rPr lang="ru-RU" dirty="0" smtClean="0"/>
              <a:t>Б. Разделение труда связано с усложнением процесса производства.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0" y="692696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 dirty="0">
                <a:solidFill>
                  <a:srgbClr val="A50021"/>
                </a:solidFill>
                <a:latin typeface="Arial" charset="0"/>
              </a:rPr>
              <a:t>Собственность</a:t>
            </a:r>
            <a:r>
              <a:rPr lang="ru-RU" sz="2400" b="1" dirty="0">
                <a:latin typeface="Arial" charset="0"/>
              </a:rPr>
              <a:t> – это принадлежность вещей, материальных и духовных ценностей определённым лицам.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251520" y="1988840"/>
            <a:ext cx="8686800" cy="2209800"/>
            <a:chOff x="1152" y="1297"/>
            <a:chExt cx="2880" cy="720"/>
          </a:xfrm>
        </p:grpSpPr>
        <p:cxnSp>
          <p:nvCxnSpPr>
            <p:cNvPr id="55300" name="_s55300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3024" y="1153"/>
              <a:ext cx="144" cy="1008"/>
            </a:xfrm>
            <a:prstGeom prst="bentConnector3">
              <a:avLst>
                <a:gd name="adj1" fmla="val 25898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1" name="_s55301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521" y="1656"/>
              <a:ext cx="144" cy="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2" name="_s55302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016" y="1153"/>
              <a:ext cx="144" cy="1008"/>
            </a:xfrm>
            <a:prstGeom prst="bentConnector3">
              <a:avLst>
                <a:gd name="adj1" fmla="val 25898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55303"/>
            <p:cNvSpPr>
              <a:spLocks noChangeArrowheads="1"/>
            </p:cNvSpPr>
            <p:nvPr/>
          </p:nvSpPr>
          <p:spPr bwMode="auto">
            <a:xfrm>
              <a:off x="2160" y="1297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EEBE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Юридическое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содержание</a:t>
              </a: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4" name="_s55304"/>
            <p:cNvSpPr>
              <a:spLocks noChangeArrowheads="1"/>
            </p:cNvSpPr>
            <p:nvPr/>
          </p:nvSpPr>
          <p:spPr bwMode="auto">
            <a:xfrm>
              <a:off x="1152" y="1729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EEBE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Владение</a:t>
              </a: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5" name="_s55305"/>
            <p:cNvSpPr>
              <a:spLocks noChangeArrowheads="1"/>
            </p:cNvSpPr>
            <p:nvPr/>
          </p:nvSpPr>
          <p:spPr bwMode="auto">
            <a:xfrm>
              <a:off x="2160" y="1729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EEBE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Пользование</a:t>
              </a:r>
            </a:p>
          </p:txBody>
        </p:sp>
        <p:sp>
          <p:nvSpPr>
            <p:cNvPr id="6" name="_s55306"/>
            <p:cNvSpPr>
              <a:spLocks noChangeArrowheads="1"/>
            </p:cNvSpPr>
            <p:nvPr/>
          </p:nvSpPr>
          <p:spPr bwMode="auto">
            <a:xfrm>
              <a:off x="3168" y="1729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EEBE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Распоряжение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Бизнесмен решил подарить школе, в которой учился, микроавтобус. Этот пример, прежде всего, иллюстрирует право собственника в отношении принадлежащего ему имущества</a:t>
            </a:r>
          </a:p>
          <a:p>
            <a:pPr>
              <a:buNone/>
            </a:pPr>
            <a:r>
              <a:rPr lang="ru-RU" dirty="0" smtClean="0"/>
              <a:t>  	 1) 	потреблять</a:t>
            </a:r>
          </a:p>
          <a:p>
            <a:pPr>
              <a:buNone/>
            </a:pPr>
            <a:r>
              <a:rPr lang="ru-RU" dirty="0" smtClean="0"/>
              <a:t>  	 2) 	владеть</a:t>
            </a:r>
          </a:p>
          <a:p>
            <a:pPr>
              <a:buNone/>
            </a:pPr>
            <a:r>
              <a:rPr lang="ru-RU" dirty="0" smtClean="0"/>
              <a:t>  	 3) 	распоряжаться</a:t>
            </a:r>
          </a:p>
          <a:p>
            <a:pPr>
              <a:buNone/>
            </a:pPr>
            <a:r>
              <a:rPr lang="ru-RU" dirty="0" smtClean="0"/>
              <a:t>  	 4) 	пользоваться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 предпринимателя П. четыре виллы на берегу Черного моря. Одну он купил, а три унаследовал от своего отца. </a:t>
            </a:r>
          </a:p>
          <a:p>
            <a:pPr>
              <a:buNone/>
            </a:pPr>
            <a:r>
              <a:rPr lang="ru-RU" dirty="0" smtClean="0"/>
              <a:t>Какое право собственника П. иллюстрирует данная ситуация?</a:t>
            </a:r>
          </a:p>
          <a:p>
            <a:pPr>
              <a:buNone/>
            </a:pPr>
            <a:r>
              <a:rPr lang="ru-RU" dirty="0" smtClean="0"/>
              <a:t>  	 1) 	владеть</a:t>
            </a:r>
          </a:p>
          <a:p>
            <a:pPr>
              <a:buNone/>
            </a:pPr>
            <a:r>
              <a:rPr lang="ru-RU" dirty="0" smtClean="0"/>
              <a:t>  	 2) 	распоряжаться</a:t>
            </a:r>
          </a:p>
          <a:p>
            <a:pPr>
              <a:buNone/>
            </a:pPr>
            <a:r>
              <a:rPr lang="ru-RU" dirty="0" smtClean="0"/>
              <a:t>  	 3) 	пользоваться</a:t>
            </a:r>
          </a:p>
          <a:p>
            <a:pPr>
              <a:buNone/>
            </a:pPr>
            <a:r>
              <a:rPr lang="ru-RU" dirty="0" smtClean="0"/>
              <a:t>  	 4) 	передавать по наследству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Работники швейной мастерской одновременно выступают в качестве собственников и работников. Какая дополнительная информация позволит сделать вывод о том, что предприятие относится к кооперативной форме собственности?</a:t>
            </a:r>
          </a:p>
          <a:p>
            <a:pPr>
              <a:buNone/>
            </a:pPr>
            <a:r>
              <a:rPr lang="ru-RU" dirty="0" smtClean="0"/>
              <a:t>  	 1) 	Предприятие выпускает мужские сорочки.</a:t>
            </a:r>
          </a:p>
          <a:p>
            <a:pPr>
              <a:buNone/>
            </a:pPr>
            <a:r>
              <a:rPr lang="ru-RU" dirty="0" smtClean="0"/>
              <a:t>  	 2) 	Прибыль распределяется с учётом трудового участия работников.</a:t>
            </a:r>
          </a:p>
          <a:p>
            <a:pPr>
              <a:buNone/>
            </a:pPr>
            <a:r>
              <a:rPr lang="ru-RU" dirty="0" smtClean="0"/>
              <a:t>  	 3) 	У работников есть акции предприятия.</a:t>
            </a:r>
          </a:p>
          <a:p>
            <a:pPr>
              <a:buNone/>
            </a:pPr>
            <a:r>
              <a:rPr lang="ru-RU" dirty="0" smtClean="0"/>
              <a:t>  	 4) 	Предприятие своевременно платит налоги.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5074</Words>
  <Application>Microsoft Office PowerPoint</Application>
  <PresentationFormat>Экран (4:3)</PresentationFormat>
  <Paragraphs>838</Paragraphs>
  <Slides>172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172</vt:i4>
      </vt:variant>
    </vt:vector>
  </HeadingPairs>
  <TitlesOfParts>
    <vt:vector size="173" baseType="lpstr">
      <vt:lpstr>Тема Office</vt:lpstr>
      <vt:lpstr>Задание 26. Составление плана</vt:lpstr>
      <vt:lpstr>Задание 26</vt:lpstr>
      <vt:lpstr>План </vt:lpstr>
      <vt:lpstr>Работа с текстом</vt:lpstr>
      <vt:lpstr>Виды плана</vt:lpstr>
      <vt:lpstr>Работа с текстом. </vt:lpstr>
      <vt:lpstr>Работа с текстом</vt:lpstr>
      <vt:lpstr>План</vt:lpstr>
      <vt:lpstr>План. Озаглавить 1 часть текста. </vt:lpstr>
      <vt:lpstr>Задание 27. Подсказка к 26 заданию</vt:lpstr>
      <vt:lpstr>Задание 27. Ответы </vt:lpstr>
      <vt:lpstr>Задание 27 – обращение к тексту</vt:lpstr>
      <vt:lpstr>Работа с текстом</vt:lpstr>
      <vt:lpstr>Работа с текстом</vt:lpstr>
      <vt:lpstr>План. Озаглавим 2 часть текста.</vt:lpstr>
      <vt:lpstr>Задание 28. Подсказка к 26 заданию – обращение к тексту</vt:lpstr>
      <vt:lpstr>Работа с текстом</vt:lpstr>
      <vt:lpstr>Работа с текстом</vt:lpstr>
      <vt:lpstr>План. Озаглавим 3 часть текста.</vt:lpstr>
      <vt:lpstr>Задание 29. Подсказка к 26 заданию</vt:lpstr>
      <vt:lpstr>Задание 29. Подсказка к 26 заданию</vt:lpstr>
      <vt:lpstr>План текста</vt:lpstr>
      <vt:lpstr>Экономика </vt:lpstr>
      <vt:lpstr>Понятие «Экономика»: </vt:lpstr>
      <vt:lpstr>Презентация PowerPoint</vt:lpstr>
      <vt:lpstr>Экономика: как наука и как хозяйство</vt:lpstr>
      <vt:lpstr>Презентация PowerPoint</vt:lpstr>
      <vt:lpstr>Экономика как наука и как хозяйство</vt:lpstr>
      <vt:lpstr>Презентация PowerPoint</vt:lpstr>
      <vt:lpstr>Презентация PowerPoint</vt:lpstr>
      <vt:lpstr>Презентация PowerPoint</vt:lpstr>
      <vt:lpstr>Роль экономики в жизни общества</vt:lpstr>
      <vt:lpstr>Роль экономики в жизни общества</vt:lpstr>
      <vt:lpstr>Роль экономики в жизни общества</vt:lpstr>
      <vt:lpstr>Установи соответствие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Установите соответствие</vt:lpstr>
      <vt:lpstr>Презентация PowerPoint</vt:lpstr>
      <vt:lpstr>Верно-неверно</vt:lpstr>
      <vt:lpstr>Прочитайте текст. Выделите в тексте основные ВИДЫ и примеры экономических ресурсов</vt:lpstr>
      <vt:lpstr>Установите соответствие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Верно-неверно</vt:lpstr>
      <vt:lpstr>Презентация PowerPoint</vt:lpstr>
      <vt:lpstr>Верно-неверно</vt:lpstr>
      <vt:lpstr>Верно-неверно</vt:lpstr>
      <vt:lpstr>Верно-неверно</vt:lpstr>
      <vt:lpstr>Верно-неверно</vt:lpstr>
      <vt:lpstr>Верно-неверно</vt:lpstr>
      <vt:lpstr>Экономическая система </vt:lpstr>
      <vt:lpstr>Тип экономической системы характеризуется:</vt:lpstr>
      <vt:lpstr>Формы  экономической организации производства :  </vt:lpstr>
      <vt:lpstr>Традиционная </vt:lpstr>
      <vt:lpstr>Что производить?</vt:lpstr>
      <vt:lpstr>Как производить?</vt:lpstr>
      <vt:lpstr>Кто получает товары и услуги?</vt:lpstr>
      <vt:lpstr>Командная (плановая)</vt:lpstr>
      <vt:lpstr>Что производить?</vt:lpstr>
      <vt:lpstr>Как производить?</vt:lpstr>
      <vt:lpstr>Кто получает товары и услуги?</vt:lpstr>
      <vt:lpstr>Рыночная </vt:lpstr>
      <vt:lpstr>Что производить?</vt:lpstr>
      <vt:lpstr>Как производить?</vt:lpstr>
      <vt:lpstr>Кто получает товары и услуги?</vt:lpstr>
      <vt:lpstr>Презентация PowerPoint</vt:lpstr>
      <vt:lpstr>Установите соответствия</vt:lpstr>
      <vt:lpstr>Установите соответствия</vt:lpstr>
      <vt:lpstr>Установите соответствия</vt:lpstr>
      <vt:lpstr>Установите соответствия</vt:lpstr>
      <vt:lpstr>Установите соответствия</vt:lpstr>
      <vt:lpstr>Сходства-отличия: командная и рыночная</vt:lpstr>
      <vt:lpstr>Сходства-отличия: командная и рыночная</vt:lpstr>
      <vt:lpstr>Сходства-отличия: командная и рыночная</vt:lpstr>
      <vt:lpstr>Сходства-отличия: командная и рыночная</vt:lpstr>
      <vt:lpstr>Презентация PowerPoint</vt:lpstr>
      <vt:lpstr>Верно-неверно</vt:lpstr>
      <vt:lpstr>Верно-неверно</vt:lpstr>
      <vt:lpstr>Верно-неверно</vt:lpstr>
      <vt:lpstr>Верно-неверно</vt:lpstr>
      <vt:lpstr>Верно-неверно</vt:lpstr>
      <vt:lpstr>Верно-неверно</vt:lpstr>
      <vt:lpstr>Верно-неверно</vt:lpstr>
      <vt:lpstr>Верно-неверно</vt:lpstr>
      <vt:lpstr>Презентация PowerPoint</vt:lpstr>
      <vt:lpstr>Верно-неверно</vt:lpstr>
      <vt:lpstr>Верно-неверно</vt:lpstr>
      <vt:lpstr>Верно-неверно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Верно-неверно</vt:lpstr>
      <vt:lpstr>Верно-неверно</vt:lpstr>
      <vt:lpstr>Верно-неверно</vt:lpstr>
      <vt:lpstr>Верно-неверно</vt:lpstr>
      <vt:lpstr>Презентация PowerPoint</vt:lpstr>
      <vt:lpstr>Презентация PowerPoint</vt:lpstr>
      <vt:lpstr>СПРОС зависит от:</vt:lpstr>
      <vt:lpstr>Презентация PowerPoint</vt:lpstr>
      <vt:lpstr>На предложение влияет: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Верно-неверно</vt:lpstr>
      <vt:lpstr>Верно-неверно</vt:lpstr>
      <vt:lpstr>Верно-неверно</vt:lpstr>
      <vt:lpstr>Верно-неверно</vt:lpstr>
      <vt:lpstr>Верно-неверно</vt:lpstr>
      <vt:lpstr>Верно-неверно</vt:lpstr>
      <vt:lpstr>Верно-неверно</vt:lpstr>
      <vt:lpstr>Верно-неверно</vt:lpstr>
      <vt:lpstr>Верно-неверно</vt:lpstr>
      <vt:lpstr>ВИДЫ ДЕНЕГ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Верно-неверно</vt:lpstr>
      <vt:lpstr>Верно-неверно</vt:lpstr>
      <vt:lpstr>Верно-неверно</vt:lpstr>
      <vt:lpstr>Верно-неверно</vt:lpstr>
      <vt:lpstr>Верно-неверно</vt:lpstr>
      <vt:lpstr>Презентация PowerPoint</vt:lpstr>
      <vt:lpstr>Презентация PowerPoint</vt:lpstr>
      <vt:lpstr>Презентация PowerPoint</vt:lpstr>
      <vt:lpstr>Презентация PowerPoint</vt:lpstr>
      <vt:lpstr>Верно-неверно</vt:lpstr>
      <vt:lpstr>Верно-неверно</vt:lpstr>
      <vt:lpstr>Верно-неверно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Установи соответствие</vt:lpstr>
      <vt:lpstr>Верно-неверно</vt:lpstr>
      <vt:lpstr>Верно-неверно</vt:lpstr>
      <vt:lpstr>Верно-неверно</vt:lpstr>
      <vt:lpstr>Верно-неверно</vt:lpstr>
      <vt:lpstr>Верно-неверно</vt:lpstr>
      <vt:lpstr>Верно-неверно</vt:lpstr>
      <vt:lpstr>Верно-неверно</vt:lpstr>
      <vt:lpstr>Презентация PowerPoint</vt:lpstr>
      <vt:lpstr>Презентация PowerPoint</vt:lpstr>
      <vt:lpstr>Презентация PowerPoint</vt:lpstr>
      <vt:lpstr>Общественное благо</vt:lpstr>
      <vt:lpstr>Презентация PowerPoint</vt:lpstr>
      <vt:lpstr>Презентация PowerPoint</vt:lpstr>
      <vt:lpstr>Презентация PowerPoint</vt:lpstr>
      <vt:lpstr>Презентация PowerPoint</vt:lpstr>
      <vt:lpstr>Установите соответствие</vt:lpstr>
      <vt:lpstr>Установите соответствие</vt:lpstr>
      <vt:lpstr>Установите соответствие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26. Составление плана</dc:title>
  <dc:creator>Юлия</dc:creator>
  <cp:lastModifiedBy>Павел А.Сафронов</cp:lastModifiedBy>
  <cp:revision>84</cp:revision>
  <dcterms:created xsi:type="dcterms:W3CDTF">2018-05-08T17:56:34Z</dcterms:created>
  <dcterms:modified xsi:type="dcterms:W3CDTF">2018-06-15T05:36:54Z</dcterms:modified>
</cp:coreProperties>
</file>